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51"/>
  </p:notesMasterIdLst>
  <p:sldIdLst>
    <p:sldId id="256" r:id="rId2"/>
    <p:sldId id="361" r:id="rId3"/>
    <p:sldId id="426" r:id="rId4"/>
    <p:sldId id="460" r:id="rId5"/>
    <p:sldId id="462" r:id="rId6"/>
    <p:sldId id="463" r:id="rId7"/>
    <p:sldId id="427" r:id="rId8"/>
    <p:sldId id="366" r:id="rId9"/>
    <p:sldId id="363" r:id="rId10"/>
    <p:sldId id="372" r:id="rId11"/>
    <p:sldId id="373" r:id="rId12"/>
    <p:sldId id="445" r:id="rId13"/>
    <p:sldId id="374" r:id="rId14"/>
    <p:sldId id="430" r:id="rId15"/>
    <p:sldId id="454" r:id="rId16"/>
    <p:sldId id="449" r:id="rId17"/>
    <p:sldId id="452" r:id="rId18"/>
    <p:sldId id="453" r:id="rId19"/>
    <p:sldId id="455" r:id="rId20"/>
    <p:sldId id="456" r:id="rId21"/>
    <p:sldId id="465" r:id="rId22"/>
    <p:sldId id="448" r:id="rId23"/>
    <p:sldId id="431" r:id="rId24"/>
    <p:sldId id="439" r:id="rId25"/>
    <p:sldId id="436" r:id="rId26"/>
    <p:sldId id="447" r:id="rId27"/>
    <p:sldId id="433" r:id="rId28"/>
    <p:sldId id="376" r:id="rId29"/>
    <p:sldId id="443" r:id="rId30"/>
    <p:sldId id="421" r:id="rId31"/>
    <p:sldId id="414" r:id="rId32"/>
    <p:sldId id="446" r:id="rId33"/>
    <p:sldId id="434" r:id="rId34"/>
    <p:sldId id="377" r:id="rId35"/>
    <p:sldId id="393" r:id="rId36"/>
    <p:sldId id="390" r:id="rId37"/>
    <p:sldId id="404" r:id="rId38"/>
    <p:sldId id="403" r:id="rId39"/>
    <p:sldId id="435" r:id="rId40"/>
    <p:sldId id="405" r:id="rId41"/>
    <p:sldId id="437" r:id="rId42"/>
    <p:sldId id="425" r:id="rId43"/>
    <p:sldId id="450" r:id="rId44"/>
    <p:sldId id="458" r:id="rId45"/>
    <p:sldId id="438" r:id="rId46"/>
    <p:sldId id="451" r:id="rId47"/>
    <p:sldId id="391" r:id="rId48"/>
    <p:sldId id="466" r:id="rId49"/>
    <p:sldId id="271" r:id="rId50"/>
  </p:sldIdLst>
  <p:sldSz cx="20318413" cy="11430000"/>
  <p:notesSz cx="7099300" cy="10234613"/>
  <p:defaultTextStyle>
    <a:defPPr>
      <a:defRPr lang="en-GB"/>
    </a:defPPr>
    <a:lvl1pPr algn="l" defTabSz="457200" rtl="0" fontAlgn="base">
      <a:lnSpc>
        <a:spcPct val="93000"/>
      </a:lnSpc>
      <a:spcBef>
        <a:spcPct val="0"/>
      </a:spcBef>
      <a:spcAft>
        <a:spcPct val="0"/>
      </a:spcAft>
      <a:buSzPct val="100000"/>
      <a:buFont typeface="Times New Roman" charset="0"/>
      <a:defRPr kern="1200">
        <a:solidFill>
          <a:schemeClr val="bg1"/>
        </a:solidFill>
        <a:latin typeface="Arial" charset="0"/>
        <a:ea typeface="MS PGothic" charset="0"/>
        <a:cs typeface="MS PGothic" charset="0"/>
      </a:defRPr>
    </a:lvl1pPr>
    <a:lvl2pPr marL="742950" indent="-285750" algn="l" defTabSz="457200" rtl="0" fontAlgn="base">
      <a:lnSpc>
        <a:spcPct val="93000"/>
      </a:lnSpc>
      <a:spcBef>
        <a:spcPct val="0"/>
      </a:spcBef>
      <a:spcAft>
        <a:spcPct val="0"/>
      </a:spcAft>
      <a:buSzPct val="100000"/>
      <a:buFont typeface="Times New Roman" charset="0"/>
      <a:defRPr kern="1200">
        <a:solidFill>
          <a:schemeClr val="bg1"/>
        </a:solidFill>
        <a:latin typeface="Arial" charset="0"/>
        <a:ea typeface="MS PGothic" charset="0"/>
        <a:cs typeface="MS PGothic" charset="0"/>
      </a:defRPr>
    </a:lvl2pPr>
    <a:lvl3pPr marL="1143000" indent="-228600" algn="l" defTabSz="457200" rtl="0" fontAlgn="base">
      <a:lnSpc>
        <a:spcPct val="93000"/>
      </a:lnSpc>
      <a:spcBef>
        <a:spcPct val="0"/>
      </a:spcBef>
      <a:spcAft>
        <a:spcPct val="0"/>
      </a:spcAft>
      <a:buSzPct val="100000"/>
      <a:buFont typeface="Times New Roman" charset="0"/>
      <a:defRPr kern="1200">
        <a:solidFill>
          <a:schemeClr val="bg1"/>
        </a:solidFill>
        <a:latin typeface="Arial" charset="0"/>
        <a:ea typeface="MS PGothic" charset="0"/>
        <a:cs typeface="MS PGothic" charset="0"/>
      </a:defRPr>
    </a:lvl3pPr>
    <a:lvl4pPr marL="1600200" indent="-228600" algn="l" defTabSz="457200" rtl="0" fontAlgn="base">
      <a:lnSpc>
        <a:spcPct val="93000"/>
      </a:lnSpc>
      <a:spcBef>
        <a:spcPct val="0"/>
      </a:spcBef>
      <a:spcAft>
        <a:spcPct val="0"/>
      </a:spcAft>
      <a:buSzPct val="100000"/>
      <a:buFont typeface="Times New Roman" charset="0"/>
      <a:defRPr kern="1200">
        <a:solidFill>
          <a:schemeClr val="bg1"/>
        </a:solidFill>
        <a:latin typeface="Arial" charset="0"/>
        <a:ea typeface="MS PGothic" charset="0"/>
        <a:cs typeface="MS PGothic" charset="0"/>
      </a:defRPr>
    </a:lvl4pPr>
    <a:lvl5pPr marL="2057400" indent="-228600" algn="l" defTabSz="457200" rtl="0" fontAlgn="base">
      <a:lnSpc>
        <a:spcPct val="93000"/>
      </a:lnSpc>
      <a:spcBef>
        <a:spcPct val="0"/>
      </a:spcBef>
      <a:spcAft>
        <a:spcPct val="0"/>
      </a:spcAft>
      <a:buSzPct val="100000"/>
      <a:buFont typeface="Times New Roman" charset="0"/>
      <a:defRPr kern="1200">
        <a:solidFill>
          <a:schemeClr val="bg1"/>
        </a:solidFill>
        <a:latin typeface="Arial" charset="0"/>
        <a:ea typeface="MS PGothic" charset="0"/>
        <a:cs typeface="MS PGothic" charset="0"/>
      </a:defRPr>
    </a:lvl5pPr>
    <a:lvl6pPr marL="2286000" algn="l" defTabSz="457200" rtl="0" eaLnBrk="1" latinLnBrk="0" hangingPunct="1">
      <a:defRPr kern="1200">
        <a:solidFill>
          <a:schemeClr val="bg1"/>
        </a:solidFill>
        <a:latin typeface="Arial" charset="0"/>
        <a:ea typeface="MS PGothic" charset="0"/>
        <a:cs typeface="MS PGothic" charset="0"/>
      </a:defRPr>
    </a:lvl6pPr>
    <a:lvl7pPr marL="2743200" algn="l" defTabSz="457200" rtl="0" eaLnBrk="1" latinLnBrk="0" hangingPunct="1">
      <a:defRPr kern="1200">
        <a:solidFill>
          <a:schemeClr val="bg1"/>
        </a:solidFill>
        <a:latin typeface="Arial" charset="0"/>
        <a:ea typeface="MS PGothic" charset="0"/>
        <a:cs typeface="MS PGothic" charset="0"/>
      </a:defRPr>
    </a:lvl7pPr>
    <a:lvl8pPr marL="3200400" algn="l" defTabSz="457200" rtl="0" eaLnBrk="1" latinLnBrk="0" hangingPunct="1">
      <a:defRPr kern="1200">
        <a:solidFill>
          <a:schemeClr val="bg1"/>
        </a:solidFill>
        <a:latin typeface="Arial" charset="0"/>
        <a:ea typeface="MS PGothic" charset="0"/>
        <a:cs typeface="MS PGothic" charset="0"/>
      </a:defRPr>
    </a:lvl8pPr>
    <a:lvl9pPr marL="3657600" algn="l" defTabSz="457200" rtl="0" eaLnBrk="1" latinLnBrk="0" hangingPunct="1">
      <a:defRPr kern="1200">
        <a:solidFill>
          <a:schemeClr val="bg1"/>
        </a:solidFill>
        <a:latin typeface="Arial" charset="0"/>
        <a:ea typeface="MS PGothic" charset="0"/>
        <a:cs typeface="MS PGothic"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3" d="100"/>
          <a:sy n="33" d="100"/>
        </p:scale>
        <p:origin x="-368" y="-104"/>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93" d="100"/>
        <a:sy n="9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5362" name="AutoShape 1"/>
          <p:cNvSpPr>
            <a:spLocks noChangeArrowheads="1"/>
          </p:cNvSpPr>
          <p:nvPr/>
        </p:nvSpPr>
        <p:spPr bwMode="auto">
          <a:xfrm>
            <a:off x="0" y="0"/>
            <a:ext cx="7099300" cy="10234613"/>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hangingPunct="0">
              <a:buClr>
                <a:srgbClr val="000000"/>
              </a:buClr>
            </a:pPr>
            <a:endParaRPr lang="en-US">
              <a:cs typeface="SimSun" charset="0"/>
            </a:endParaRPr>
          </a:p>
        </p:txBody>
      </p:sp>
      <p:sp>
        <p:nvSpPr>
          <p:cNvPr id="15363" name="Rectangle 2"/>
          <p:cNvSpPr>
            <a:spLocks noGrp="1" noRot="1" noChangeAspect="1" noChangeArrowheads="1"/>
          </p:cNvSpPr>
          <p:nvPr>
            <p:ph type="sldImg" idx="4294967295"/>
          </p:nvPr>
        </p:nvSpPr>
        <p:spPr bwMode="auto">
          <a:xfrm>
            <a:off x="219075" y="812800"/>
            <a:ext cx="711676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sp>
      <p:sp>
        <p:nvSpPr>
          <p:cNvPr id="9219" name="Rectangle 3"/>
          <p:cNvSpPr>
            <a:spLocks noGrp="1" noChangeArrowheads="1"/>
          </p:cNvSpPr>
          <p:nvPr>
            <p:ph type="body"/>
          </p:nvPr>
        </p:nvSpPr>
        <p:spPr bwMode="auto">
          <a:xfrm>
            <a:off x="755650" y="5078413"/>
            <a:ext cx="6045200" cy="4808537"/>
          </a:xfrm>
          <a:prstGeom prst="rect">
            <a:avLst/>
          </a:prstGeom>
          <a:noFill/>
          <a:ln>
            <a:noFill/>
          </a:ln>
          <a:effectLst/>
        </p:spPr>
        <p:txBody>
          <a:bodyPr vert="horz" wrap="square" lIns="0" tIns="0" rIns="0" bIns="0" numCol="1" anchor="t" anchorCtr="0" compatLnSpc="1"/>
          <a:lstStyle/>
          <a:p>
            <a:pPr lvl="0"/>
            <a:endParaRPr lang="en-US" noProof="0" smtClean="0"/>
          </a:p>
        </p:txBody>
      </p:sp>
      <p:sp>
        <p:nvSpPr>
          <p:cNvPr id="9220" name="Rectangle 4"/>
          <p:cNvSpPr>
            <a:spLocks noGrp="1" noChangeArrowheads="1"/>
          </p:cNvSpPr>
          <p:nvPr>
            <p:ph type="hdr"/>
          </p:nvPr>
        </p:nvSpPr>
        <p:spPr bwMode="auto">
          <a:xfrm>
            <a:off x="0" y="0"/>
            <a:ext cx="3278188" cy="531813"/>
          </a:xfrm>
          <a:prstGeom prst="rect">
            <a:avLst/>
          </a:prstGeom>
          <a:noFill/>
          <a:ln>
            <a:noFill/>
          </a:ln>
          <a:effectLst/>
        </p:spPr>
        <p:txBody>
          <a:bodyPr vert="horz" wrap="square" lIns="0" tIns="0" rIns="0" bIns="0" numCol="1" anchor="t" anchorCtr="0" compatLnSpc="1"/>
          <a:lstStyle>
            <a:lvl1pPr hangingPunct="0">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charset="0"/>
                <a:ea typeface="SimSun" panose="02010600030101010101" pitchFamily="2" charset="-122"/>
                <a:cs typeface="Arial Unicode MS" charset="0"/>
              </a:defRPr>
            </a:lvl1pPr>
          </a:lstStyle>
          <a:p>
            <a:pPr>
              <a:defRPr/>
            </a:pPr>
            <a:endParaRPr lang="en-US"/>
          </a:p>
        </p:txBody>
      </p:sp>
      <p:sp>
        <p:nvSpPr>
          <p:cNvPr id="9221" name="Rectangle 5"/>
          <p:cNvSpPr>
            <a:spLocks noGrp="1" noChangeArrowheads="1"/>
          </p:cNvSpPr>
          <p:nvPr>
            <p:ph type="dt"/>
          </p:nvPr>
        </p:nvSpPr>
        <p:spPr bwMode="auto">
          <a:xfrm>
            <a:off x="4278313" y="0"/>
            <a:ext cx="3278187" cy="531813"/>
          </a:xfrm>
          <a:prstGeom prst="rect">
            <a:avLst/>
          </a:prstGeom>
          <a:noFill/>
          <a:ln>
            <a:noFill/>
          </a:ln>
          <a:effectLst/>
        </p:spPr>
        <p:txBody>
          <a:bodyPr vert="horz" wrap="square" lIns="0" tIns="0" rIns="0" bIns="0" numCol="1" anchor="t" anchorCtr="0" compatLnSpc="1"/>
          <a:lstStyle>
            <a:lvl1pPr algn="r" hangingPunct="0">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charset="0"/>
                <a:ea typeface="SimSun" panose="02010600030101010101" pitchFamily="2" charset="-122"/>
                <a:cs typeface="Arial Unicode MS" charset="0"/>
              </a:defRPr>
            </a:lvl1pPr>
          </a:lstStyle>
          <a:p>
            <a:pPr>
              <a:defRPr/>
            </a:pPr>
            <a:endParaRPr lang="en-US"/>
          </a:p>
        </p:txBody>
      </p:sp>
      <p:sp>
        <p:nvSpPr>
          <p:cNvPr id="9222" name="Rectangle 6"/>
          <p:cNvSpPr>
            <a:spLocks noGrp="1" noChangeArrowheads="1"/>
          </p:cNvSpPr>
          <p:nvPr>
            <p:ph type="ftr"/>
          </p:nvPr>
        </p:nvSpPr>
        <p:spPr bwMode="auto">
          <a:xfrm>
            <a:off x="0" y="10156825"/>
            <a:ext cx="3278188" cy="531813"/>
          </a:xfrm>
          <a:prstGeom prst="rect">
            <a:avLst/>
          </a:prstGeom>
          <a:noFill/>
          <a:ln>
            <a:noFill/>
          </a:ln>
          <a:effectLst/>
        </p:spPr>
        <p:txBody>
          <a:bodyPr vert="horz" wrap="square" lIns="0" tIns="0" rIns="0" bIns="0" numCol="1" anchor="b" anchorCtr="0" compatLnSpc="1"/>
          <a:lstStyle>
            <a:lvl1pPr hangingPunct="0">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charset="0"/>
                <a:ea typeface="SimSun" panose="02010600030101010101" pitchFamily="2" charset="-122"/>
                <a:cs typeface="Arial Unicode MS" charset="0"/>
              </a:defRPr>
            </a:lvl1pPr>
          </a:lstStyle>
          <a:p>
            <a:pPr>
              <a:defRPr/>
            </a:pPr>
            <a:endParaRPr lang="en-US"/>
          </a:p>
        </p:txBody>
      </p:sp>
      <p:sp>
        <p:nvSpPr>
          <p:cNvPr id="9223" name="Rectangle 7"/>
          <p:cNvSpPr>
            <a:spLocks noGrp="1" noChangeArrowheads="1"/>
          </p:cNvSpPr>
          <p:nvPr>
            <p:ph type="sldNum"/>
          </p:nvPr>
        </p:nvSpPr>
        <p:spPr bwMode="auto">
          <a:xfrm>
            <a:off x="4278313" y="10156825"/>
            <a:ext cx="3278187" cy="531813"/>
          </a:xfrm>
          <a:prstGeom prst="rect">
            <a:avLst/>
          </a:prstGeom>
          <a:noFill/>
          <a:ln>
            <a:noFill/>
          </a:ln>
          <a:effectLst/>
        </p:spPr>
        <p:txBody>
          <a:bodyPr vert="horz" wrap="square" lIns="0" tIns="0" rIns="0" bIns="0" numCol="1" anchor="b" anchorCtr="0" compatLnSpc="1">
            <a:prstTxWarp prst="textNoShape">
              <a:avLst/>
            </a:prstTxWarp>
          </a:bodyPr>
          <a:lstStyle>
            <a:lvl1pPr algn="r" hangingPunct="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charset="0"/>
                <a:cs typeface="SimSun" charset="0"/>
              </a:defRPr>
            </a:lvl1pPr>
          </a:lstStyle>
          <a:p>
            <a:pPr>
              <a:defRPr/>
            </a:pPr>
            <a:fld id="{676CCBE4-4598-B849-B48E-7C4FDEFFE684}" type="slidenum">
              <a:rPr lang="en-US"/>
              <a:pPr>
                <a:defRPr/>
              </a:pPr>
              <a:t>‹#›</a:t>
            </a:fld>
            <a:endParaRPr lang="en-US"/>
          </a:p>
        </p:txBody>
      </p:sp>
    </p:spTree>
    <p:extLst>
      <p:ext uri="{BB962C8B-B14F-4D97-AF65-F5344CB8AC3E}">
        <p14:creationId xmlns:p14="http://schemas.microsoft.com/office/powerpoint/2010/main" val="184322605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SzPct val="100000"/>
      <a:buFont typeface="Times New Roman" charset="0"/>
      <a:defRPr sz="1200" kern="1200">
        <a:solidFill>
          <a:srgbClr val="000000"/>
        </a:solidFill>
        <a:latin typeface="Times New Roman" panose="02020603050405020304" charset="0"/>
        <a:ea typeface="MS PGothic" panose="020B0600070205080204" charset="-128"/>
        <a:cs typeface="MS PGothic" panose="020B0600070205080204" charset="-128"/>
      </a:defRPr>
    </a:lvl1pPr>
    <a:lvl2pPr marL="742950" indent="-285750" algn="l" defTabSz="457200" rtl="0" eaLnBrk="0" fontAlgn="base" hangingPunct="0">
      <a:spcBef>
        <a:spcPct val="30000"/>
      </a:spcBef>
      <a:spcAft>
        <a:spcPct val="0"/>
      </a:spcAft>
      <a:buSzPct val="100000"/>
      <a:buFont typeface="Times New Roman" charset="0"/>
      <a:defRPr sz="1200" kern="1200">
        <a:solidFill>
          <a:srgbClr val="000000"/>
        </a:solidFill>
        <a:latin typeface="Times New Roman" panose="02020603050405020304" charset="0"/>
        <a:ea typeface="MS PGothic" panose="020B0600070205080204" charset="-128"/>
        <a:cs typeface="MS PGothic" charset="0"/>
      </a:defRPr>
    </a:lvl2pPr>
    <a:lvl3pPr marL="1143000" indent="-228600" algn="l" defTabSz="457200" rtl="0" eaLnBrk="0" fontAlgn="base" hangingPunct="0">
      <a:spcBef>
        <a:spcPct val="30000"/>
      </a:spcBef>
      <a:spcAft>
        <a:spcPct val="0"/>
      </a:spcAft>
      <a:buSzPct val="100000"/>
      <a:buFont typeface="Times New Roman" charset="0"/>
      <a:defRPr sz="1200" kern="1200">
        <a:solidFill>
          <a:srgbClr val="000000"/>
        </a:solidFill>
        <a:latin typeface="Times New Roman" panose="02020603050405020304" charset="0"/>
        <a:ea typeface="MS PGothic" panose="020B0600070205080204" charset="-128"/>
        <a:cs typeface="MS PGothic" charset="0"/>
      </a:defRPr>
    </a:lvl3pPr>
    <a:lvl4pPr marL="1600200" indent="-228600" algn="l" defTabSz="457200" rtl="0" eaLnBrk="0" fontAlgn="base" hangingPunct="0">
      <a:spcBef>
        <a:spcPct val="30000"/>
      </a:spcBef>
      <a:spcAft>
        <a:spcPct val="0"/>
      </a:spcAft>
      <a:buSzPct val="100000"/>
      <a:buFont typeface="Times New Roman" charset="0"/>
      <a:defRPr sz="1200" kern="1200">
        <a:solidFill>
          <a:srgbClr val="000000"/>
        </a:solidFill>
        <a:latin typeface="Times New Roman" panose="02020603050405020304" charset="0"/>
        <a:ea typeface="MS PGothic" panose="020B0600070205080204" charset="-128"/>
        <a:cs typeface="MS PGothic" charset="0"/>
      </a:defRPr>
    </a:lvl4pPr>
    <a:lvl5pPr marL="2057400" indent="-228600" algn="l" defTabSz="457200" rtl="0" eaLnBrk="0" fontAlgn="base" hangingPunct="0">
      <a:spcBef>
        <a:spcPct val="30000"/>
      </a:spcBef>
      <a:spcAft>
        <a:spcPct val="0"/>
      </a:spcAft>
      <a:buSzPct val="100000"/>
      <a:buFont typeface="Times New Roman" charset="0"/>
      <a:defRPr sz="1200" kern="1200">
        <a:solidFill>
          <a:srgbClr val="000000"/>
        </a:solidFill>
        <a:latin typeface="Times New Roman" panose="02020603050405020304" charset="0"/>
        <a:ea typeface="MS PGothic" panose="020B060007020508020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7410"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fld id="{562A78C7-698C-1946-9EBC-B8D34040D244}" type="slidenum">
              <a:rPr lang="en-US" sz="1400">
                <a:solidFill>
                  <a:srgbClr val="000000"/>
                </a:solidFill>
                <a:latin typeface="Times New Roman" charset="0"/>
                <a:cs typeface="SimSun" charset="0"/>
              </a:rPr>
              <a:pPr eaLnBrk="1" hangingPunct="1"/>
              <a:t>1</a:t>
            </a:fld>
            <a:endParaRPr lang="en-US" sz="1400">
              <a:solidFill>
                <a:srgbClr val="000000"/>
              </a:solidFill>
              <a:latin typeface="Times New Roman" charset="0"/>
              <a:cs typeface="SimSun" charset="0"/>
            </a:endParaRPr>
          </a:p>
        </p:txBody>
      </p:sp>
      <p:sp>
        <p:nvSpPr>
          <p:cNvPr id="17411" name="Text Box 1"/>
          <p:cNvSpPr>
            <a:spLocks noGrp="1" noRot="1" noChangeAspect="1" noChangeArrowheads="1"/>
          </p:cNvSpPr>
          <p:nvPr>
            <p:ph type="sldImg" idx="4294967295"/>
          </p:nvPr>
        </p:nvSpPr>
        <p:spPr>
          <a:xfrm>
            <a:off x="217488" y="812800"/>
            <a:ext cx="7123112" cy="4008438"/>
          </a:xfrm>
          <a:solidFill>
            <a:srgbClr val="FFFFFF"/>
          </a:solidFill>
          <a:ln>
            <a:solidFill>
              <a:srgbClr val="000000"/>
            </a:solidFill>
            <a:miter lim="800000"/>
            <a:headEnd/>
            <a:tailEnd/>
          </a:ln>
        </p:spPr>
      </p:sp>
      <p:sp>
        <p:nvSpPr>
          <p:cNvPr id="17412" name="Text Box 2"/>
          <p:cNvSpPr>
            <a:spLocks noGrp="1" noChangeArrowheads="1"/>
          </p:cNvSpPr>
          <p:nvPr>
            <p:ph type="body" idx="4294967295"/>
          </p:nvPr>
        </p:nvSpPr>
        <p:spPr>
          <a:xfrm>
            <a:off x="755650" y="5078413"/>
            <a:ext cx="6048375" cy="4811712"/>
          </a:xfrm>
          <a:extLs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17413"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9007FCEB-5A32-324D-97A9-335CBF172CFD}" type="slidenum">
              <a:rPr lang="en-US" sz="3600">
                <a:solidFill>
                  <a:srgbClr val="000000"/>
                </a:solidFill>
                <a:latin typeface="Calibri" charset="0"/>
                <a:cs typeface="SimSun" charset="0"/>
              </a:rPr>
              <a:pPr eaLnBrk="1" hangingPunct="1">
                <a:lnSpc>
                  <a:spcPct val="100000"/>
                </a:lnSpc>
                <a:buFontTx/>
                <a:buNone/>
              </a:pPr>
              <a:t>1</a:t>
            </a:fld>
            <a:endParaRPr lang="en-US" sz="3600">
              <a:solidFill>
                <a:srgbClr val="000000"/>
              </a:solidFill>
              <a:latin typeface="Calibri" charset="0"/>
              <a:cs typeface="SimSun" charset="0"/>
            </a:endParaRPr>
          </a:p>
        </p:txBody>
      </p:sp>
      <p:sp>
        <p:nvSpPr>
          <p:cNvPr id="17414" name="Text Box 4"/>
          <p:cNvSpPr txBox="1">
            <a:spLocks noChangeArrowheads="1"/>
          </p:cNvSpPr>
          <p:nvPr/>
        </p:nvSpPr>
        <p:spPr bwMode="auto">
          <a:xfrm>
            <a:off x="1189038" y="5078413"/>
            <a:ext cx="5211762" cy="496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buFontTx/>
              <a:buNone/>
            </a:pPr>
            <a:r>
              <a:rPr lang="en-US" sz="1800">
                <a:solidFill>
                  <a:srgbClr val="000000"/>
                </a:solidFill>
                <a:cs typeface="SimSun" charset="0"/>
              </a:rPr>
              <a:t>The last few year I have been woking on a platform for making and running agent-based model to investigate endemic risks to complex adaptive social systems. </a:t>
            </a:r>
          </a:p>
          <a:p>
            <a:pPr eaLnBrk="1">
              <a:buFontTx/>
              <a:buNone/>
            </a:pPr>
            <a:r>
              <a:rPr lang="en-US" sz="1800">
                <a:solidFill>
                  <a:srgbClr val="000000"/>
                </a:solidFill>
                <a:cs typeface="SimSun" charset="0"/>
              </a:rPr>
              <a:t>Our bodies andour  jurisdictions are such systems.</a:t>
            </a:r>
          </a:p>
          <a:p>
            <a:pPr eaLnBrk="1">
              <a:buFontTx/>
              <a:buNone/>
            </a:pPr>
            <a:r>
              <a:rPr lang="en-US" sz="1800">
                <a:solidFill>
                  <a:srgbClr val="000000"/>
                </a:solidFill>
                <a:cs typeface="SimSun" charset="0"/>
              </a:rPr>
              <a:t>They come inat least two layers: ndividual and collective. </a:t>
            </a:r>
          </a:p>
          <a:p>
            <a:pPr eaLnBrk="1">
              <a:buFontTx/>
              <a:buNone/>
            </a:pPr>
            <a:r>
              <a:rPr lang="en-US" sz="1800">
                <a:solidFill>
                  <a:srgbClr val="000000"/>
                </a:solidFill>
                <a:cs typeface="SimSun" charset="0"/>
              </a:rPr>
              <a:t>Human indiiduals are, internally, complex adaptive systems with their organs as diverse and networked constituent agents – demomstrating the power coordinated division of labor.</a:t>
            </a:r>
          </a:p>
          <a:p>
            <a:pPr eaLnBrk="1">
              <a:buFontTx/>
              <a:buNone/>
            </a:pPr>
            <a:r>
              <a:rPr lang="en-US" sz="1800">
                <a:solidFill>
                  <a:srgbClr val="000000"/>
                </a:solidFill>
                <a:cs typeface="SimSun" charset="0"/>
              </a:rPr>
              <a:t>Human individuals are, externally, diverse nodes in the networks that constitute the groups they are agents in.  </a:t>
            </a:r>
          </a:p>
          <a:p>
            <a:pPr eaLnBrk="1">
              <a:buFontTx/>
              <a:buNone/>
            </a:pPr>
            <a:r>
              <a:rPr lang="en-US" sz="1800">
                <a:solidFill>
                  <a:srgbClr val="000000"/>
                </a:solidFill>
                <a:cs typeface="SimSun" charset="0"/>
              </a:rPr>
              <a:t>The platform that I am working on helps to simulate  howartificial groups are sensitive to endemic risks.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9938"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75920B93-8577-5141-89D9-1DC88EAB7CBF}" type="slidenum">
              <a:rPr lang="en-US" sz="1400">
                <a:solidFill>
                  <a:srgbClr val="000000"/>
                </a:solidFill>
                <a:latin typeface="Times New Roman" charset="0"/>
                <a:cs typeface="SimSun" charset="0"/>
              </a:rPr>
              <a:pPr eaLnBrk="1"/>
              <a:t>14</a:t>
            </a:fld>
            <a:endParaRPr lang="en-US" sz="1400">
              <a:solidFill>
                <a:srgbClr val="000000"/>
              </a:solidFill>
              <a:latin typeface="Times New Roman" charset="0"/>
              <a:cs typeface="SimSun" charset="0"/>
            </a:endParaRPr>
          </a:p>
        </p:txBody>
      </p:sp>
      <p:sp>
        <p:nvSpPr>
          <p:cNvPr id="39939"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39940" name="Text Box 2"/>
          <p:cNvSpPr>
            <a:spLocks noGrp="1" noChangeArrowheads="1"/>
          </p:cNvSpPr>
          <p:nvPr>
            <p:ph type="body" idx="4294967295"/>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39941"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EFE86AEB-36E7-EE48-B1A0-BB4D21AD43EA}" type="slidenum">
              <a:rPr lang="en-US" sz="3600">
                <a:solidFill>
                  <a:srgbClr val="000000"/>
                </a:solidFill>
                <a:latin typeface="Calibri" charset="0"/>
                <a:cs typeface="SimSun" charset="0"/>
              </a:rPr>
              <a:pPr eaLnBrk="1" hangingPunct="1">
                <a:lnSpc>
                  <a:spcPct val="100000"/>
                </a:lnSpc>
                <a:buFontTx/>
                <a:buNone/>
              </a:pPr>
              <a:t>14</a:t>
            </a:fld>
            <a:endParaRPr lang="en-US" sz="3600">
              <a:solidFill>
                <a:srgbClr val="000000"/>
              </a:solidFill>
              <a:latin typeface="Calibri" charset="0"/>
              <a:cs typeface="SimSu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p:sp>
      <p:sp>
        <p:nvSpPr>
          <p:cNvPr id="4301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prstTxWarp prst="textNoShape">
              <a:avLst/>
            </a:prstTxWarp>
          </a:bodyPr>
          <a:lstStyle/>
          <a:p>
            <a:endParaRPr lang="en-US">
              <a:ea typeface="MS PGothic" charset="0"/>
              <a:cs typeface="MS PGothic" charset="0"/>
            </a:endParaRPr>
          </a:p>
        </p:txBody>
      </p:sp>
      <p:sp>
        <p:nvSpPr>
          <p:cNvPr id="43011" name="Slide Number Placeholder 3"/>
          <p:cNvSpPr>
            <a:spLocks noGrp="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50611B66-12DB-444A-BBCE-CD65AAF9779B}" type="slidenum">
              <a:rPr lang="en-US" sz="1400">
                <a:solidFill>
                  <a:srgbClr val="000000"/>
                </a:solidFill>
                <a:latin typeface="Times New Roman" charset="0"/>
                <a:cs typeface="SimSun" charset="0"/>
              </a:rPr>
              <a:pPr eaLnBrk="1"/>
              <a:t>16</a:t>
            </a:fld>
            <a:endParaRPr lang="en-US" sz="1400">
              <a:solidFill>
                <a:srgbClr val="000000"/>
              </a:solidFill>
              <a:latin typeface="Times New Roman" charset="0"/>
              <a:cs typeface="SimSu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p:sp>
      <p:sp>
        <p:nvSpPr>
          <p:cNvPr id="4505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prstTxWarp prst="textNoShape">
              <a:avLst/>
            </a:prstTxWarp>
          </a:bodyPr>
          <a:lstStyle/>
          <a:p>
            <a:endParaRPr lang="en-US">
              <a:ea typeface="MS PGothic" charset="0"/>
              <a:cs typeface="MS PGothic" charset="0"/>
            </a:endParaRPr>
          </a:p>
        </p:txBody>
      </p:sp>
      <p:sp>
        <p:nvSpPr>
          <p:cNvPr id="45059" name="Slide Number Placeholder 3"/>
          <p:cNvSpPr>
            <a:spLocks noGrp="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9B0226B0-7DC4-3B42-A08B-33DD28B8EEE6}" type="slidenum">
              <a:rPr lang="en-US" sz="1400">
                <a:solidFill>
                  <a:srgbClr val="000000"/>
                </a:solidFill>
                <a:latin typeface="Times New Roman" charset="0"/>
                <a:cs typeface="SimSun" charset="0"/>
              </a:rPr>
              <a:pPr eaLnBrk="1"/>
              <a:t>17</a:t>
            </a:fld>
            <a:endParaRPr lang="en-US" sz="1400">
              <a:solidFill>
                <a:srgbClr val="000000"/>
              </a:solidFill>
              <a:latin typeface="Times New Roman" charset="0"/>
              <a:cs typeface="SimSu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p:sp>
      <p:sp>
        <p:nvSpPr>
          <p:cNvPr id="47106"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prstTxWarp prst="textNoShape">
              <a:avLst/>
            </a:prstTxWarp>
          </a:bodyPr>
          <a:lstStyle/>
          <a:p>
            <a:endParaRPr lang="en-US">
              <a:ea typeface="MS PGothic" charset="0"/>
              <a:cs typeface="MS PGothic" charset="0"/>
            </a:endParaRPr>
          </a:p>
        </p:txBody>
      </p:sp>
      <p:sp>
        <p:nvSpPr>
          <p:cNvPr id="47107" name="Slide Number Placeholder 3"/>
          <p:cNvSpPr>
            <a:spLocks noGrp="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97755809-0476-7D4E-903E-A822F42F982E}" type="slidenum">
              <a:rPr lang="en-US" sz="1400">
                <a:solidFill>
                  <a:srgbClr val="000000"/>
                </a:solidFill>
                <a:latin typeface="Times New Roman" charset="0"/>
                <a:cs typeface="SimSun" charset="0"/>
              </a:rPr>
              <a:pPr eaLnBrk="1"/>
              <a:t>18</a:t>
            </a:fld>
            <a:endParaRPr lang="en-US" sz="1400">
              <a:solidFill>
                <a:srgbClr val="000000"/>
              </a:solidFill>
              <a:latin typeface="Times New Roman" charset="0"/>
              <a:cs typeface="SimSu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p:sp>
      <p:sp>
        <p:nvSpPr>
          <p:cNvPr id="4915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prstTxWarp prst="textNoShape">
              <a:avLst/>
            </a:prstTxWarp>
          </a:bodyPr>
          <a:lstStyle/>
          <a:p>
            <a:endParaRPr lang="en-US">
              <a:ea typeface="MS PGothic" charset="0"/>
              <a:cs typeface="MS PGothic" charset="0"/>
            </a:endParaRPr>
          </a:p>
        </p:txBody>
      </p:sp>
      <p:sp>
        <p:nvSpPr>
          <p:cNvPr id="49155" name="Slide Number Placeholder 3"/>
          <p:cNvSpPr>
            <a:spLocks noGrp="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BD9712B4-FB4E-9C4C-AE8C-9DF741EFC0A6}" type="slidenum">
              <a:rPr lang="en-US" sz="1400">
                <a:solidFill>
                  <a:srgbClr val="000000"/>
                </a:solidFill>
                <a:latin typeface="Times New Roman" charset="0"/>
                <a:cs typeface="SimSun" charset="0"/>
              </a:rPr>
              <a:pPr eaLnBrk="1"/>
              <a:t>19</a:t>
            </a:fld>
            <a:endParaRPr lang="en-US" sz="1400">
              <a:solidFill>
                <a:srgbClr val="000000"/>
              </a:solidFill>
              <a:latin typeface="Times New Roman" charset="0"/>
              <a:cs typeface="SimSu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p:sp>
      <p:sp>
        <p:nvSpPr>
          <p:cNvPr id="5120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prstTxWarp prst="textNoShape">
              <a:avLst/>
            </a:prstTxWarp>
          </a:bodyPr>
          <a:lstStyle/>
          <a:p>
            <a:endParaRPr lang="en-US">
              <a:ea typeface="MS PGothic" charset="0"/>
              <a:cs typeface="MS PGothic" charset="0"/>
            </a:endParaRPr>
          </a:p>
        </p:txBody>
      </p:sp>
      <p:sp>
        <p:nvSpPr>
          <p:cNvPr id="51203" name="Slide Number Placeholder 3"/>
          <p:cNvSpPr>
            <a:spLocks noGrp="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ED5A2C74-E234-2743-8492-4ABA66ABBB15}" type="slidenum">
              <a:rPr lang="en-US" sz="1400">
                <a:solidFill>
                  <a:srgbClr val="000000"/>
                </a:solidFill>
                <a:latin typeface="Times New Roman" charset="0"/>
                <a:cs typeface="SimSun" charset="0"/>
              </a:rPr>
              <a:pPr eaLnBrk="1"/>
              <a:t>20</a:t>
            </a:fld>
            <a:endParaRPr lang="en-US" sz="1400">
              <a:solidFill>
                <a:srgbClr val="000000"/>
              </a:solidFill>
              <a:latin typeface="Times New Roman" charset="0"/>
              <a:cs typeface="SimSu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55298"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64262681-797A-C044-862F-02678422C348}" type="slidenum">
              <a:rPr lang="en-US" sz="1400">
                <a:solidFill>
                  <a:srgbClr val="000000"/>
                </a:solidFill>
                <a:latin typeface="Times New Roman" charset="0"/>
                <a:cs typeface="SimSun" charset="0"/>
              </a:rPr>
              <a:pPr eaLnBrk="1"/>
              <a:t>23</a:t>
            </a:fld>
            <a:endParaRPr lang="en-US" sz="1400">
              <a:solidFill>
                <a:srgbClr val="000000"/>
              </a:solidFill>
              <a:latin typeface="Times New Roman" charset="0"/>
              <a:cs typeface="SimSun" charset="0"/>
            </a:endParaRPr>
          </a:p>
        </p:txBody>
      </p:sp>
      <p:sp>
        <p:nvSpPr>
          <p:cNvPr id="55299"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55300" name="Text Box 2"/>
          <p:cNvSpPr>
            <a:spLocks noGrp="1" noChangeArrowheads="1"/>
          </p:cNvSpPr>
          <p:nvPr>
            <p:ph type="body" idx="4294967295"/>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55301"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C5AC2A0A-9B5E-2441-B014-B1891CFBE557}" type="slidenum">
              <a:rPr lang="en-US" sz="3600">
                <a:solidFill>
                  <a:srgbClr val="000000"/>
                </a:solidFill>
                <a:latin typeface="Calibri" charset="0"/>
                <a:cs typeface="SimSun" charset="0"/>
              </a:rPr>
              <a:pPr eaLnBrk="1" hangingPunct="1">
                <a:lnSpc>
                  <a:spcPct val="100000"/>
                </a:lnSpc>
                <a:buFontTx/>
                <a:buNone/>
              </a:pPr>
              <a:t>23</a:t>
            </a:fld>
            <a:endParaRPr lang="en-US" sz="3600">
              <a:solidFill>
                <a:srgbClr val="000000"/>
              </a:solidFill>
              <a:latin typeface="Calibri" charset="0"/>
              <a:cs typeface="SimSu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6"/>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37EB8D96-28AB-6949-8107-F8619990D32E}" type="slidenum">
              <a:rPr lang="en-US" sz="1400">
                <a:solidFill>
                  <a:srgbClr val="000000"/>
                </a:solidFill>
                <a:latin typeface="Times New Roman" charset="0"/>
                <a:cs typeface="SimSun" charset="0"/>
              </a:rPr>
              <a:pPr eaLnBrk="1"/>
              <a:t>24</a:t>
            </a:fld>
            <a:endParaRPr lang="en-US" sz="1400">
              <a:solidFill>
                <a:srgbClr val="000000"/>
              </a:solidFill>
              <a:latin typeface="Times New Roman" charset="0"/>
              <a:cs typeface="SimSun" charset="0"/>
            </a:endParaRPr>
          </a:p>
        </p:txBody>
      </p:sp>
      <p:sp>
        <p:nvSpPr>
          <p:cNvPr id="49153" name="Text Box 1"/>
          <p:cNvSpPr txBox="1">
            <a:spLocks noGrp="1" noRot="1" noChangeAspect="1" noChangeArrowheads="1"/>
          </p:cNvSpPr>
          <p:nvPr>
            <p:ph type="sldImg"/>
          </p:nvPr>
        </p:nvSpPr>
        <p:spPr>
          <a:xfrm>
            <a:off x="274638" y="2103438"/>
            <a:ext cx="6821487" cy="3836987"/>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4" name="Text Box 2"/>
          <p:cNvSpPr txBox="1">
            <a:spLocks noGrp="1" noChangeArrowheads="1"/>
          </p:cNvSpPr>
          <p:nvPr>
            <p:ph type="body" idx="1"/>
          </p:nvPr>
        </p:nvSpPr>
        <p:spPr>
          <a:xfrm>
            <a:off x="709613" y="4860925"/>
            <a:ext cx="5680075" cy="4605338"/>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marL="215900" indent="-214313" eaLnBrk="1">
              <a:spcBef>
                <a:spcPct val="0"/>
              </a:spcBef>
              <a:defRPr/>
            </a:pPr>
            <a:endParaRPr lang="en-US" sz="2000">
              <a:latin typeface="Arial" charset="0"/>
              <a:cs typeface="SimSun" charset="0"/>
            </a:endParaRPr>
          </a:p>
        </p:txBody>
      </p:sp>
      <p:sp>
        <p:nvSpPr>
          <p:cNvPr id="49155"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SimSun" charset="0"/>
              </a:defRPr>
            </a:lvl9pPr>
          </a:lstStyle>
          <a:p>
            <a:pPr>
              <a:lnSpc>
                <a:spcPct val="100000"/>
              </a:lnSpc>
              <a:defRPr/>
            </a:pPr>
            <a:fld id="{39746336-39D5-624F-AD30-585A695F9962}" type="slidenum">
              <a:rPr lang="en-US" sz="3600" smtClean="0">
                <a:latin typeface="+mn-lt" charset="0"/>
                <a:cs typeface="+mn-ea" charset="0"/>
              </a:rPr>
              <a:pPr>
                <a:lnSpc>
                  <a:spcPct val="100000"/>
                </a:lnSpc>
                <a:defRPr/>
              </a:pPr>
              <a:t>24</a:t>
            </a:fld>
            <a:endParaRPr lang="en-US" sz="3600" smtClean="0">
              <a:latin typeface="+mn-lt" charset="0"/>
              <a:cs typeface="+mn-ea"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53F67285-C5DB-1B41-B44C-B5FF210DF77A}" type="slidenum">
              <a:rPr lang="en-US" sz="1400">
                <a:solidFill>
                  <a:srgbClr val="000000"/>
                </a:solidFill>
                <a:latin typeface="Times New Roman" charset="0"/>
                <a:cs typeface="SimSun" charset="0"/>
              </a:rPr>
              <a:pPr eaLnBrk="1"/>
              <a:t>25</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669ED674-8D7F-BC43-883E-7ADAD9EBE67B}" type="slidenum">
              <a:rPr lang="en-US" sz="3600" smtClean="0">
                <a:solidFill>
                  <a:srgbClr val="000000"/>
                </a:solidFill>
                <a:latin typeface="Calibri" charset="0"/>
                <a:cs typeface="SimSun" charset="0"/>
              </a:rPr>
              <a:pPr eaLnBrk="1" hangingPunct="1">
                <a:lnSpc>
                  <a:spcPct val="100000"/>
                </a:lnSpc>
                <a:buFontTx/>
                <a:buNone/>
                <a:defRPr/>
              </a:pPr>
              <a:t>25</a:t>
            </a:fld>
            <a:endParaRPr lang="en-US" sz="3600" smtClean="0">
              <a:solidFill>
                <a:srgbClr val="000000"/>
              </a:solidFill>
              <a:latin typeface="Calibri" charset="0"/>
              <a:cs typeface="SimSu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166717B2-3EE7-3B46-ABFD-930C5836137D}" type="slidenum">
              <a:rPr lang="en-US" sz="1400">
                <a:solidFill>
                  <a:srgbClr val="000000"/>
                </a:solidFill>
                <a:latin typeface="Times New Roman" charset="0"/>
                <a:cs typeface="SimSun" charset="0"/>
              </a:rPr>
              <a:pPr eaLnBrk="1"/>
              <a:t>26</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30260BD5-1EBE-C94C-B726-76DB3CC8A0BE}" type="slidenum">
              <a:rPr lang="en-US" sz="3600" smtClean="0">
                <a:solidFill>
                  <a:srgbClr val="000000"/>
                </a:solidFill>
                <a:latin typeface="Calibri" charset="0"/>
                <a:cs typeface="SimSun" charset="0"/>
              </a:rPr>
              <a:pPr eaLnBrk="1" hangingPunct="1">
                <a:lnSpc>
                  <a:spcPct val="100000"/>
                </a:lnSpc>
                <a:buFontTx/>
                <a:buNone/>
                <a:defRPr/>
              </a:pPr>
              <a:t>26</a:t>
            </a:fld>
            <a:endParaRPr lang="en-US" sz="3600" smtClean="0">
              <a:solidFill>
                <a:srgbClr val="000000"/>
              </a:solidFill>
              <a:latin typeface="Calibri" charset="0"/>
              <a:cs typeface="SimSu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9458"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FDEB7E15-FF5D-D246-9E52-5ED745F05215}" type="slidenum">
              <a:rPr lang="en-US" sz="1400">
                <a:solidFill>
                  <a:srgbClr val="000000"/>
                </a:solidFill>
                <a:latin typeface="Times New Roman" charset="0"/>
                <a:cs typeface="SimSun" charset="0"/>
              </a:rPr>
              <a:pPr eaLnBrk="1"/>
              <a:t>2</a:t>
            </a:fld>
            <a:endParaRPr lang="en-US" sz="1400">
              <a:solidFill>
                <a:srgbClr val="000000"/>
              </a:solidFill>
              <a:latin typeface="Times New Roman" charset="0"/>
              <a:cs typeface="SimSun" charset="0"/>
            </a:endParaRPr>
          </a:p>
        </p:txBody>
      </p:sp>
      <p:sp>
        <p:nvSpPr>
          <p:cNvPr id="19459"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19460" name="Text Box 2"/>
          <p:cNvSpPr>
            <a:spLocks noGrp="1" noChangeArrowheads="1"/>
          </p:cNvSpPr>
          <p:nvPr>
            <p:ph type="body" idx="4294967295"/>
          </p:nvPr>
        </p:nvSpPr>
        <p:spPr>
          <a:xfrm>
            <a:off x="709613" y="4860925"/>
            <a:ext cx="5680075" cy="4605338"/>
          </a:xfrm>
          <a:extLs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19461"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CB5671FD-9FC5-EE4A-9B74-38E7C707E1E5}" type="slidenum">
              <a:rPr lang="en-US" sz="3600">
                <a:solidFill>
                  <a:srgbClr val="000000"/>
                </a:solidFill>
                <a:latin typeface="Calibri" charset="0"/>
                <a:cs typeface="SimSun" charset="0"/>
              </a:rPr>
              <a:pPr eaLnBrk="1" hangingPunct="1">
                <a:lnSpc>
                  <a:spcPct val="100000"/>
                </a:lnSpc>
                <a:buFontTx/>
                <a:buNone/>
              </a:pPr>
              <a:t>2</a:t>
            </a:fld>
            <a:endParaRPr lang="en-US" sz="3600">
              <a:solidFill>
                <a:srgbClr val="000000"/>
              </a:solidFill>
              <a:latin typeface="Calibri" charset="0"/>
              <a:cs typeface="SimSu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63490"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45D2930B-0C86-604D-82DA-AE81EC4838B8}" type="slidenum">
              <a:rPr lang="en-US" sz="1400">
                <a:solidFill>
                  <a:srgbClr val="000000"/>
                </a:solidFill>
                <a:latin typeface="Times New Roman" charset="0"/>
                <a:cs typeface="SimSun" charset="0"/>
              </a:rPr>
              <a:pPr eaLnBrk="1"/>
              <a:t>27</a:t>
            </a:fld>
            <a:endParaRPr lang="en-US" sz="1400">
              <a:solidFill>
                <a:srgbClr val="000000"/>
              </a:solidFill>
              <a:latin typeface="Times New Roman" charset="0"/>
              <a:cs typeface="SimSun" charset="0"/>
            </a:endParaRPr>
          </a:p>
        </p:txBody>
      </p:sp>
      <p:sp>
        <p:nvSpPr>
          <p:cNvPr id="63491"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63492" name="Text Box 2"/>
          <p:cNvSpPr>
            <a:spLocks noGrp="1" noChangeArrowheads="1"/>
          </p:cNvSpPr>
          <p:nvPr>
            <p:ph type="body" idx="4294967295"/>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63493"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426FFB96-DFDB-F641-B55D-23A27404E563}" type="slidenum">
              <a:rPr lang="en-US" sz="3600">
                <a:solidFill>
                  <a:srgbClr val="000000"/>
                </a:solidFill>
                <a:latin typeface="Calibri" charset="0"/>
                <a:cs typeface="SimSun" charset="0"/>
              </a:rPr>
              <a:pPr eaLnBrk="1" hangingPunct="1">
                <a:lnSpc>
                  <a:spcPct val="100000"/>
                </a:lnSpc>
                <a:buFontTx/>
                <a:buNone/>
              </a:pPr>
              <a:t>27</a:t>
            </a:fld>
            <a:endParaRPr lang="en-US" sz="3600">
              <a:solidFill>
                <a:srgbClr val="000000"/>
              </a:solidFill>
              <a:latin typeface="Calibri" charset="0"/>
              <a:cs typeface="SimSu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F8749AA9-8E3A-4740-9F89-41D2CED7880E}" type="slidenum">
              <a:rPr lang="en-US" sz="1400">
                <a:solidFill>
                  <a:srgbClr val="000000"/>
                </a:solidFill>
                <a:latin typeface="Times New Roman" charset="0"/>
                <a:cs typeface="SimSun" charset="0"/>
              </a:rPr>
              <a:pPr eaLnBrk="1"/>
              <a:t>28</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ADD2118A-4407-B34D-9F5F-A58DD231BDBE}" type="slidenum">
              <a:rPr lang="en-US" sz="3600" smtClean="0">
                <a:solidFill>
                  <a:srgbClr val="000000"/>
                </a:solidFill>
                <a:latin typeface="Calibri" charset="0"/>
                <a:cs typeface="SimSun" charset="0"/>
              </a:rPr>
              <a:pPr eaLnBrk="1" hangingPunct="1">
                <a:lnSpc>
                  <a:spcPct val="100000"/>
                </a:lnSpc>
                <a:buFontTx/>
                <a:buNone/>
                <a:defRPr/>
              </a:pPr>
              <a:t>28</a:t>
            </a:fld>
            <a:endParaRPr lang="en-US" sz="3600" smtClean="0">
              <a:solidFill>
                <a:srgbClr val="000000"/>
              </a:solidFill>
              <a:latin typeface="Calibri" charset="0"/>
              <a:cs typeface="SimSu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7B27CFBB-2E63-B642-9F7E-4A9C8012F689}" type="slidenum">
              <a:rPr lang="en-US" sz="1400">
                <a:solidFill>
                  <a:srgbClr val="000000"/>
                </a:solidFill>
                <a:latin typeface="Times New Roman" charset="0"/>
                <a:cs typeface="SimSun" charset="0"/>
              </a:rPr>
              <a:pPr eaLnBrk="1"/>
              <a:t>29</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EDB4196E-CD25-BC4F-9F21-6732F4378FE5}" type="slidenum">
              <a:rPr lang="en-US" sz="3600" smtClean="0">
                <a:solidFill>
                  <a:srgbClr val="000000"/>
                </a:solidFill>
                <a:latin typeface="Calibri" charset="0"/>
                <a:cs typeface="SimSun" charset="0"/>
              </a:rPr>
              <a:pPr eaLnBrk="1" hangingPunct="1">
                <a:lnSpc>
                  <a:spcPct val="100000"/>
                </a:lnSpc>
                <a:buFontTx/>
                <a:buNone/>
                <a:defRPr/>
              </a:pPr>
              <a:t>29</a:t>
            </a:fld>
            <a:endParaRPr lang="en-US" sz="3600" smtClean="0">
              <a:solidFill>
                <a:srgbClr val="000000"/>
              </a:solidFill>
              <a:latin typeface="Calibri" charset="0"/>
              <a:cs typeface="SimSu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A160764A-3E6D-C44C-8C1D-81DD452A42C4}" type="slidenum">
              <a:rPr lang="en-US" sz="1400">
                <a:solidFill>
                  <a:srgbClr val="000000"/>
                </a:solidFill>
                <a:latin typeface="Times New Roman" charset="0"/>
                <a:cs typeface="SimSun" charset="0"/>
              </a:rPr>
              <a:pPr eaLnBrk="1"/>
              <a:t>30</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002700E0-5A76-AA4C-971D-E838A06032E1}" type="slidenum">
              <a:rPr lang="en-US" sz="3600" smtClean="0">
                <a:solidFill>
                  <a:srgbClr val="000000"/>
                </a:solidFill>
                <a:latin typeface="Calibri" charset="0"/>
                <a:cs typeface="SimSun" charset="0"/>
              </a:rPr>
              <a:pPr eaLnBrk="1" hangingPunct="1">
                <a:lnSpc>
                  <a:spcPct val="100000"/>
                </a:lnSpc>
                <a:buFontTx/>
                <a:buNone/>
                <a:defRPr/>
              </a:pPr>
              <a:t>30</a:t>
            </a:fld>
            <a:endParaRPr lang="en-US" sz="3600" smtClean="0">
              <a:solidFill>
                <a:srgbClr val="000000"/>
              </a:solidFill>
              <a:latin typeface="Calibri" charset="0"/>
              <a:cs typeface="SimSu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C200B34A-D484-B94E-AA77-95148F47FFA1}" type="slidenum">
              <a:rPr lang="en-US" sz="1400">
                <a:solidFill>
                  <a:srgbClr val="000000"/>
                </a:solidFill>
                <a:latin typeface="Times New Roman" charset="0"/>
                <a:cs typeface="SimSun" charset="0"/>
              </a:rPr>
              <a:pPr eaLnBrk="1"/>
              <a:t>31</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1F81D4CF-5CE3-FB49-8B10-A477125774BA}" type="slidenum">
              <a:rPr lang="en-US" sz="3600" smtClean="0">
                <a:solidFill>
                  <a:srgbClr val="000000"/>
                </a:solidFill>
                <a:latin typeface="Calibri" charset="0"/>
                <a:cs typeface="SimSun" charset="0"/>
              </a:rPr>
              <a:pPr eaLnBrk="1" hangingPunct="1">
                <a:lnSpc>
                  <a:spcPct val="100000"/>
                </a:lnSpc>
                <a:buFontTx/>
                <a:buNone/>
                <a:defRPr/>
              </a:pPr>
              <a:t>31</a:t>
            </a:fld>
            <a:endParaRPr lang="en-US" sz="3600" smtClean="0">
              <a:solidFill>
                <a:srgbClr val="000000"/>
              </a:solidFill>
              <a:latin typeface="Calibri" charset="0"/>
              <a:cs typeface="SimSu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58B28EF6-A148-8D42-8ADC-94C7807734AB}" type="slidenum">
              <a:rPr lang="en-US" sz="1400">
                <a:solidFill>
                  <a:srgbClr val="000000"/>
                </a:solidFill>
                <a:latin typeface="Times New Roman" charset="0"/>
                <a:cs typeface="SimSun" charset="0"/>
              </a:rPr>
              <a:pPr eaLnBrk="1"/>
              <a:t>32</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20669D30-9159-704D-B63C-1732A24E3FA3}" type="slidenum">
              <a:rPr lang="en-US" sz="3600" smtClean="0">
                <a:solidFill>
                  <a:srgbClr val="000000"/>
                </a:solidFill>
                <a:latin typeface="Calibri" charset="0"/>
                <a:cs typeface="SimSun" charset="0"/>
              </a:rPr>
              <a:pPr eaLnBrk="1" hangingPunct="1">
                <a:lnSpc>
                  <a:spcPct val="100000"/>
                </a:lnSpc>
                <a:buFontTx/>
                <a:buNone/>
                <a:defRPr/>
              </a:pPr>
              <a:t>32</a:t>
            </a:fld>
            <a:endParaRPr lang="en-US" sz="3600" smtClean="0">
              <a:solidFill>
                <a:srgbClr val="000000"/>
              </a:solidFill>
              <a:latin typeface="Calibri" charset="0"/>
              <a:cs typeface="SimSu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75778"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DA8D8FD9-DECC-8848-9B87-C9FE4391FA0C}" type="slidenum">
              <a:rPr lang="en-US" sz="1400">
                <a:solidFill>
                  <a:srgbClr val="000000"/>
                </a:solidFill>
                <a:latin typeface="Times New Roman" charset="0"/>
                <a:cs typeface="SimSun" charset="0"/>
              </a:rPr>
              <a:pPr eaLnBrk="1"/>
              <a:t>33</a:t>
            </a:fld>
            <a:endParaRPr lang="en-US" sz="1400">
              <a:solidFill>
                <a:srgbClr val="000000"/>
              </a:solidFill>
              <a:latin typeface="Times New Roman" charset="0"/>
              <a:cs typeface="SimSun" charset="0"/>
            </a:endParaRPr>
          </a:p>
        </p:txBody>
      </p:sp>
      <p:sp>
        <p:nvSpPr>
          <p:cNvPr id="75779"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75780" name="Text Box 2"/>
          <p:cNvSpPr>
            <a:spLocks noGrp="1" noChangeArrowheads="1"/>
          </p:cNvSpPr>
          <p:nvPr>
            <p:ph type="body" idx="4294967295"/>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75781"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DA7266C1-99C6-2F4C-B1C3-66BCE2DA89AE}" type="slidenum">
              <a:rPr lang="en-US" sz="3600">
                <a:solidFill>
                  <a:srgbClr val="000000"/>
                </a:solidFill>
                <a:latin typeface="Calibri" charset="0"/>
                <a:cs typeface="SimSun" charset="0"/>
              </a:rPr>
              <a:pPr eaLnBrk="1" hangingPunct="1">
                <a:lnSpc>
                  <a:spcPct val="100000"/>
                </a:lnSpc>
                <a:buFontTx/>
                <a:buNone/>
              </a:pPr>
              <a:t>33</a:t>
            </a:fld>
            <a:endParaRPr lang="en-US" sz="3600">
              <a:solidFill>
                <a:srgbClr val="000000"/>
              </a:solidFill>
              <a:latin typeface="Calibri" charset="0"/>
              <a:cs typeface="SimSu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03302774-991B-9942-9D87-98C971B24FBC}" type="slidenum">
              <a:rPr lang="en-US" sz="1400">
                <a:solidFill>
                  <a:srgbClr val="000000"/>
                </a:solidFill>
                <a:latin typeface="Times New Roman" charset="0"/>
                <a:cs typeface="SimSun" charset="0"/>
              </a:rPr>
              <a:pPr eaLnBrk="1"/>
              <a:t>34</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25DFDC9E-20BC-B340-AC89-ECD46ADD7778}" type="slidenum">
              <a:rPr lang="en-US" sz="3600" smtClean="0">
                <a:solidFill>
                  <a:srgbClr val="000000"/>
                </a:solidFill>
                <a:latin typeface="Calibri" charset="0"/>
                <a:cs typeface="SimSun" charset="0"/>
              </a:rPr>
              <a:pPr eaLnBrk="1" hangingPunct="1">
                <a:lnSpc>
                  <a:spcPct val="100000"/>
                </a:lnSpc>
                <a:buFontTx/>
                <a:buNone/>
                <a:defRPr/>
              </a:pPr>
              <a:t>34</a:t>
            </a:fld>
            <a:endParaRPr lang="en-US" sz="3600" smtClean="0">
              <a:solidFill>
                <a:srgbClr val="000000"/>
              </a:solidFill>
              <a:latin typeface="Calibri" charset="0"/>
              <a:cs typeface="SimSu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34720D2E-47CF-4143-9395-F8B510129D39}" type="slidenum">
              <a:rPr lang="en-US" sz="1400">
                <a:solidFill>
                  <a:srgbClr val="000000"/>
                </a:solidFill>
                <a:latin typeface="Times New Roman" charset="0"/>
                <a:cs typeface="SimSun" charset="0"/>
              </a:rPr>
              <a:pPr eaLnBrk="1"/>
              <a:t>35</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597A44B7-CA01-F448-839B-D564A7609AA7}" type="slidenum">
              <a:rPr lang="en-US" sz="3600" smtClean="0">
                <a:solidFill>
                  <a:srgbClr val="000000"/>
                </a:solidFill>
                <a:latin typeface="Calibri" charset="0"/>
                <a:cs typeface="SimSun" charset="0"/>
              </a:rPr>
              <a:pPr eaLnBrk="1" hangingPunct="1">
                <a:lnSpc>
                  <a:spcPct val="100000"/>
                </a:lnSpc>
                <a:buFontTx/>
                <a:buNone/>
                <a:defRPr/>
              </a:pPr>
              <a:t>35</a:t>
            </a:fld>
            <a:endParaRPr lang="en-US" sz="3600" smtClean="0">
              <a:solidFill>
                <a:srgbClr val="000000"/>
              </a:solidFill>
              <a:latin typeface="Calibri" charset="0"/>
              <a:cs typeface="SimSu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EA5F2604-4980-0F4D-8A4F-F3F9D1C8AAEA}" type="slidenum">
              <a:rPr lang="en-US" sz="1400">
                <a:solidFill>
                  <a:srgbClr val="000000"/>
                </a:solidFill>
                <a:latin typeface="Times New Roman" charset="0"/>
                <a:cs typeface="SimSun" charset="0"/>
              </a:rPr>
              <a:pPr eaLnBrk="1"/>
              <a:t>36</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8102D783-2E33-9042-B499-8080FDAEAC16}" type="slidenum">
              <a:rPr lang="en-US" sz="3600" smtClean="0">
                <a:solidFill>
                  <a:srgbClr val="000000"/>
                </a:solidFill>
                <a:latin typeface="Calibri" charset="0"/>
                <a:cs typeface="SimSun" charset="0"/>
              </a:rPr>
              <a:pPr eaLnBrk="1" hangingPunct="1">
                <a:lnSpc>
                  <a:spcPct val="100000"/>
                </a:lnSpc>
                <a:buFontTx/>
                <a:buNone/>
                <a:defRPr/>
              </a:pPr>
              <a:t>36</a:t>
            </a:fld>
            <a:endParaRPr lang="en-US" sz="3600" smtClean="0">
              <a:solidFill>
                <a:srgbClr val="000000"/>
              </a:solidFill>
              <a:latin typeface="Calibri" charset="0"/>
              <a:cs typeface="SimSu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1506"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7942016F-7F0C-3B43-8633-A7E8B8CB85AC}" type="slidenum">
              <a:rPr lang="en-US" sz="1400">
                <a:solidFill>
                  <a:srgbClr val="000000"/>
                </a:solidFill>
                <a:latin typeface="Times New Roman" charset="0"/>
                <a:cs typeface="SimSun" charset="0"/>
              </a:rPr>
              <a:pPr eaLnBrk="1"/>
              <a:t>3</a:t>
            </a:fld>
            <a:endParaRPr lang="en-US" sz="1400">
              <a:solidFill>
                <a:srgbClr val="000000"/>
              </a:solidFill>
              <a:latin typeface="Times New Roman" charset="0"/>
              <a:cs typeface="SimSun" charset="0"/>
            </a:endParaRPr>
          </a:p>
        </p:txBody>
      </p:sp>
      <p:sp>
        <p:nvSpPr>
          <p:cNvPr id="21507"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21508" name="Text Box 2"/>
          <p:cNvSpPr>
            <a:spLocks noGrp="1" noChangeArrowheads="1"/>
          </p:cNvSpPr>
          <p:nvPr>
            <p:ph type="body" idx="4294967295"/>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21509"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EBD2E1EF-C43F-4D42-B8BB-E052ABE87B57}" type="slidenum">
              <a:rPr lang="en-US" sz="3600">
                <a:solidFill>
                  <a:srgbClr val="000000"/>
                </a:solidFill>
                <a:latin typeface="Calibri" charset="0"/>
                <a:cs typeface="SimSun" charset="0"/>
              </a:rPr>
              <a:pPr eaLnBrk="1" hangingPunct="1">
                <a:lnSpc>
                  <a:spcPct val="100000"/>
                </a:lnSpc>
                <a:buFontTx/>
                <a:buNone/>
              </a:pPr>
              <a:t>3</a:t>
            </a:fld>
            <a:endParaRPr lang="en-US" sz="3600">
              <a:solidFill>
                <a:srgbClr val="000000"/>
              </a:solidFill>
              <a:latin typeface="Calibri" charset="0"/>
              <a:cs typeface="SimSu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808A6118-027D-A644-BEC5-2DF817563F88}" type="slidenum">
              <a:rPr lang="en-US" sz="1400">
                <a:solidFill>
                  <a:srgbClr val="000000"/>
                </a:solidFill>
                <a:latin typeface="Times New Roman" charset="0"/>
                <a:cs typeface="SimSun" charset="0"/>
              </a:rPr>
              <a:pPr eaLnBrk="1"/>
              <a:t>37</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ABFC360A-626C-0642-ABB3-C2AE501BDB7A}" type="slidenum">
              <a:rPr lang="en-US" sz="3600" smtClean="0">
                <a:solidFill>
                  <a:srgbClr val="000000"/>
                </a:solidFill>
                <a:latin typeface="Calibri" charset="0"/>
                <a:cs typeface="SimSun" charset="0"/>
              </a:rPr>
              <a:pPr eaLnBrk="1" hangingPunct="1">
                <a:lnSpc>
                  <a:spcPct val="100000"/>
                </a:lnSpc>
                <a:buFontTx/>
                <a:buNone/>
                <a:defRPr/>
              </a:pPr>
              <a:t>37</a:t>
            </a:fld>
            <a:endParaRPr lang="en-US" sz="3600" smtClean="0">
              <a:solidFill>
                <a:srgbClr val="000000"/>
              </a:solidFill>
              <a:latin typeface="Calibri" charset="0"/>
              <a:cs typeface="SimSu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1450729E-A98B-C940-A53A-9C0B36C7A527}" type="slidenum">
              <a:rPr lang="en-US" sz="1400">
                <a:solidFill>
                  <a:srgbClr val="000000"/>
                </a:solidFill>
                <a:latin typeface="Times New Roman" charset="0"/>
                <a:cs typeface="SimSun" charset="0"/>
              </a:rPr>
              <a:pPr eaLnBrk="1"/>
              <a:t>38</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588CF8CC-F94A-5047-BC10-0B1D317BDE75}" type="slidenum">
              <a:rPr lang="en-US" sz="3600" smtClean="0">
                <a:solidFill>
                  <a:srgbClr val="000000"/>
                </a:solidFill>
                <a:latin typeface="Calibri" charset="0"/>
                <a:cs typeface="SimSun" charset="0"/>
              </a:rPr>
              <a:pPr eaLnBrk="1" hangingPunct="1">
                <a:lnSpc>
                  <a:spcPct val="100000"/>
                </a:lnSpc>
                <a:buFontTx/>
                <a:buNone/>
                <a:defRPr/>
              </a:pPr>
              <a:t>38</a:t>
            </a:fld>
            <a:endParaRPr lang="en-US" sz="3600" smtClean="0">
              <a:solidFill>
                <a:srgbClr val="000000"/>
              </a:solidFill>
              <a:latin typeface="Calibri" charset="0"/>
              <a:cs typeface="SimSu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88066"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1047F509-0264-3546-8923-516E9CF863DB}" type="slidenum">
              <a:rPr lang="en-US" sz="1400">
                <a:solidFill>
                  <a:srgbClr val="000000"/>
                </a:solidFill>
                <a:latin typeface="Times New Roman" charset="0"/>
                <a:cs typeface="SimSun" charset="0"/>
              </a:rPr>
              <a:pPr eaLnBrk="1"/>
              <a:t>39</a:t>
            </a:fld>
            <a:endParaRPr lang="en-US" sz="1400">
              <a:solidFill>
                <a:srgbClr val="000000"/>
              </a:solidFill>
              <a:latin typeface="Times New Roman" charset="0"/>
              <a:cs typeface="SimSun" charset="0"/>
            </a:endParaRPr>
          </a:p>
        </p:txBody>
      </p:sp>
      <p:sp>
        <p:nvSpPr>
          <p:cNvPr id="88067"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88068" name="Text Box 2"/>
          <p:cNvSpPr>
            <a:spLocks noGrp="1" noChangeArrowheads="1"/>
          </p:cNvSpPr>
          <p:nvPr>
            <p:ph type="body" idx="4294967295"/>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88069"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6BCB1F7C-DBAB-174B-9C01-D5DC5C2E5746}" type="slidenum">
              <a:rPr lang="en-US" sz="3600">
                <a:solidFill>
                  <a:srgbClr val="000000"/>
                </a:solidFill>
                <a:latin typeface="Calibri" charset="0"/>
                <a:cs typeface="SimSun" charset="0"/>
              </a:rPr>
              <a:pPr eaLnBrk="1" hangingPunct="1">
                <a:lnSpc>
                  <a:spcPct val="100000"/>
                </a:lnSpc>
                <a:buFontTx/>
                <a:buNone/>
              </a:pPr>
              <a:t>39</a:t>
            </a:fld>
            <a:endParaRPr lang="en-US" sz="3600">
              <a:solidFill>
                <a:srgbClr val="000000"/>
              </a:solidFill>
              <a:latin typeface="Calibri" charset="0"/>
              <a:cs typeface="SimSu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2D53B67B-E328-5048-9A2B-6D4EFC1980FB}" type="slidenum">
              <a:rPr lang="en-US" sz="1400">
                <a:solidFill>
                  <a:srgbClr val="000000"/>
                </a:solidFill>
                <a:latin typeface="Times New Roman" charset="0"/>
                <a:cs typeface="SimSun" charset="0"/>
              </a:rPr>
              <a:pPr eaLnBrk="1"/>
              <a:t>40</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4907095C-26A3-F543-B073-11A975F75792}" type="slidenum">
              <a:rPr lang="en-US" sz="3600" smtClean="0">
                <a:solidFill>
                  <a:srgbClr val="000000"/>
                </a:solidFill>
                <a:latin typeface="Calibri" charset="0"/>
                <a:cs typeface="SimSun" charset="0"/>
              </a:rPr>
              <a:pPr eaLnBrk="1" hangingPunct="1">
                <a:lnSpc>
                  <a:spcPct val="100000"/>
                </a:lnSpc>
                <a:buFontTx/>
                <a:buNone/>
                <a:defRPr/>
              </a:pPr>
              <a:t>40</a:t>
            </a:fld>
            <a:endParaRPr lang="en-US" sz="3600" smtClean="0">
              <a:solidFill>
                <a:srgbClr val="000000"/>
              </a:solidFill>
              <a:latin typeface="Calibri" charset="0"/>
              <a:cs typeface="SimSu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2162"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2AC58694-D56A-4040-9156-BF4BC8A01EE7}" type="slidenum">
              <a:rPr lang="en-US" sz="1400">
                <a:solidFill>
                  <a:srgbClr val="000000"/>
                </a:solidFill>
                <a:latin typeface="Times New Roman" charset="0"/>
                <a:cs typeface="SimSun" charset="0"/>
              </a:rPr>
              <a:pPr eaLnBrk="1"/>
              <a:t>41</a:t>
            </a:fld>
            <a:endParaRPr lang="en-US" sz="1400">
              <a:solidFill>
                <a:srgbClr val="000000"/>
              </a:solidFill>
              <a:latin typeface="Times New Roman" charset="0"/>
              <a:cs typeface="SimSun" charset="0"/>
            </a:endParaRPr>
          </a:p>
        </p:txBody>
      </p:sp>
      <p:sp>
        <p:nvSpPr>
          <p:cNvPr id="92163"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92164" name="Text Box 2"/>
          <p:cNvSpPr>
            <a:spLocks noGrp="1" noChangeArrowheads="1"/>
          </p:cNvSpPr>
          <p:nvPr>
            <p:ph type="body" idx="4294967295"/>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92165"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61B3466E-BFCC-144C-9748-7F992C066281}" type="slidenum">
              <a:rPr lang="en-US" sz="3600">
                <a:solidFill>
                  <a:srgbClr val="000000"/>
                </a:solidFill>
                <a:latin typeface="Calibri" charset="0"/>
                <a:cs typeface="SimSun" charset="0"/>
              </a:rPr>
              <a:pPr eaLnBrk="1" hangingPunct="1">
                <a:lnSpc>
                  <a:spcPct val="100000"/>
                </a:lnSpc>
                <a:buFontTx/>
                <a:buNone/>
              </a:pPr>
              <a:t>41</a:t>
            </a:fld>
            <a:endParaRPr lang="en-US" sz="3600">
              <a:solidFill>
                <a:srgbClr val="000000"/>
              </a:solidFill>
              <a:latin typeface="Calibri" charset="0"/>
              <a:cs typeface="SimSu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p:sp>
      <p:sp>
        <p:nvSpPr>
          <p:cNvPr id="9523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prstTxWarp prst="textNoShape">
              <a:avLst/>
            </a:prstTxWarp>
          </a:bodyPr>
          <a:lstStyle/>
          <a:p>
            <a:endParaRPr lang="en-US">
              <a:ea typeface="MS PGothic" charset="0"/>
              <a:cs typeface="MS PGothic" charset="0"/>
            </a:endParaRPr>
          </a:p>
        </p:txBody>
      </p:sp>
      <p:sp>
        <p:nvSpPr>
          <p:cNvPr id="95235" name="Slide Number Placeholder 3"/>
          <p:cNvSpPr>
            <a:spLocks noGrp="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2C654D4C-616F-3D43-886C-9152714BF320}" type="slidenum">
              <a:rPr lang="en-US" sz="1400">
                <a:solidFill>
                  <a:srgbClr val="000000"/>
                </a:solidFill>
                <a:latin typeface="Times New Roman" charset="0"/>
                <a:cs typeface="SimSun" charset="0"/>
              </a:rPr>
              <a:pPr eaLnBrk="1"/>
              <a:t>43</a:t>
            </a:fld>
            <a:endParaRPr lang="en-US" sz="1400">
              <a:solidFill>
                <a:srgbClr val="000000"/>
              </a:solidFill>
              <a:latin typeface="Times New Roman" charset="0"/>
              <a:cs typeface="SimSun"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p:sp>
      <p:sp>
        <p:nvSpPr>
          <p:cNvPr id="9728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prstTxWarp prst="textNoShape">
              <a:avLst/>
            </a:prstTxWarp>
          </a:bodyPr>
          <a:lstStyle/>
          <a:p>
            <a:endParaRPr lang="en-US">
              <a:ea typeface="MS PGothic" charset="0"/>
              <a:cs typeface="MS PGothic" charset="0"/>
            </a:endParaRPr>
          </a:p>
        </p:txBody>
      </p:sp>
      <p:sp>
        <p:nvSpPr>
          <p:cNvPr id="97283" name="Slide Number Placeholder 3"/>
          <p:cNvSpPr>
            <a:spLocks noGrp="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7E44323D-28E6-2A4C-9632-0BF1B3066062}" type="slidenum">
              <a:rPr lang="en-US" sz="1400">
                <a:solidFill>
                  <a:srgbClr val="000000"/>
                </a:solidFill>
                <a:latin typeface="Times New Roman" charset="0"/>
                <a:cs typeface="SimSun" charset="0"/>
              </a:rPr>
              <a:pPr eaLnBrk="1"/>
              <a:t>44</a:t>
            </a:fld>
            <a:endParaRPr lang="en-US" sz="1400">
              <a:solidFill>
                <a:srgbClr val="000000"/>
              </a:solidFill>
              <a:latin typeface="Times New Roman" charset="0"/>
              <a:cs typeface="SimSun"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99330"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DDB9013A-B9C0-EB45-8962-E3154EBDE9D8}" type="slidenum">
              <a:rPr lang="en-US" sz="1400">
                <a:solidFill>
                  <a:srgbClr val="000000"/>
                </a:solidFill>
                <a:latin typeface="Times New Roman" charset="0"/>
                <a:cs typeface="SimSun" charset="0"/>
              </a:rPr>
              <a:pPr eaLnBrk="1"/>
              <a:t>45</a:t>
            </a:fld>
            <a:endParaRPr lang="en-US" sz="1400">
              <a:solidFill>
                <a:srgbClr val="000000"/>
              </a:solidFill>
              <a:latin typeface="Times New Roman" charset="0"/>
              <a:cs typeface="SimSun" charset="0"/>
            </a:endParaRPr>
          </a:p>
        </p:txBody>
      </p:sp>
      <p:sp>
        <p:nvSpPr>
          <p:cNvPr id="99331"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99332" name="Text Box 2"/>
          <p:cNvSpPr>
            <a:spLocks noGrp="1" noChangeArrowheads="1"/>
          </p:cNvSpPr>
          <p:nvPr>
            <p:ph type="body" idx="4294967295"/>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99333"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5210BFCB-A9CC-8E4F-80A0-EBD04778BEC6}" type="slidenum">
              <a:rPr lang="en-US" sz="3600">
                <a:solidFill>
                  <a:srgbClr val="000000"/>
                </a:solidFill>
                <a:latin typeface="Calibri" charset="0"/>
                <a:cs typeface="SimSun" charset="0"/>
              </a:rPr>
              <a:pPr eaLnBrk="1" hangingPunct="1">
                <a:lnSpc>
                  <a:spcPct val="100000"/>
                </a:lnSpc>
                <a:buFontTx/>
                <a:buNone/>
              </a:pPr>
              <a:t>45</a:t>
            </a:fld>
            <a:endParaRPr lang="en-US" sz="3600">
              <a:solidFill>
                <a:srgbClr val="000000"/>
              </a:solidFill>
              <a:latin typeface="Calibri" charset="0"/>
              <a:cs typeface="SimSun"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p:sp>
      <p:sp>
        <p:nvSpPr>
          <p:cNvPr id="10137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prstTxWarp prst="textNoShape">
              <a:avLst/>
            </a:prstTxWarp>
          </a:bodyPr>
          <a:lstStyle/>
          <a:p>
            <a:endParaRPr lang="en-US">
              <a:ea typeface="MS PGothic" charset="0"/>
              <a:cs typeface="MS PGothic" charset="0"/>
            </a:endParaRPr>
          </a:p>
        </p:txBody>
      </p:sp>
      <p:sp>
        <p:nvSpPr>
          <p:cNvPr id="101379" name="Slide Number Placeholder 3"/>
          <p:cNvSpPr>
            <a:spLocks noGrp="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F3ECC38A-0AAD-9E47-BFD9-FCAF3C98F68E}" type="slidenum">
              <a:rPr lang="en-US" sz="1400">
                <a:solidFill>
                  <a:srgbClr val="000000"/>
                </a:solidFill>
                <a:latin typeface="Times New Roman" charset="0"/>
                <a:cs typeface="SimSun" charset="0"/>
              </a:rPr>
              <a:pPr eaLnBrk="1"/>
              <a:t>46</a:t>
            </a:fld>
            <a:endParaRPr lang="en-US" sz="1400">
              <a:solidFill>
                <a:srgbClr val="000000"/>
              </a:solidFill>
              <a:latin typeface="Times New Roman" charset="0"/>
              <a:cs typeface="SimSun"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5474" name="Rectangle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fld id="{926279A0-AB96-0F45-872C-00680F836D23}" type="slidenum">
              <a:rPr lang="en-US" sz="1400">
                <a:solidFill>
                  <a:srgbClr val="000000"/>
                </a:solidFill>
                <a:latin typeface="Times New Roman" charset="0"/>
                <a:cs typeface="SimSun" charset="0"/>
              </a:rPr>
              <a:pPr eaLnBrk="1" hangingPunct="1"/>
              <a:t>49</a:t>
            </a:fld>
            <a:endParaRPr lang="en-US" sz="1400">
              <a:solidFill>
                <a:srgbClr val="000000"/>
              </a:solidFill>
              <a:latin typeface="Times New Roman" charset="0"/>
              <a:cs typeface="SimSun" charset="0"/>
            </a:endParaRPr>
          </a:p>
        </p:txBody>
      </p:sp>
      <p:sp>
        <p:nvSpPr>
          <p:cNvPr id="105475" name="Text Box 1"/>
          <p:cNvSpPr>
            <a:spLocks noGrp="1" noRot="1" noChangeAspect="1" noChangeArrowheads="1"/>
          </p:cNvSpPr>
          <p:nvPr>
            <p:ph type="sldImg" idx="4294967295"/>
          </p:nvPr>
        </p:nvSpPr>
        <p:spPr>
          <a:xfrm>
            <a:off x="217488" y="812800"/>
            <a:ext cx="7123112" cy="4008438"/>
          </a:xfrm>
          <a:solidFill>
            <a:srgbClr val="FFFFFF"/>
          </a:solidFill>
          <a:ln>
            <a:solidFill>
              <a:srgbClr val="000000"/>
            </a:solidFill>
            <a:miter lim="800000"/>
            <a:headEnd/>
            <a:tailEnd/>
          </a:ln>
        </p:spPr>
      </p:sp>
      <p:sp>
        <p:nvSpPr>
          <p:cNvPr id="105476" name="Text Box 2"/>
          <p:cNvSpPr>
            <a:spLocks noGrp="1" noChangeArrowheads="1"/>
          </p:cNvSpPr>
          <p:nvPr>
            <p:ph type="body" idx="4294967295"/>
          </p:nvPr>
        </p:nvSpPr>
        <p:spPr>
          <a:xfrm>
            <a:off x="755650" y="5078413"/>
            <a:ext cx="6048375" cy="4811712"/>
          </a:xfrm>
          <a:extLs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105477"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775D2559-3424-C84E-B043-177584C57D2A}" type="slidenum">
              <a:rPr lang="en-US" sz="3600">
                <a:solidFill>
                  <a:srgbClr val="000000"/>
                </a:solidFill>
                <a:latin typeface="Calibri" charset="0"/>
                <a:cs typeface="SimSun" charset="0"/>
              </a:rPr>
              <a:pPr eaLnBrk="1" hangingPunct="1">
                <a:lnSpc>
                  <a:spcPct val="100000"/>
                </a:lnSpc>
                <a:buFontTx/>
                <a:buNone/>
              </a:pPr>
              <a:t>49</a:t>
            </a:fld>
            <a:endParaRPr lang="en-US" sz="3600">
              <a:solidFill>
                <a:srgbClr val="000000"/>
              </a:solidFill>
              <a:latin typeface="Calibri" charset="0"/>
              <a:cs typeface="SimSun" charset="0"/>
            </a:endParaRPr>
          </a:p>
        </p:txBody>
      </p:sp>
      <p:sp>
        <p:nvSpPr>
          <p:cNvPr id="105478" name="Text Box 4"/>
          <p:cNvSpPr txBox="1">
            <a:spLocks noChangeArrowheads="1"/>
          </p:cNvSpPr>
          <p:nvPr/>
        </p:nvSpPr>
        <p:spPr bwMode="auto">
          <a:xfrm>
            <a:off x="1189038" y="5078413"/>
            <a:ext cx="5211762" cy="496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buFontTx/>
              <a:buNone/>
            </a:pPr>
            <a:r>
              <a:rPr lang="en-US" sz="1800">
                <a:solidFill>
                  <a:srgbClr val="000000"/>
                </a:solidFill>
                <a:cs typeface="SimSun" charset="0"/>
              </a:rPr>
              <a:t>The last few year I have been woking on a platform for making and running agent-based model to investigate endemic risks to complex adaptive social systems. </a:t>
            </a:r>
          </a:p>
          <a:p>
            <a:pPr eaLnBrk="1">
              <a:buFontTx/>
              <a:buNone/>
            </a:pPr>
            <a:r>
              <a:rPr lang="en-US" sz="1800">
                <a:solidFill>
                  <a:srgbClr val="000000"/>
                </a:solidFill>
                <a:cs typeface="SimSun" charset="0"/>
              </a:rPr>
              <a:t>Our bodies andour  jurisdictions are such systems.</a:t>
            </a:r>
          </a:p>
          <a:p>
            <a:pPr eaLnBrk="1">
              <a:buFontTx/>
              <a:buNone/>
            </a:pPr>
            <a:r>
              <a:rPr lang="en-US" sz="1800">
                <a:solidFill>
                  <a:srgbClr val="000000"/>
                </a:solidFill>
                <a:cs typeface="SimSun" charset="0"/>
              </a:rPr>
              <a:t>They come inat least two layers: ndividual and collective. </a:t>
            </a:r>
          </a:p>
          <a:p>
            <a:pPr eaLnBrk="1">
              <a:buFontTx/>
              <a:buNone/>
            </a:pPr>
            <a:r>
              <a:rPr lang="en-US" sz="1800">
                <a:solidFill>
                  <a:srgbClr val="000000"/>
                </a:solidFill>
                <a:cs typeface="SimSun" charset="0"/>
              </a:rPr>
              <a:t>Human indiiduals are, internally, complex adaptive systems with their organs as diverse and networked constituent agents – demomstrating the power coordinated division of labor.</a:t>
            </a:r>
          </a:p>
          <a:p>
            <a:pPr eaLnBrk="1">
              <a:buFontTx/>
              <a:buNone/>
            </a:pPr>
            <a:r>
              <a:rPr lang="en-US" sz="1800">
                <a:solidFill>
                  <a:srgbClr val="000000"/>
                </a:solidFill>
                <a:cs typeface="SimSun" charset="0"/>
              </a:rPr>
              <a:t>Human individuals are, externally, diverse nodes in the networks that constitute the groups they are agents in.  </a:t>
            </a:r>
          </a:p>
          <a:p>
            <a:pPr eaLnBrk="1">
              <a:buFontTx/>
              <a:buNone/>
            </a:pPr>
            <a:r>
              <a:rPr lang="en-US" sz="1800">
                <a:solidFill>
                  <a:srgbClr val="000000"/>
                </a:solidFill>
                <a:cs typeface="SimSun" charset="0"/>
              </a:rPr>
              <a:t>The platform that I am working on helps to simulate  howartificial groups are sensitive to endemic risks.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3554"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61908DC7-694E-9045-834E-E9E2E093253B}" type="slidenum">
              <a:rPr lang="en-US" sz="1400">
                <a:solidFill>
                  <a:srgbClr val="000000"/>
                </a:solidFill>
                <a:latin typeface="Times New Roman" charset="0"/>
                <a:cs typeface="SimSun" charset="0"/>
              </a:rPr>
              <a:pPr eaLnBrk="1"/>
              <a:t>4</a:t>
            </a:fld>
            <a:endParaRPr lang="en-US" sz="1400">
              <a:solidFill>
                <a:srgbClr val="000000"/>
              </a:solidFill>
              <a:latin typeface="Times New Roman" charset="0"/>
              <a:cs typeface="SimSun" charset="0"/>
            </a:endParaRPr>
          </a:p>
        </p:txBody>
      </p:sp>
      <p:sp>
        <p:nvSpPr>
          <p:cNvPr id="23555"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23556" name="Text Box 2"/>
          <p:cNvSpPr>
            <a:spLocks noGrp="1" noChangeArrowheads="1"/>
          </p:cNvSpPr>
          <p:nvPr>
            <p:ph type="body" idx="4294967295"/>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23557"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BF607979-64C9-5845-9AF5-0E5D652DA2FC}" type="slidenum">
              <a:rPr lang="en-US" sz="3600">
                <a:solidFill>
                  <a:srgbClr val="000000"/>
                </a:solidFill>
                <a:latin typeface="Calibri" charset="0"/>
                <a:cs typeface="SimSun" charset="0"/>
              </a:rPr>
              <a:pPr eaLnBrk="1" hangingPunct="1">
                <a:lnSpc>
                  <a:spcPct val="100000"/>
                </a:lnSpc>
                <a:buFontTx/>
                <a:buNone/>
              </a:pPr>
              <a:t>4</a:t>
            </a:fld>
            <a:endParaRPr lang="en-US" sz="3600">
              <a:solidFill>
                <a:srgbClr val="000000"/>
              </a:solidFill>
              <a:latin typeface="Calibri" charset="0"/>
              <a:cs typeface="SimSu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5602"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47C7B7A4-3FAF-9C44-84BA-3CC22F594461}" type="slidenum">
              <a:rPr lang="en-US" sz="1400">
                <a:solidFill>
                  <a:srgbClr val="000000"/>
                </a:solidFill>
                <a:latin typeface="Times New Roman" charset="0"/>
                <a:cs typeface="SimSun" charset="0"/>
              </a:rPr>
              <a:pPr eaLnBrk="1"/>
              <a:t>5</a:t>
            </a:fld>
            <a:endParaRPr lang="en-US" sz="1400">
              <a:solidFill>
                <a:srgbClr val="000000"/>
              </a:solidFill>
              <a:latin typeface="Times New Roman" charset="0"/>
              <a:cs typeface="SimSun" charset="0"/>
            </a:endParaRPr>
          </a:p>
        </p:txBody>
      </p:sp>
      <p:sp>
        <p:nvSpPr>
          <p:cNvPr id="25603"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25604" name="Text Box 2"/>
          <p:cNvSpPr>
            <a:spLocks noGrp="1" noChangeArrowheads="1"/>
          </p:cNvSpPr>
          <p:nvPr>
            <p:ph type="body" idx="4294967295"/>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25605"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6A8E3A9C-967A-774C-BBF7-1BF758767B4F}" type="slidenum">
              <a:rPr lang="en-US" sz="3600">
                <a:solidFill>
                  <a:srgbClr val="000000"/>
                </a:solidFill>
                <a:latin typeface="Calibri" charset="0"/>
                <a:cs typeface="SimSun" charset="0"/>
              </a:rPr>
              <a:pPr eaLnBrk="1" hangingPunct="1">
                <a:lnSpc>
                  <a:spcPct val="100000"/>
                </a:lnSpc>
                <a:buFontTx/>
                <a:buNone/>
              </a:pPr>
              <a:t>5</a:t>
            </a:fld>
            <a:endParaRPr lang="en-US" sz="3600">
              <a:solidFill>
                <a:srgbClr val="000000"/>
              </a:solidFill>
              <a:latin typeface="Calibri" charset="0"/>
              <a:cs typeface="SimSu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8674"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3F409D7A-2DA6-F74A-9BFC-1757556A85CC}" type="slidenum">
              <a:rPr lang="en-US" sz="1400">
                <a:solidFill>
                  <a:srgbClr val="000000"/>
                </a:solidFill>
                <a:latin typeface="Times New Roman" charset="0"/>
                <a:cs typeface="SimSun" charset="0"/>
              </a:rPr>
              <a:pPr eaLnBrk="1"/>
              <a:t>7</a:t>
            </a:fld>
            <a:endParaRPr lang="en-US" sz="1400">
              <a:solidFill>
                <a:srgbClr val="000000"/>
              </a:solidFill>
              <a:latin typeface="Times New Roman" charset="0"/>
              <a:cs typeface="SimSun" charset="0"/>
            </a:endParaRPr>
          </a:p>
        </p:txBody>
      </p:sp>
      <p:sp>
        <p:nvSpPr>
          <p:cNvPr id="28675" name="Text Box 1"/>
          <p:cNvSpPr>
            <a:spLocks noGrp="1" noRot="1" noChangeAspect="1" noChangeArrowheads="1"/>
          </p:cNvSpPr>
          <p:nvPr>
            <p:ph type="sldImg" idx="4294967295"/>
          </p:nvPr>
        </p:nvSpPr>
        <p:spPr>
          <a:xfrm>
            <a:off x="139700" y="777875"/>
            <a:ext cx="6821488" cy="3836988"/>
          </a:xfrm>
          <a:solidFill>
            <a:srgbClr val="FFFFFF"/>
          </a:solidFill>
          <a:ln>
            <a:solidFill>
              <a:srgbClr val="000000"/>
            </a:solidFill>
            <a:miter lim="800000"/>
            <a:headEnd/>
            <a:tailEnd/>
          </a:ln>
        </p:spPr>
      </p:sp>
      <p:sp>
        <p:nvSpPr>
          <p:cNvPr id="28676" name="Text Box 2"/>
          <p:cNvSpPr>
            <a:spLocks noGrp="1" noChangeArrowheads="1"/>
          </p:cNvSpPr>
          <p:nvPr>
            <p:ph type="body" idx="4294967295"/>
          </p:nvPr>
        </p:nvSpPr>
        <p:spPr>
          <a:xfrm>
            <a:off x="709613" y="4860925"/>
            <a:ext cx="568007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prstTxWarp prst="textNoShape">
              <a:avLst/>
            </a:prstTxWarp>
          </a:bodyPr>
          <a:lstStyle/>
          <a:p>
            <a:endParaRPr lang="en-US">
              <a:ea typeface="MS PGothic" charset="0"/>
              <a:cs typeface="MS PGothic" charset="0"/>
            </a:endParaRPr>
          </a:p>
        </p:txBody>
      </p:sp>
      <p:sp>
        <p:nvSpPr>
          <p:cNvPr id="28677" name="Text Box 3"/>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fld id="{59C1E5F7-E4D9-7F45-8CB0-48608F747B07}" type="slidenum">
              <a:rPr lang="en-US" sz="3600">
                <a:solidFill>
                  <a:srgbClr val="000000"/>
                </a:solidFill>
                <a:latin typeface="Calibri" charset="0"/>
                <a:cs typeface="SimSun" charset="0"/>
              </a:rPr>
              <a:pPr eaLnBrk="1" hangingPunct="1">
                <a:lnSpc>
                  <a:spcPct val="100000"/>
                </a:lnSpc>
                <a:buFontTx/>
                <a:buNone/>
              </a:pPr>
              <a:t>7</a:t>
            </a:fld>
            <a:endParaRPr lang="en-US" sz="3600">
              <a:solidFill>
                <a:srgbClr val="000000"/>
              </a:solidFill>
              <a:latin typeface="Calibri" charset="0"/>
              <a:cs typeface="SimSu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B3B2DEBA-B0FD-F848-95AB-B7817D128A6D}" type="slidenum">
              <a:rPr lang="en-US" sz="1400">
                <a:solidFill>
                  <a:srgbClr val="000000"/>
                </a:solidFill>
                <a:latin typeface="Times New Roman" charset="0"/>
                <a:cs typeface="SimSun" charset="0"/>
              </a:rPr>
              <a:pPr eaLnBrk="1"/>
              <a:t>8</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F22E90A5-A29C-1C42-9F90-CF7BE8CEC0D8}" type="slidenum">
              <a:rPr lang="en-US" sz="3600" smtClean="0">
                <a:solidFill>
                  <a:srgbClr val="000000"/>
                </a:solidFill>
                <a:latin typeface="Calibri" charset="0"/>
                <a:cs typeface="SimSun" charset="0"/>
              </a:rPr>
              <a:pPr eaLnBrk="1" hangingPunct="1">
                <a:lnSpc>
                  <a:spcPct val="100000"/>
                </a:lnSpc>
                <a:buFontTx/>
                <a:buNone/>
                <a:defRPr/>
              </a:pPr>
              <a:t>8</a:t>
            </a:fld>
            <a:endParaRPr lang="en-US" sz="3600" smtClean="0">
              <a:solidFill>
                <a:srgbClr val="000000"/>
              </a:solidFill>
              <a:latin typeface="Calibri" charset="0"/>
              <a:cs typeface="SimSu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BC949FC6-0F1E-2D4E-8784-F1D1CEC88517}" type="slidenum">
              <a:rPr lang="en-US" sz="1400">
                <a:solidFill>
                  <a:srgbClr val="000000"/>
                </a:solidFill>
                <a:latin typeface="Times New Roman" charset="0"/>
                <a:cs typeface="SimSun" charset="0"/>
              </a:rPr>
              <a:pPr eaLnBrk="1"/>
              <a:t>9</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F5D3D1A1-09F6-8645-8956-9F7AEB210769}" type="slidenum">
              <a:rPr lang="en-US" sz="3600" smtClean="0">
                <a:solidFill>
                  <a:srgbClr val="000000"/>
                </a:solidFill>
                <a:latin typeface="Calibri" charset="0"/>
                <a:cs typeface="SimSun" charset="0"/>
              </a:rPr>
              <a:pPr eaLnBrk="1" hangingPunct="1">
                <a:lnSpc>
                  <a:spcPct val="100000"/>
                </a:lnSpc>
                <a:buFontTx/>
                <a:buNone/>
                <a:defRPr/>
              </a:pPr>
              <a:t>9</a:t>
            </a:fld>
            <a:endParaRPr lang="en-US" sz="3600" smtClean="0">
              <a:solidFill>
                <a:srgbClr val="000000"/>
              </a:solidFill>
              <a:latin typeface="Calibri" charset="0"/>
              <a:cs typeface="SimSu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Slide Number Placeholder 7"/>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a:fld id="{18CA2D88-7CCF-844F-8B2C-468C636109E6}" type="slidenum">
              <a:rPr lang="en-US" sz="1400">
                <a:solidFill>
                  <a:srgbClr val="000000"/>
                </a:solidFill>
                <a:latin typeface="Times New Roman" charset="0"/>
                <a:cs typeface="SimSun" charset="0"/>
              </a:rPr>
              <a:pPr eaLnBrk="1"/>
              <a:t>13</a:t>
            </a:fld>
            <a:endParaRPr lang="en-US" sz="1400">
              <a:solidFill>
                <a:srgbClr val="000000"/>
              </a:solidFill>
              <a:latin typeface="Times New Roman" charset="0"/>
              <a:cs typeface="SimSun" charset="0"/>
            </a:endParaRPr>
          </a:p>
        </p:txBody>
      </p:sp>
      <p:sp>
        <p:nvSpPr>
          <p:cNvPr id="34817" name="Text Box 1"/>
          <p:cNvSpPr txBox="1">
            <a:spLocks noGrp="1" noRot="1" noChangeAspect="1" noChangeArrowheads="1"/>
          </p:cNvSpPr>
          <p:nvPr>
            <p:ph type="sldImg"/>
          </p:nvPr>
        </p:nvSpPr>
        <p:spPr>
          <a:xfrm>
            <a:off x="139700" y="777875"/>
            <a:ext cx="6821488" cy="38369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a:xfrm>
            <a:off x="709613" y="4860925"/>
            <a:ext cx="5680075" cy="4605338"/>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34819" name="Text Box 3"/>
          <p:cNvSpPr txBox="1">
            <a:spLocks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fld id="{B71ED23E-0353-3746-AD25-A2B148982B3B}" type="slidenum">
              <a:rPr lang="en-US" sz="3600" smtClean="0">
                <a:solidFill>
                  <a:srgbClr val="000000"/>
                </a:solidFill>
                <a:latin typeface="Calibri" charset="0"/>
                <a:cs typeface="SimSun" charset="0"/>
              </a:rPr>
              <a:pPr eaLnBrk="1" hangingPunct="1">
                <a:lnSpc>
                  <a:spcPct val="100000"/>
                </a:lnSpc>
                <a:buFontTx/>
                <a:buNone/>
                <a:defRPr/>
              </a:pPr>
              <a:t>13</a:t>
            </a:fld>
            <a:endParaRPr lang="en-US" sz="3600" smtClean="0">
              <a:solidFill>
                <a:srgbClr val="000000"/>
              </a:solidFill>
              <a:latin typeface="Calibri" charset="0"/>
              <a:cs typeface="SimSu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3551238"/>
            <a:ext cx="17270413" cy="2449512"/>
          </a:xfrm>
        </p:spPr>
        <p:txBody>
          <a:bodyPr/>
          <a:lstStyle/>
          <a:p>
            <a:r>
              <a:rPr lang="en-US" noProof="1" smtClean="0"/>
              <a:t>Click to edit Master title style</a:t>
            </a:r>
            <a:endParaRPr lang="en-US" noProof="1"/>
          </a:p>
        </p:txBody>
      </p:sp>
      <p:sp>
        <p:nvSpPr>
          <p:cNvPr id="3" name="Subtitle 2"/>
          <p:cNvSpPr>
            <a:spLocks noGrp="1"/>
          </p:cNvSpPr>
          <p:nvPr>
            <p:ph type="subTitle" idx="1"/>
          </p:nvPr>
        </p:nvSpPr>
        <p:spPr>
          <a:xfrm>
            <a:off x="3048002" y="6477000"/>
            <a:ext cx="14222413" cy="29210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1" smtClean="0"/>
              <a:t>Click to edit Master subtitle style</a:t>
            </a:r>
            <a:endParaRPr lang="en-US" noProof="1"/>
          </a:p>
        </p:txBody>
      </p:sp>
      <p:sp>
        <p:nvSpPr>
          <p:cNvPr id="4" name="Rectangle 3"/>
          <p:cNvSpPr>
            <a:spLocks noGrp="1" noChangeArrowheads="1"/>
          </p:cNvSpPr>
          <p:nvPr>
            <p:ph type="dt" idx="10"/>
          </p:nvPr>
        </p:nvSpPr>
        <p:spPr>
          <a:ln/>
        </p:spPr>
        <p:txBody>
          <a:bodyPr/>
          <a:lstStyle>
            <a:lvl1pPr>
              <a:defRPr/>
            </a:lvl1pPr>
          </a:lstStyle>
          <a:p>
            <a:pPr>
              <a:defRPr/>
            </a:pPr>
            <a:r>
              <a:rPr lang="en-US"/>
              <a:t>9/19/19</a:t>
            </a:r>
          </a:p>
        </p:txBody>
      </p:sp>
      <p:sp>
        <p:nvSpPr>
          <p:cNvPr id="5" name="Rectangle 5"/>
          <p:cNvSpPr>
            <a:spLocks noGrp="1" noChangeArrowheads="1"/>
          </p:cNvSpPr>
          <p:nvPr>
            <p:ph type="sldNum" idx="11"/>
          </p:nvPr>
        </p:nvSpPr>
        <p:spPr>
          <a:ln/>
        </p:spPr>
        <p:txBody>
          <a:bodyPr/>
          <a:lstStyle>
            <a:lvl1pPr>
              <a:defRPr/>
            </a:lvl1pPr>
          </a:lstStyle>
          <a:p>
            <a:pPr>
              <a:defRPr/>
            </a:pPr>
            <a:fld id="{EED08750-1E22-5E4E-A28C-E6048613EFCB}" type="slidenum">
              <a:rPr lang="en-US"/>
              <a:pPr>
                <a:defRPr/>
              </a:pPr>
              <a:t>‹#›</a:t>
            </a:fld>
            <a:endParaRPr lang="en-US"/>
          </a:p>
        </p:txBody>
      </p:sp>
    </p:spTree>
    <p:extLst>
      <p:ext uri="{BB962C8B-B14F-4D97-AF65-F5344CB8AC3E}">
        <p14:creationId xmlns:p14="http://schemas.microsoft.com/office/powerpoint/2010/main" val="2214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Vertical Text Placeholder 2"/>
          <p:cNvSpPr>
            <a:spLocks noGrp="1"/>
          </p:cNvSpPr>
          <p:nvPr>
            <p:ph type="body" orient="vert" idx="1"/>
          </p:nvPr>
        </p:nvSpPr>
        <p:spPr/>
        <p:txBody>
          <a:bodyPr vert="eaVer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3"/>
          <p:cNvSpPr>
            <a:spLocks noGrp="1" noChangeArrowheads="1"/>
          </p:cNvSpPr>
          <p:nvPr>
            <p:ph type="dt" idx="10"/>
          </p:nvPr>
        </p:nvSpPr>
        <p:spPr>
          <a:ln/>
        </p:spPr>
        <p:txBody>
          <a:bodyPr/>
          <a:lstStyle>
            <a:lvl1pPr>
              <a:defRPr/>
            </a:lvl1pPr>
          </a:lstStyle>
          <a:p>
            <a:pPr>
              <a:defRPr/>
            </a:pPr>
            <a:r>
              <a:rPr lang="en-US"/>
              <a:t>9/19/19</a:t>
            </a:r>
          </a:p>
        </p:txBody>
      </p:sp>
      <p:sp>
        <p:nvSpPr>
          <p:cNvPr id="5" name="Rectangle 5"/>
          <p:cNvSpPr>
            <a:spLocks noGrp="1" noChangeArrowheads="1"/>
          </p:cNvSpPr>
          <p:nvPr>
            <p:ph type="sldNum" idx="11"/>
          </p:nvPr>
        </p:nvSpPr>
        <p:spPr>
          <a:ln/>
        </p:spPr>
        <p:txBody>
          <a:bodyPr/>
          <a:lstStyle>
            <a:lvl1pPr>
              <a:defRPr/>
            </a:lvl1pPr>
          </a:lstStyle>
          <a:p>
            <a:pPr>
              <a:defRPr/>
            </a:pPr>
            <a:fld id="{BB6BE8EA-A9B8-B548-B083-E53F6A0D7521}" type="slidenum">
              <a:rPr lang="en-US"/>
              <a:pPr>
                <a:defRPr/>
              </a:pPr>
              <a:t>‹#›</a:t>
            </a:fld>
            <a:endParaRPr lang="en-US"/>
          </a:p>
        </p:txBody>
      </p:sp>
    </p:spTree>
    <p:extLst>
      <p:ext uri="{BB962C8B-B14F-4D97-AF65-F5344CB8AC3E}">
        <p14:creationId xmlns:p14="http://schemas.microsoft.com/office/powerpoint/2010/main" val="3658253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353925" y="2709865"/>
            <a:ext cx="2844800" cy="7718425"/>
          </a:xfrm>
        </p:spPr>
        <p:txBody>
          <a:bodyPr vert="eaVert"/>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3816352" y="2709865"/>
            <a:ext cx="8385175" cy="7718425"/>
          </a:xfrm>
        </p:spPr>
        <p:txBody>
          <a:bodyPr vert="eaVer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3"/>
          <p:cNvSpPr>
            <a:spLocks noGrp="1" noChangeArrowheads="1"/>
          </p:cNvSpPr>
          <p:nvPr>
            <p:ph type="dt" idx="10"/>
          </p:nvPr>
        </p:nvSpPr>
        <p:spPr>
          <a:ln/>
        </p:spPr>
        <p:txBody>
          <a:bodyPr/>
          <a:lstStyle>
            <a:lvl1pPr>
              <a:defRPr/>
            </a:lvl1pPr>
          </a:lstStyle>
          <a:p>
            <a:pPr>
              <a:defRPr/>
            </a:pPr>
            <a:r>
              <a:rPr lang="en-US"/>
              <a:t>9/19/19</a:t>
            </a:r>
          </a:p>
        </p:txBody>
      </p:sp>
      <p:sp>
        <p:nvSpPr>
          <p:cNvPr id="5" name="Rectangle 5"/>
          <p:cNvSpPr>
            <a:spLocks noGrp="1" noChangeArrowheads="1"/>
          </p:cNvSpPr>
          <p:nvPr>
            <p:ph type="sldNum" idx="11"/>
          </p:nvPr>
        </p:nvSpPr>
        <p:spPr>
          <a:ln/>
        </p:spPr>
        <p:txBody>
          <a:bodyPr/>
          <a:lstStyle>
            <a:lvl1pPr>
              <a:defRPr/>
            </a:lvl1pPr>
          </a:lstStyle>
          <a:p>
            <a:pPr>
              <a:defRPr/>
            </a:pPr>
            <a:fld id="{1808A67F-2249-BE45-B375-1A3494ED385F}" type="slidenum">
              <a:rPr lang="en-US"/>
              <a:pPr>
                <a:defRPr/>
              </a:pPr>
              <a:t>‹#›</a:t>
            </a:fld>
            <a:endParaRPr lang="en-US"/>
          </a:p>
        </p:txBody>
      </p:sp>
    </p:spTree>
    <p:extLst>
      <p:ext uri="{BB962C8B-B14F-4D97-AF65-F5344CB8AC3E}">
        <p14:creationId xmlns:p14="http://schemas.microsoft.com/office/powerpoint/2010/main" val="58739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32025" y="2116140"/>
            <a:ext cx="9221788" cy="2446337"/>
          </a:xfrm>
        </p:spPr>
        <p:txBody>
          <a:bodyPr/>
          <a:lstStyle/>
          <a:p>
            <a:r>
              <a:rPr lang="en-US" noProof="1" smtClean="0"/>
              <a:t>Click to edit Master title style</a:t>
            </a:r>
            <a:endParaRPr lang="en-US" noProof="1"/>
          </a:p>
        </p:txBody>
      </p:sp>
      <p:sp>
        <p:nvSpPr>
          <p:cNvPr id="3" name="Rectangle 3"/>
          <p:cNvSpPr>
            <a:spLocks noGrp="1" noChangeArrowheads="1"/>
          </p:cNvSpPr>
          <p:nvPr>
            <p:ph type="dt" idx="10"/>
          </p:nvPr>
        </p:nvSpPr>
        <p:spPr/>
        <p:txBody>
          <a:bodyPr/>
          <a:lstStyle>
            <a:lvl1pPr>
              <a:defRPr/>
            </a:lvl1pPr>
          </a:lstStyle>
          <a:p>
            <a:pPr>
              <a:defRPr/>
            </a:pPr>
            <a:r>
              <a:rPr lang="en-US"/>
              <a:t>9/2/19</a:t>
            </a:r>
          </a:p>
        </p:txBody>
      </p:sp>
      <p:sp>
        <p:nvSpPr>
          <p:cNvPr id="4" name="Rectangle 5"/>
          <p:cNvSpPr>
            <a:spLocks noGrp="1" noChangeArrowheads="1"/>
          </p:cNvSpPr>
          <p:nvPr>
            <p:ph type="sldNum" idx="11"/>
          </p:nvPr>
        </p:nvSpPr>
        <p:spPr/>
        <p:txBody>
          <a:bodyPr/>
          <a:lstStyle>
            <a:lvl1pPr>
              <a:defRPr/>
            </a:lvl1pPr>
          </a:lstStyle>
          <a:p>
            <a:pPr>
              <a:defRPr/>
            </a:pPr>
            <a:fld id="{047004F0-06B3-E44A-B363-B6CE7C652B3E}" type="slidenum">
              <a:rPr lang="en-US"/>
              <a:pPr>
                <a:defRPr/>
              </a:pPr>
              <a:t>‹#›</a:t>
            </a:fld>
            <a:endParaRPr lang="en-US"/>
          </a:p>
        </p:txBody>
      </p:sp>
    </p:spTree>
    <p:extLst>
      <p:ext uri="{BB962C8B-B14F-4D97-AF65-F5344CB8AC3E}">
        <p14:creationId xmlns:p14="http://schemas.microsoft.com/office/powerpoint/2010/main" val="1942865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pic>
        <p:nvPicPr>
          <p:cNvPr id="5"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20316825"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fbeelding 3" descr="homes:Anita:MijnSjablonen-docs:Freelance-opdrachten:20170522_andrea_ronhaar_ecodex_pp:Aangeleverd:20170601_andrea_kleuren_logo_rgb:e-Codex_pres2017_template2:logo's RGB:ECODEX_MAKING_b_blue-RGB.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681575" y="327025"/>
            <a:ext cx="2195513"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8593" name="Title 1"/>
          <p:cNvSpPr>
            <a:spLocks noGrp="1"/>
          </p:cNvSpPr>
          <p:nvPr>
            <p:ph type="title"/>
          </p:nvPr>
        </p:nvSpPr>
        <p:spPr>
          <a:xfrm>
            <a:off x="3815702" y="2709303"/>
            <a:ext cx="11383671" cy="935974"/>
          </a:xfrm>
        </p:spPr>
        <p:txBody>
          <a:bodyPr/>
          <a:lstStyle>
            <a:lvl1pPr>
              <a:defRPr baseline="0"/>
            </a:lvl1pPr>
          </a:lstStyle>
          <a:p>
            <a:r>
              <a:rPr lang="en-US" noProof="0" smtClean="0"/>
              <a:t>Click to edit Master title style</a:t>
            </a:r>
            <a:endParaRPr lang="en-US" noProof="0" dirty="0"/>
          </a:p>
        </p:txBody>
      </p:sp>
      <p:sp>
        <p:nvSpPr>
          <p:cNvPr id="1048597" name="Text Placeholder 7"/>
          <p:cNvSpPr>
            <a:spLocks noGrp="1"/>
          </p:cNvSpPr>
          <p:nvPr>
            <p:ph type="body" sz="quarter" idx="13"/>
          </p:nvPr>
        </p:nvSpPr>
        <p:spPr>
          <a:xfrm>
            <a:off x="3815702" y="3951115"/>
            <a:ext cx="11383671" cy="64791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48598" name="Text Placeholder 10"/>
          <p:cNvSpPr>
            <a:spLocks noGrp="1"/>
          </p:cNvSpPr>
          <p:nvPr>
            <p:ph type="body" sz="quarter" idx="14"/>
          </p:nvPr>
        </p:nvSpPr>
        <p:spPr>
          <a:xfrm>
            <a:off x="727887" y="531740"/>
            <a:ext cx="6191212" cy="575389"/>
          </a:xfrm>
        </p:spPr>
        <p:txBody>
          <a:bodyPr/>
          <a:lstStyle>
            <a:lvl1pPr marL="0" indent="0">
              <a:buNone/>
              <a:defRPr b="1" baseline="0">
                <a:solidFill>
                  <a:schemeClr val="bg1"/>
                </a:solidFill>
                <a:latin typeface="+mj-lt"/>
              </a:defRPr>
            </a:lvl1pPr>
          </a:lstStyle>
          <a:p>
            <a:pPr lvl="0"/>
            <a:r>
              <a:rPr lang="en-US" smtClean="0"/>
              <a:t>Click to edit Master text styles</a:t>
            </a:r>
          </a:p>
        </p:txBody>
      </p:sp>
      <p:sp>
        <p:nvSpPr>
          <p:cNvPr id="7" name="Date Placeholder 3"/>
          <p:cNvSpPr>
            <a:spLocks noGrp="1"/>
          </p:cNvSpPr>
          <p:nvPr>
            <p:ph type="dt" sz="half" idx="15"/>
          </p:nvPr>
        </p:nvSpPr>
        <p:spPr/>
        <p:txBody>
          <a:bodyPr/>
          <a:lstStyle>
            <a:lvl1pPr>
              <a:defRPr/>
            </a:lvl1pPr>
          </a:lstStyle>
          <a:p>
            <a:pPr>
              <a:defRPr/>
            </a:pPr>
            <a:fld id="{84ADF30A-4A4A-2442-BB2C-4A5BFE2855E4}" type="datetime1">
              <a:rPr lang="en-US"/>
              <a:pPr>
                <a:defRPr/>
              </a:pPr>
              <a:t>18/11/19</a:t>
            </a:fld>
            <a:endParaRPr lang="en-GB"/>
          </a:p>
        </p:txBody>
      </p:sp>
      <p:sp>
        <p:nvSpPr>
          <p:cNvPr id="8" name="Footer Placeholder 4"/>
          <p:cNvSpPr>
            <a:spLocks noGrp="1"/>
          </p:cNvSpPr>
          <p:nvPr>
            <p:ph type="ftr" sz="quarter" idx="16"/>
          </p:nvPr>
        </p:nvSpPr>
        <p:spPr>
          <a:xfrm>
            <a:off x="6942138" y="10593388"/>
            <a:ext cx="6434137" cy="609600"/>
          </a:xfrm>
          <a:prstGeom prst="rect">
            <a:avLst/>
          </a:prstGeom>
        </p:spPr>
        <p:txBody>
          <a:bodyPr lIns="91431" tIns="45715" rIns="91431" bIns="45715"/>
          <a:lstStyle>
            <a:lvl1pPr>
              <a:defRPr/>
            </a:lvl1pPr>
          </a:lstStyle>
          <a:p>
            <a:pPr>
              <a:defRPr/>
            </a:pPr>
            <a:endParaRPr lang="en-GB"/>
          </a:p>
        </p:txBody>
      </p:sp>
      <p:sp>
        <p:nvSpPr>
          <p:cNvPr id="9" name="Slide Number Placeholder 5"/>
          <p:cNvSpPr>
            <a:spLocks noGrp="1"/>
          </p:cNvSpPr>
          <p:nvPr>
            <p:ph type="sldNum" sz="quarter" idx="17"/>
          </p:nvPr>
        </p:nvSpPr>
        <p:spPr/>
        <p:txBody>
          <a:bodyPr/>
          <a:lstStyle>
            <a:lvl1pPr>
              <a:defRPr/>
            </a:lvl1pPr>
          </a:lstStyle>
          <a:p>
            <a:pPr>
              <a:defRPr/>
            </a:pPr>
            <a:fld id="{CA312DD0-49FD-634A-9EEA-8A870F3683BE}" type="slidenum">
              <a:rPr lang="en-GB"/>
              <a:pPr>
                <a:defRPr/>
              </a:pPr>
              <a:t>‹#›</a:t>
            </a:fld>
            <a:endParaRPr lang="en-GB"/>
          </a:p>
        </p:txBody>
      </p:sp>
    </p:spTree>
    <p:extLst>
      <p:ext uri="{BB962C8B-B14F-4D97-AF65-F5344CB8AC3E}">
        <p14:creationId xmlns:p14="http://schemas.microsoft.com/office/powerpoint/2010/main" val="3956380986"/>
      </p:ext>
    </p:extLst>
  </p:cSld>
  <p:clrMapOvr>
    <a:masterClrMapping/>
  </p:clrMapOvr>
  <p:transition xmlns:p14="http://schemas.microsoft.com/office/powerpoint/2010/mai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Content Placeholder 2"/>
          <p:cNvSpPr>
            <a:spLocks noGrp="1"/>
          </p:cNvSpPr>
          <p:nvPr>
            <p:ph idx="1"/>
          </p:nvPr>
        </p:nvSpPr>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Rectangle 3"/>
          <p:cNvSpPr>
            <a:spLocks noGrp="1" noChangeArrowheads="1"/>
          </p:cNvSpPr>
          <p:nvPr>
            <p:ph type="dt" idx="10"/>
          </p:nvPr>
        </p:nvSpPr>
        <p:spPr>
          <a:ln/>
        </p:spPr>
        <p:txBody>
          <a:bodyPr/>
          <a:lstStyle>
            <a:lvl1pPr>
              <a:defRPr/>
            </a:lvl1pPr>
          </a:lstStyle>
          <a:p>
            <a:pPr>
              <a:defRPr/>
            </a:pPr>
            <a:r>
              <a:rPr lang="en-US"/>
              <a:t>9/19/19</a:t>
            </a:r>
          </a:p>
        </p:txBody>
      </p:sp>
      <p:sp>
        <p:nvSpPr>
          <p:cNvPr id="5" name="Rectangle 5"/>
          <p:cNvSpPr>
            <a:spLocks noGrp="1" noChangeArrowheads="1"/>
          </p:cNvSpPr>
          <p:nvPr>
            <p:ph type="sldNum" idx="11"/>
          </p:nvPr>
        </p:nvSpPr>
        <p:spPr>
          <a:ln/>
        </p:spPr>
        <p:txBody>
          <a:bodyPr/>
          <a:lstStyle>
            <a:lvl1pPr>
              <a:defRPr/>
            </a:lvl1pPr>
          </a:lstStyle>
          <a:p>
            <a:pPr>
              <a:defRPr/>
            </a:pPr>
            <a:fld id="{EBE00EFC-AE44-9C46-B24D-8E73BE4AAFC0}" type="slidenum">
              <a:rPr lang="en-US"/>
              <a:pPr>
                <a:defRPr/>
              </a:pPr>
              <a:t>‹#›</a:t>
            </a:fld>
            <a:endParaRPr lang="en-US"/>
          </a:p>
        </p:txBody>
      </p:sp>
    </p:spTree>
    <p:extLst>
      <p:ext uri="{BB962C8B-B14F-4D97-AF65-F5344CB8AC3E}">
        <p14:creationId xmlns:p14="http://schemas.microsoft.com/office/powerpoint/2010/main" val="2186294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4963" y="7345363"/>
            <a:ext cx="17270412" cy="2270125"/>
          </a:xfrm>
        </p:spPr>
        <p:txBody>
          <a:bodyPr/>
          <a:lstStyle>
            <a:lvl1pPr algn="l">
              <a:defRPr sz="4000" b="1" cap="all"/>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1604963" y="4845052"/>
            <a:ext cx="17270412" cy="250031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1"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r>
              <a:rPr lang="en-US"/>
              <a:t>9/19/19</a:t>
            </a:r>
          </a:p>
        </p:txBody>
      </p:sp>
      <p:sp>
        <p:nvSpPr>
          <p:cNvPr id="5" name="Rectangle 5"/>
          <p:cNvSpPr>
            <a:spLocks noGrp="1" noChangeArrowheads="1"/>
          </p:cNvSpPr>
          <p:nvPr>
            <p:ph type="sldNum" idx="11"/>
          </p:nvPr>
        </p:nvSpPr>
        <p:spPr>
          <a:ln/>
        </p:spPr>
        <p:txBody>
          <a:bodyPr/>
          <a:lstStyle>
            <a:lvl1pPr>
              <a:defRPr/>
            </a:lvl1pPr>
          </a:lstStyle>
          <a:p>
            <a:pPr>
              <a:defRPr/>
            </a:pPr>
            <a:fld id="{2B238B28-A6B8-914C-AAB0-EF49A952C437}" type="slidenum">
              <a:rPr lang="en-US"/>
              <a:pPr>
                <a:defRPr/>
              </a:pPr>
              <a:t>‹#›</a:t>
            </a:fld>
            <a:endParaRPr lang="en-US"/>
          </a:p>
        </p:txBody>
      </p:sp>
    </p:spTree>
    <p:extLst>
      <p:ext uri="{BB962C8B-B14F-4D97-AF65-F5344CB8AC3E}">
        <p14:creationId xmlns:p14="http://schemas.microsoft.com/office/powerpoint/2010/main" val="3221947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Content Placeholder 2"/>
          <p:cNvSpPr>
            <a:spLocks noGrp="1"/>
          </p:cNvSpPr>
          <p:nvPr>
            <p:ph sz="half" idx="1"/>
          </p:nvPr>
        </p:nvSpPr>
        <p:spPr>
          <a:xfrm>
            <a:off x="3816352" y="3951288"/>
            <a:ext cx="5614988" cy="647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Content Placeholder 3"/>
          <p:cNvSpPr>
            <a:spLocks noGrp="1"/>
          </p:cNvSpPr>
          <p:nvPr>
            <p:ph sz="half" idx="2"/>
          </p:nvPr>
        </p:nvSpPr>
        <p:spPr>
          <a:xfrm>
            <a:off x="9583740" y="3951288"/>
            <a:ext cx="5614987" cy="647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5" name="Rectangle 3"/>
          <p:cNvSpPr>
            <a:spLocks noGrp="1" noChangeArrowheads="1"/>
          </p:cNvSpPr>
          <p:nvPr>
            <p:ph type="dt" idx="10"/>
          </p:nvPr>
        </p:nvSpPr>
        <p:spPr>
          <a:ln/>
        </p:spPr>
        <p:txBody>
          <a:bodyPr/>
          <a:lstStyle>
            <a:lvl1pPr>
              <a:defRPr/>
            </a:lvl1pPr>
          </a:lstStyle>
          <a:p>
            <a:pPr>
              <a:defRPr/>
            </a:pPr>
            <a:r>
              <a:rPr lang="en-US"/>
              <a:t>9/19/19</a:t>
            </a:r>
          </a:p>
        </p:txBody>
      </p:sp>
      <p:sp>
        <p:nvSpPr>
          <p:cNvPr id="6" name="Rectangle 5"/>
          <p:cNvSpPr>
            <a:spLocks noGrp="1" noChangeArrowheads="1"/>
          </p:cNvSpPr>
          <p:nvPr>
            <p:ph type="sldNum" idx="11"/>
          </p:nvPr>
        </p:nvSpPr>
        <p:spPr>
          <a:ln/>
        </p:spPr>
        <p:txBody>
          <a:bodyPr/>
          <a:lstStyle>
            <a:lvl1pPr>
              <a:defRPr/>
            </a:lvl1pPr>
          </a:lstStyle>
          <a:p>
            <a:pPr>
              <a:defRPr/>
            </a:pPr>
            <a:fld id="{A7609428-0564-4B44-A2C6-540DBF2477A9}" type="slidenum">
              <a:rPr lang="en-US"/>
              <a:pPr>
                <a:defRPr/>
              </a:pPr>
              <a:t>‹#›</a:t>
            </a:fld>
            <a:endParaRPr lang="en-US"/>
          </a:p>
        </p:txBody>
      </p:sp>
    </p:spTree>
    <p:extLst>
      <p:ext uri="{BB962C8B-B14F-4D97-AF65-F5344CB8AC3E}">
        <p14:creationId xmlns:p14="http://schemas.microsoft.com/office/powerpoint/2010/main" val="178150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16002" y="457200"/>
            <a:ext cx="18286413" cy="1905000"/>
          </a:xfrm>
        </p:spPr>
        <p:txBody>
          <a:bodyPr/>
          <a:lstStyle>
            <a:lvl1pPr>
              <a:defRPr/>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1016002" y="2559052"/>
            <a:ext cx="8977313" cy="10652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p>
        </p:txBody>
      </p:sp>
      <p:sp>
        <p:nvSpPr>
          <p:cNvPr id="4" name="Content Placeholder 3"/>
          <p:cNvSpPr>
            <a:spLocks noGrp="1"/>
          </p:cNvSpPr>
          <p:nvPr>
            <p:ph sz="half" idx="2"/>
          </p:nvPr>
        </p:nvSpPr>
        <p:spPr>
          <a:xfrm>
            <a:off x="1016002" y="3624263"/>
            <a:ext cx="8977313" cy="65865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5" name="Text Placeholder 4"/>
          <p:cNvSpPr>
            <a:spLocks noGrp="1"/>
          </p:cNvSpPr>
          <p:nvPr>
            <p:ph type="body" sz="quarter" idx="3"/>
          </p:nvPr>
        </p:nvSpPr>
        <p:spPr>
          <a:xfrm>
            <a:off x="10321925" y="2559052"/>
            <a:ext cx="8980488" cy="10652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p>
        </p:txBody>
      </p:sp>
      <p:sp>
        <p:nvSpPr>
          <p:cNvPr id="6" name="Content Placeholder 5"/>
          <p:cNvSpPr>
            <a:spLocks noGrp="1"/>
          </p:cNvSpPr>
          <p:nvPr>
            <p:ph sz="quarter" idx="4"/>
          </p:nvPr>
        </p:nvSpPr>
        <p:spPr>
          <a:xfrm>
            <a:off x="10321925" y="3624263"/>
            <a:ext cx="8980488" cy="65865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7" name="Rectangle 3"/>
          <p:cNvSpPr>
            <a:spLocks noGrp="1" noChangeArrowheads="1"/>
          </p:cNvSpPr>
          <p:nvPr>
            <p:ph type="dt" idx="10"/>
          </p:nvPr>
        </p:nvSpPr>
        <p:spPr>
          <a:ln/>
        </p:spPr>
        <p:txBody>
          <a:bodyPr/>
          <a:lstStyle>
            <a:lvl1pPr>
              <a:defRPr/>
            </a:lvl1pPr>
          </a:lstStyle>
          <a:p>
            <a:pPr>
              <a:defRPr/>
            </a:pPr>
            <a:r>
              <a:rPr lang="en-US"/>
              <a:t>9/19/19</a:t>
            </a:r>
          </a:p>
        </p:txBody>
      </p:sp>
      <p:sp>
        <p:nvSpPr>
          <p:cNvPr id="8" name="Rectangle 5"/>
          <p:cNvSpPr>
            <a:spLocks noGrp="1" noChangeArrowheads="1"/>
          </p:cNvSpPr>
          <p:nvPr>
            <p:ph type="sldNum" idx="11"/>
          </p:nvPr>
        </p:nvSpPr>
        <p:spPr>
          <a:ln/>
        </p:spPr>
        <p:txBody>
          <a:bodyPr/>
          <a:lstStyle>
            <a:lvl1pPr>
              <a:defRPr/>
            </a:lvl1pPr>
          </a:lstStyle>
          <a:p>
            <a:pPr>
              <a:defRPr/>
            </a:pPr>
            <a:fld id="{8978DB6C-753F-B64F-A3ED-EF3CE8997861}" type="slidenum">
              <a:rPr lang="en-US"/>
              <a:pPr>
                <a:defRPr/>
              </a:pPr>
              <a:t>‹#›</a:t>
            </a:fld>
            <a:endParaRPr lang="en-US"/>
          </a:p>
        </p:txBody>
      </p:sp>
    </p:spTree>
    <p:extLst>
      <p:ext uri="{BB962C8B-B14F-4D97-AF65-F5344CB8AC3E}">
        <p14:creationId xmlns:p14="http://schemas.microsoft.com/office/powerpoint/2010/main" val="2785764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Rectangle 3"/>
          <p:cNvSpPr>
            <a:spLocks noGrp="1" noChangeArrowheads="1"/>
          </p:cNvSpPr>
          <p:nvPr>
            <p:ph type="dt" idx="10"/>
          </p:nvPr>
        </p:nvSpPr>
        <p:spPr>
          <a:ln/>
        </p:spPr>
        <p:txBody>
          <a:bodyPr/>
          <a:lstStyle>
            <a:lvl1pPr>
              <a:defRPr/>
            </a:lvl1pPr>
          </a:lstStyle>
          <a:p>
            <a:pPr>
              <a:defRPr/>
            </a:pPr>
            <a:r>
              <a:rPr lang="en-US"/>
              <a:t>9/19/19</a:t>
            </a:r>
          </a:p>
        </p:txBody>
      </p:sp>
      <p:sp>
        <p:nvSpPr>
          <p:cNvPr id="4" name="Rectangle 5"/>
          <p:cNvSpPr>
            <a:spLocks noGrp="1" noChangeArrowheads="1"/>
          </p:cNvSpPr>
          <p:nvPr>
            <p:ph type="sldNum" idx="11"/>
          </p:nvPr>
        </p:nvSpPr>
        <p:spPr>
          <a:ln/>
        </p:spPr>
        <p:txBody>
          <a:bodyPr/>
          <a:lstStyle>
            <a:lvl1pPr>
              <a:defRPr/>
            </a:lvl1pPr>
          </a:lstStyle>
          <a:p>
            <a:pPr>
              <a:defRPr/>
            </a:pPr>
            <a:fld id="{090CAA5F-8202-304C-972F-820438B2DAE9}" type="slidenum">
              <a:rPr lang="en-US"/>
              <a:pPr>
                <a:defRPr/>
              </a:pPr>
              <a:t>‹#›</a:t>
            </a:fld>
            <a:endParaRPr lang="en-US"/>
          </a:p>
        </p:txBody>
      </p:sp>
    </p:spTree>
    <p:extLst>
      <p:ext uri="{BB962C8B-B14F-4D97-AF65-F5344CB8AC3E}">
        <p14:creationId xmlns:p14="http://schemas.microsoft.com/office/powerpoint/2010/main" val="3546243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r>
              <a:rPr lang="en-US"/>
              <a:t>9/19/19</a:t>
            </a:r>
          </a:p>
        </p:txBody>
      </p:sp>
      <p:sp>
        <p:nvSpPr>
          <p:cNvPr id="3" name="Rectangle 5"/>
          <p:cNvSpPr>
            <a:spLocks noGrp="1" noChangeArrowheads="1"/>
          </p:cNvSpPr>
          <p:nvPr>
            <p:ph type="sldNum" idx="11"/>
          </p:nvPr>
        </p:nvSpPr>
        <p:spPr>
          <a:ln/>
        </p:spPr>
        <p:txBody>
          <a:bodyPr/>
          <a:lstStyle>
            <a:lvl1pPr>
              <a:defRPr/>
            </a:lvl1pPr>
          </a:lstStyle>
          <a:p>
            <a:pPr>
              <a:defRPr/>
            </a:pPr>
            <a:fld id="{DB8F788B-BFF3-F644-97CB-A7B011F3343A}" type="slidenum">
              <a:rPr lang="en-US"/>
              <a:pPr>
                <a:defRPr/>
              </a:pPr>
              <a:t>‹#›</a:t>
            </a:fld>
            <a:endParaRPr lang="en-US"/>
          </a:p>
        </p:txBody>
      </p:sp>
    </p:spTree>
    <p:extLst>
      <p:ext uri="{BB962C8B-B14F-4D97-AF65-F5344CB8AC3E}">
        <p14:creationId xmlns:p14="http://schemas.microsoft.com/office/powerpoint/2010/main" val="124322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455613"/>
            <a:ext cx="6684963" cy="1936750"/>
          </a:xfrm>
        </p:spPr>
        <p:txBody>
          <a:bodyPr anchor="b"/>
          <a:lstStyle>
            <a:lvl1pPr algn="l">
              <a:defRPr sz="2000" b="1"/>
            </a:lvl1pPr>
          </a:lstStyle>
          <a:p>
            <a:r>
              <a:rPr lang="en-US" noProof="1" smtClean="0"/>
              <a:t>Click to edit Master title style</a:t>
            </a:r>
            <a:endParaRPr lang="en-US" noProof="1"/>
          </a:p>
        </p:txBody>
      </p:sp>
      <p:sp>
        <p:nvSpPr>
          <p:cNvPr id="3" name="Content Placeholder 2"/>
          <p:cNvSpPr>
            <a:spLocks noGrp="1"/>
          </p:cNvSpPr>
          <p:nvPr>
            <p:ph idx="1"/>
          </p:nvPr>
        </p:nvSpPr>
        <p:spPr>
          <a:xfrm>
            <a:off x="7943850" y="455615"/>
            <a:ext cx="11358563" cy="97551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noProof="1"/>
          </a:p>
        </p:txBody>
      </p:sp>
      <p:sp>
        <p:nvSpPr>
          <p:cNvPr id="4" name="Text Placeholder 3"/>
          <p:cNvSpPr>
            <a:spLocks noGrp="1"/>
          </p:cNvSpPr>
          <p:nvPr>
            <p:ph type="body" sz="half" idx="2"/>
          </p:nvPr>
        </p:nvSpPr>
        <p:spPr>
          <a:xfrm>
            <a:off x="1016002" y="2392365"/>
            <a:ext cx="6684963" cy="78184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r>
              <a:rPr lang="en-US"/>
              <a:t>9/19/19</a:t>
            </a:r>
          </a:p>
        </p:txBody>
      </p:sp>
      <p:sp>
        <p:nvSpPr>
          <p:cNvPr id="6" name="Rectangle 5"/>
          <p:cNvSpPr>
            <a:spLocks noGrp="1" noChangeArrowheads="1"/>
          </p:cNvSpPr>
          <p:nvPr>
            <p:ph type="sldNum" idx="11"/>
          </p:nvPr>
        </p:nvSpPr>
        <p:spPr>
          <a:ln/>
        </p:spPr>
        <p:txBody>
          <a:bodyPr/>
          <a:lstStyle>
            <a:lvl1pPr>
              <a:defRPr/>
            </a:lvl1pPr>
          </a:lstStyle>
          <a:p>
            <a:pPr>
              <a:defRPr/>
            </a:pPr>
            <a:fld id="{F3BA97F8-0D95-FE4E-BEE9-5CABB9A20866}" type="slidenum">
              <a:rPr lang="en-US"/>
              <a:pPr>
                <a:defRPr/>
              </a:pPr>
              <a:t>‹#›</a:t>
            </a:fld>
            <a:endParaRPr lang="en-US"/>
          </a:p>
        </p:txBody>
      </p:sp>
    </p:spTree>
    <p:extLst>
      <p:ext uri="{BB962C8B-B14F-4D97-AF65-F5344CB8AC3E}">
        <p14:creationId xmlns:p14="http://schemas.microsoft.com/office/powerpoint/2010/main" val="2303249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83038" y="8001000"/>
            <a:ext cx="12190412" cy="944563"/>
          </a:xfrm>
        </p:spPr>
        <p:txBody>
          <a:bodyPr anchor="b"/>
          <a:lstStyle>
            <a:lvl1pPr algn="l">
              <a:defRPr sz="2000" b="1"/>
            </a:lvl1pPr>
          </a:lstStyle>
          <a:p>
            <a:r>
              <a:rPr lang="en-US" noProof="1" smtClean="0"/>
              <a:t>Click to edit Master title style</a:t>
            </a:r>
            <a:endParaRPr lang="en-US" noProof="1"/>
          </a:p>
        </p:txBody>
      </p:sp>
      <p:sp>
        <p:nvSpPr>
          <p:cNvPr id="3" name="Picture Placeholder 2"/>
          <p:cNvSpPr>
            <a:spLocks noGrp="1"/>
          </p:cNvSpPr>
          <p:nvPr>
            <p:ph type="pic" idx="1"/>
          </p:nvPr>
        </p:nvSpPr>
        <p:spPr>
          <a:xfrm>
            <a:off x="3983038" y="1020765"/>
            <a:ext cx="12190412"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3983038" y="8945565"/>
            <a:ext cx="12190412" cy="13414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r>
              <a:rPr lang="en-US"/>
              <a:t>9/19/19</a:t>
            </a:r>
          </a:p>
        </p:txBody>
      </p:sp>
      <p:sp>
        <p:nvSpPr>
          <p:cNvPr id="6" name="Rectangle 5"/>
          <p:cNvSpPr>
            <a:spLocks noGrp="1" noChangeArrowheads="1"/>
          </p:cNvSpPr>
          <p:nvPr>
            <p:ph type="sldNum" idx="11"/>
          </p:nvPr>
        </p:nvSpPr>
        <p:spPr>
          <a:ln/>
        </p:spPr>
        <p:txBody>
          <a:bodyPr/>
          <a:lstStyle>
            <a:lvl1pPr>
              <a:defRPr/>
            </a:lvl1pPr>
          </a:lstStyle>
          <a:p>
            <a:pPr>
              <a:defRPr/>
            </a:pPr>
            <a:fld id="{9B52A6D4-4537-6146-A60F-9543C3ED329E}" type="slidenum">
              <a:rPr lang="en-US"/>
              <a:pPr>
                <a:defRPr/>
              </a:pPr>
              <a:t>‹#›</a:t>
            </a:fld>
            <a:endParaRPr lang="en-US"/>
          </a:p>
        </p:txBody>
      </p:sp>
    </p:spTree>
    <p:extLst>
      <p:ext uri="{BB962C8B-B14F-4D97-AF65-F5344CB8AC3E}">
        <p14:creationId xmlns:p14="http://schemas.microsoft.com/office/powerpoint/2010/main" val="8991417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3816350" y="2709863"/>
            <a:ext cx="1138237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5000" rIns="90000" bIns="45000" numCol="1" anchor="t" anchorCtr="0" compatLnSpc="1">
            <a:prstTxWarp prst="textNoShape">
              <a:avLst/>
            </a:prstTxWarp>
          </a:bodyPr>
          <a:lstStyle/>
          <a:p>
            <a:pPr lvl="0"/>
            <a:r>
              <a:rPr lang="en-GB" altLang="zh-CN"/>
              <a:t>Click to edit the title text formatTitle one line</a:t>
            </a:r>
          </a:p>
        </p:txBody>
      </p:sp>
      <p:sp>
        <p:nvSpPr>
          <p:cNvPr id="8195" name="Rectangle 3"/>
          <p:cNvSpPr>
            <a:spLocks noGrp="1" noChangeArrowheads="1"/>
          </p:cNvSpPr>
          <p:nvPr>
            <p:ph type="dt"/>
          </p:nvPr>
        </p:nvSpPr>
        <p:spPr bwMode="auto">
          <a:xfrm>
            <a:off x="1016000" y="10593388"/>
            <a:ext cx="4738688" cy="606425"/>
          </a:xfrm>
          <a:prstGeom prst="rect">
            <a:avLst/>
          </a:prstGeom>
          <a:noFill/>
          <a:ln>
            <a:noFill/>
          </a:ln>
          <a:effectLst/>
        </p:spPr>
        <p:txBody>
          <a:bodyPr vert="horz" wrap="square" lIns="90000" tIns="45000" rIns="90000" bIns="45000" numCol="1" anchor="t" anchorCtr="0" compatLnSpc="1"/>
          <a:lstStyle>
            <a:lvl1pPr hangingPunct="1">
              <a:lnSpc>
                <a:spcPct val="100000"/>
              </a:lnSpc>
              <a:buClr>
                <a:srgbClr val="000000"/>
              </a:buClr>
              <a:tabLst>
                <a:tab pos="723900" algn="l"/>
                <a:tab pos="1447800" algn="l"/>
                <a:tab pos="2171700" algn="l"/>
                <a:tab pos="2895600" algn="l"/>
                <a:tab pos="3619500" algn="l"/>
                <a:tab pos="4343400" algn="l"/>
              </a:tabLst>
              <a:defRPr sz="3600">
                <a:solidFill>
                  <a:srgbClr val="000000"/>
                </a:solidFill>
                <a:latin typeface="+mn-lt"/>
                <a:ea typeface="SimSun" panose="02010600030101010101" pitchFamily="2" charset="-122"/>
                <a:cs typeface="Arial Unicode MS" charset="0"/>
              </a:defRPr>
            </a:lvl1pPr>
          </a:lstStyle>
          <a:p>
            <a:pPr>
              <a:defRPr/>
            </a:pPr>
            <a:r>
              <a:rPr lang="en-US"/>
              <a:t>9/19/19</a:t>
            </a:r>
          </a:p>
        </p:txBody>
      </p:sp>
      <p:sp>
        <p:nvSpPr>
          <p:cNvPr id="1028" name="Text Box 4"/>
          <p:cNvSpPr txBox="1">
            <a:spLocks noChangeArrowheads="1"/>
          </p:cNvSpPr>
          <p:nvPr/>
        </p:nvSpPr>
        <p:spPr bwMode="auto">
          <a:xfrm>
            <a:off x="6942138" y="10593388"/>
            <a:ext cx="6434137"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buClr>
                <a:srgbClr val="000000"/>
              </a:buClr>
            </a:pPr>
            <a:endParaRPr lang="en-US">
              <a:cs typeface="SimSun" charset="0"/>
            </a:endParaRPr>
          </a:p>
        </p:txBody>
      </p:sp>
      <p:sp>
        <p:nvSpPr>
          <p:cNvPr id="8197" name="Rectangle 5"/>
          <p:cNvSpPr>
            <a:spLocks noGrp="1" noChangeArrowheads="1"/>
          </p:cNvSpPr>
          <p:nvPr>
            <p:ph type="sldNum"/>
          </p:nvPr>
        </p:nvSpPr>
        <p:spPr bwMode="auto">
          <a:xfrm>
            <a:off x="14562138" y="10593388"/>
            <a:ext cx="4738687" cy="606425"/>
          </a:xfrm>
          <a:prstGeom prst="rect">
            <a:avLst/>
          </a:prstGeom>
          <a:noFill/>
          <a:ln>
            <a:noFill/>
          </a:ln>
          <a:effectLst/>
        </p:spPr>
        <p:txBody>
          <a:bodyPr vert="horz" wrap="square" lIns="90000" tIns="45000" rIns="90000" bIns="45000" numCol="1" anchor="t" anchorCtr="0" compatLnSpc="1">
            <a:prstTxWarp prst="textNoShape">
              <a:avLst/>
            </a:prstTxWarp>
          </a:bodyPr>
          <a:lstStyle>
            <a:lvl1pPr>
              <a:lnSpc>
                <a:spcPct val="100000"/>
              </a:lnSpc>
              <a:tabLst>
                <a:tab pos="723900" algn="l"/>
                <a:tab pos="1447800" algn="l"/>
                <a:tab pos="2171700" algn="l"/>
                <a:tab pos="2895600" algn="l"/>
                <a:tab pos="3619500" algn="l"/>
                <a:tab pos="4343400" algn="l"/>
              </a:tabLst>
              <a:defRPr sz="3600">
                <a:solidFill>
                  <a:srgbClr val="000000"/>
                </a:solidFill>
                <a:latin typeface="Calibri Light" charset="0"/>
                <a:cs typeface="SimSun" charset="0"/>
              </a:defRPr>
            </a:lvl1pPr>
          </a:lstStyle>
          <a:p>
            <a:pPr>
              <a:defRPr/>
            </a:pPr>
            <a:fld id="{F1B0AE0A-6F7E-394F-9A67-745951755453}" type="slidenum">
              <a:rPr lang="en-US"/>
              <a:pPr>
                <a:defRPr/>
              </a:pPr>
              <a:t>‹#›</a:t>
            </a:fld>
            <a:endParaRPr lang="en-US"/>
          </a:p>
        </p:txBody>
      </p:sp>
      <p:sp>
        <p:nvSpPr>
          <p:cNvPr id="1030" name="Rectangle 6"/>
          <p:cNvSpPr>
            <a:spLocks noGrp="1" noChangeArrowheads="1"/>
          </p:cNvSpPr>
          <p:nvPr>
            <p:ph type="body" idx="4294967295"/>
          </p:nvPr>
        </p:nvSpPr>
        <p:spPr bwMode="auto">
          <a:xfrm>
            <a:off x="3816350" y="3951288"/>
            <a:ext cx="11382375"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0000" tIns="45000" rIns="90000" bIns="45000" numCol="1" anchor="t" anchorCtr="0" compatLnSpc="1">
            <a:prstTxWarp prst="textNoShape">
              <a:avLst/>
            </a:prstTxWarp>
          </a:bodyPr>
          <a:lstStyle/>
          <a:p>
            <a:pPr lvl="0"/>
            <a:r>
              <a:rPr lang="en-GB" altLang="zh-CN"/>
              <a:t>Click to edit the outline text format</a:t>
            </a:r>
          </a:p>
          <a:p>
            <a:pPr lvl="1"/>
            <a:r>
              <a:rPr lang="en-GB" altLang="zh-CN"/>
              <a:t>Second Outline Level</a:t>
            </a:r>
          </a:p>
          <a:p>
            <a:pPr lvl="2"/>
            <a:r>
              <a:rPr lang="en-GB" altLang="zh-CN"/>
              <a:t>Third Outline Level</a:t>
            </a:r>
          </a:p>
          <a:p>
            <a:pPr lvl="3"/>
            <a:r>
              <a:rPr lang="en-GB" altLang="zh-CN"/>
              <a:t>Fourth Outline Level</a:t>
            </a:r>
          </a:p>
          <a:p>
            <a:pPr lvl="4"/>
            <a:r>
              <a:rPr lang="en-GB" altLang="zh-CN"/>
              <a:t>Fifth Outline Level</a:t>
            </a:r>
          </a:p>
          <a:p>
            <a:pPr lvl="4"/>
            <a:r>
              <a:rPr lang="en-GB" altLang="zh-CN"/>
              <a:t>Sixth Outline Level</a:t>
            </a:r>
          </a:p>
          <a:p>
            <a:pPr lvl="4"/>
            <a:r>
              <a:rPr lang="en-GB" altLang="zh-CN"/>
              <a:t>Seventh Outline Level</a:t>
            </a:r>
          </a:p>
          <a:p>
            <a:pPr lvl="4"/>
            <a:r>
              <a:rPr lang="en-GB" altLang="zh-CN"/>
              <a:t>Eighth Outline Level</a:t>
            </a:r>
          </a:p>
          <a:p>
            <a:pPr lvl="0"/>
            <a:r>
              <a:rPr lang="en-GB" altLang="zh-CN"/>
              <a:t>Ninth Outline LevelBulletpoint, maximum two lines.</a:t>
            </a:r>
          </a:p>
          <a:p>
            <a:pPr lvl="1"/>
            <a:r>
              <a:rPr lang="en-GB" altLang="zh-CN"/>
              <a:t>Second level</a:t>
            </a:r>
          </a:p>
          <a:p>
            <a:pPr lvl="2"/>
            <a:r>
              <a:rPr lang="en-GB" altLang="zh-CN"/>
              <a:t>Third level</a:t>
            </a:r>
          </a:p>
          <a:p>
            <a:pPr lvl="3"/>
            <a:r>
              <a:rPr lang="en-GB" altLang="zh-CN"/>
              <a:t>Fourth level</a:t>
            </a:r>
          </a:p>
          <a:p>
            <a:pPr lvl="4"/>
            <a:r>
              <a:rPr lang="en-GB" altLang="zh-CN"/>
              <a:t>Fifth level</a:t>
            </a:r>
          </a:p>
        </p:txBody>
      </p:sp>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hf sldNum="0" hdr="0" ftr="0"/>
  <p:txStyles>
    <p:titleStyle>
      <a:lvl1pPr algn="l" defTabSz="457200" rtl="0" eaLnBrk="0" fontAlgn="base" hangingPunct="0">
        <a:lnSpc>
          <a:spcPct val="93000"/>
        </a:lnSpc>
        <a:spcBef>
          <a:spcPct val="0"/>
        </a:spcBef>
        <a:spcAft>
          <a:spcPct val="0"/>
        </a:spcAft>
        <a:buSzPct val="100000"/>
        <a:buFont typeface="Times New Roman" charset="0"/>
        <a:defRPr sz="3600">
          <a:solidFill>
            <a:srgbClr val="000000"/>
          </a:solidFill>
          <a:latin typeface="+mj-lt"/>
          <a:ea typeface="MS PGothic" panose="020B0600070205080204" charset="-128"/>
          <a:cs typeface="MS PGothic" charset="0"/>
        </a:defRPr>
      </a:lvl1pPr>
      <a:lvl2pPr algn="l" defTabSz="457200" rtl="0" eaLnBrk="0" fontAlgn="base" hangingPunct="0">
        <a:lnSpc>
          <a:spcPct val="93000"/>
        </a:lnSpc>
        <a:spcBef>
          <a:spcPct val="0"/>
        </a:spcBef>
        <a:spcAft>
          <a:spcPct val="0"/>
        </a:spcAft>
        <a:buSzPct val="100000"/>
        <a:buFont typeface="Times New Roman" charset="0"/>
        <a:defRPr sz="3600">
          <a:solidFill>
            <a:srgbClr val="000000"/>
          </a:solidFill>
          <a:latin typeface="Calibri Light" panose="020F0302020204030204" charset="0"/>
          <a:ea typeface="MS PGothic" panose="020B0600070205080204" charset="-128"/>
          <a:cs typeface="MS PGothic" charset="0"/>
        </a:defRPr>
      </a:lvl2pPr>
      <a:lvl3pPr algn="l" defTabSz="457200" rtl="0" eaLnBrk="0" fontAlgn="base" hangingPunct="0">
        <a:lnSpc>
          <a:spcPct val="93000"/>
        </a:lnSpc>
        <a:spcBef>
          <a:spcPct val="0"/>
        </a:spcBef>
        <a:spcAft>
          <a:spcPct val="0"/>
        </a:spcAft>
        <a:buSzPct val="100000"/>
        <a:buFont typeface="Times New Roman" charset="0"/>
        <a:defRPr sz="3600">
          <a:solidFill>
            <a:srgbClr val="000000"/>
          </a:solidFill>
          <a:latin typeface="Calibri Light" panose="020F0302020204030204" charset="0"/>
          <a:ea typeface="MS PGothic" panose="020B0600070205080204" charset="-128"/>
          <a:cs typeface="MS PGothic" charset="0"/>
        </a:defRPr>
      </a:lvl3pPr>
      <a:lvl4pPr algn="l" defTabSz="457200" rtl="0" eaLnBrk="0" fontAlgn="base" hangingPunct="0">
        <a:lnSpc>
          <a:spcPct val="93000"/>
        </a:lnSpc>
        <a:spcBef>
          <a:spcPct val="0"/>
        </a:spcBef>
        <a:spcAft>
          <a:spcPct val="0"/>
        </a:spcAft>
        <a:buSzPct val="100000"/>
        <a:buFont typeface="Times New Roman" charset="0"/>
        <a:defRPr sz="3600">
          <a:solidFill>
            <a:srgbClr val="000000"/>
          </a:solidFill>
          <a:latin typeface="Calibri Light" panose="020F0302020204030204" charset="0"/>
          <a:ea typeface="MS PGothic" panose="020B0600070205080204" charset="-128"/>
          <a:cs typeface="MS PGothic" charset="0"/>
        </a:defRPr>
      </a:lvl4pPr>
      <a:lvl5pPr algn="l" defTabSz="457200" rtl="0" eaLnBrk="0" fontAlgn="base" hangingPunct="0">
        <a:lnSpc>
          <a:spcPct val="93000"/>
        </a:lnSpc>
        <a:spcBef>
          <a:spcPct val="0"/>
        </a:spcBef>
        <a:spcAft>
          <a:spcPct val="0"/>
        </a:spcAft>
        <a:buSzPct val="100000"/>
        <a:buFont typeface="Times New Roman" charset="0"/>
        <a:defRPr sz="3600">
          <a:solidFill>
            <a:srgbClr val="000000"/>
          </a:solidFill>
          <a:latin typeface="Calibri Light" panose="020F0302020204030204" charset="0"/>
          <a:ea typeface="MS PGothic" panose="020B0600070205080204" charset="-128"/>
          <a:cs typeface="MS PGothic" charset="0"/>
        </a:defRPr>
      </a:lvl5pPr>
      <a:lvl6pPr marL="2514600" indent="-228600" algn="l" defTabSz="457200" rtl="0" fontAlgn="base">
        <a:lnSpc>
          <a:spcPct val="93000"/>
        </a:lnSpc>
        <a:spcBef>
          <a:spcPct val="0"/>
        </a:spcBef>
        <a:spcAft>
          <a:spcPct val="0"/>
        </a:spcAft>
        <a:buClr>
          <a:srgbClr val="000000"/>
        </a:buClr>
        <a:buSzPct val="100000"/>
        <a:buFont typeface="Times New Roman" panose="02020603050405020304" charset="0"/>
        <a:defRPr sz="3600">
          <a:solidFill>
            <a:srgbClr val="000000"/>
          </a:solidFill>
          <a:latin typeface="Calibri Light" panose="020F0302020204030204" charset="0"/>
          <a:ea typeface="SimSun" panose="02010600030101010101" pitchFamily="2" charset="-122"/>
          <a:cs typeface="SimSun" panose="02010600030101010101" pitchFamily="2" charset="-122"/>
        </a:defRPr>
      </a:lvl6pPr>
      <a:lvl7pPr marL="2971800" indent="-228600" algn="l" defTabSz="457200" rtl="0" fontAlgn="base">
        <a:lnSpc>
          <a:spcPct val="93000"/>
        </a:lnSpc>
        <a:spcBef>
          <a:spcPct val="0"/>
        </a:spcBef>
        <a:spcAft>
          <a:spcPct val="0"/>
        </a:spcAft>
        <a:buClr>
          <a:srgbClr val="000000"/>
        </a:buClr>
        <a:buSzPct val="100000"/>
        <a:buFont typeface="Times New Roman" panose="02020603050405020304" charset="0"/>
        <a:defRPr sz="3600">
          <a:solidFill>
            <a:srgbClr val="000000"/>
          </a:solidFill>
          <a:latin typeface="Calibri Light" panose="020F0302020204030204" charset="0"/>
          <a:ea typeface="SimSun" panose="02010600030101010101" pitchFamily="2" charset="-122"/>
          <a:cs typeface="SimSun" panose="02010600030101010101" pitchFamily="2" charset="-122"/>
        </a:defRPr>
      </a:lvl7pPr>
      <a:lvl8pPr marL="3429000" indent="-228600" algn="l" defTabSz="457200" rtl="0" fontAlgn="base">
        <a:lnSpc>
          <a:spcPct val="93000"/>
        </a:lnSpc>
        <a:spcBef>
          <a:spcPct val="0"/>
        </a:spcBef>
        <a:spcAft>
          <a:spcPct val="0"/>
        </a:spcAft>
        <a:buClr>
          <a:srgbClr val="000000"/>
        </a:buClr>
        <a:buSzPct val="100000"/>
        <a:buFont typeface="Times New Roman" panose="02020603050405020304" charset="0"/>
        <a:defRPr sz="3600">
          <a:solidFill>
            <a:srgbClr val="000000"/>
          </a:solidFill>
          <a:latin typeface="Calibri Light" panose="020F0302020204030204" charset="0"/>
          <a:ea typeface="SimSun" panose="02010600030101010101" pitchFamily="2" charset="-122"/>
          <a:cs typeface="SimSun" panose="02010600030101010101" pitchFamily="2" charset="-122"/>
        </a:defRPr>
      </a:lvl8pPr>
      <a:lvl9pPr marL="3886200" indent="-228600" algn="l" defTabSz="457200" rtl="0" fontAlgn="base">
        <a:lnSpc>
          <a:spcPct val="93000"/>
        </a:lnSpc>
        <a:spcBef>
          <a:spcPct val="0"/>
        </a:spcBef>
        <a:spcAft>
          <a:spcPct val="0"/>
        </a:spcAft>
        <a:buClr>
          <a:srgbClr val="000000"/>
        </a:buClr>
        <a:buSzPct val="100000"/>
        <a:buFont typeface="Times New Roman" panose="02020603050405020304" charset="0"/>
        <a:defRPr sz="3600">
          <a:solidFill>
            <a:srgbClr val="000000"/>
          </a:solidFill>
          <a:latin typeface="Calibri Light" panose="020F0302020204030204" charset="0"/>
          <a:ea typeface="SimSun" panose="02010600030101010101" pitchFamily="2" charset="-122"/>
          <a:cs typeface="SimSun" panose="02010600030101010101" pitchFamily="2" charset="-122"/>
        </a:defRPr>
      </a:lvl9pPr>
    </p:titleStyle>
    <p:bodyStyle>
      <a:lvl1pPr marL="342900" indent="-342900" algn="l" defTabSz="457200" rtl="0" eaLnBrk="0" fontAlgn="base" hangingPunct="0">
        <a:lnSpc>
          <a:spcPct val="98000"/>
        </a:lnSpc>
        <a:spcBef>
          <a:spcPct val="0"/>
        </a:spcBef>
        <a:spcAft>
          <a:spcPts val="1413"/>
        </a:spcAft>
        <a:buSzPct val="100000"/>
        <a:buFont typeface="Times New Roman" charset="0"/>
        <a:defRPr sz="3300">
          <a:solidFill>
            <a:srgbClr val="233169"/>
          </a:solidFill>
          <a:latin typeface="+mn-lt"/>
          <a:ea typeface="MS PGothic" panose="020B0600070205080204" charset="-128"/>
          <a:cs typeface="MS PGothic" charset="0"/>
        </a:defRPr>
      </a:lvl1pPr>
      <a:lvl2pPr marL="742950" indent="-285750" algn="l" defTabSz="457200" rtl="0" eaLnBrk="0" fontAlgn="base" hangingPunct="0">
        <a:lnSpc>
          <a:spcPct val="105000"/>
        </a:lnSpc>
        <a:spcBef>
          <a:spcPct val="0"/>
        </a:spcBef>
        <a:spcAft>
          <a:spcPts val="1138"/>
        </a:spcAft>
        <a:buSzPct val="100000"/>
        <a:buFont typeface="Times New Roman" charset="0"/>
        <a:defRPr sz="3300">
          <a:solidFill>
            <a:srgbClr val="233169"/>
          </a:solidFill>
          <a:latin typeface="+mn-lt"/>
          <a:ea typeface="ＭＳ Ｐゴシック" charset="0"/>
          <a:cs typeface="+mn-cs"/>
        </a:defRPr>
      </a:lvl2pPr>
      <a:lvl3pPr marL="1143000" indent="-228600" algn="l" defTabSz="457200" rtl="0" eaLnBrk="0" fontAlgn="base" hangingPunct="0">
        <a:lnSpc>
          <a:spcPct val="105000"/>
        </a:lnSpc>
        <a:spcBef>
          <a:spcPct val="0"/>
        </a:spcBef>
        <a:spcAft>
          <a:spcPts val="850"/>
        </a:spcAft>
        <a:buSzPct val="100000"/>
        <a:buFont typeface="Times New Roman" charset="0"/>
        <a:defRPr sz="3300">
          <a:solidFill>
            <a:srgbClr val="233169"/>
          </a:solidFill>
          <a:latin typeface="+mn-lt"/>
          <a:ea typeface="+mn-ea"/>
          <a:cs typeface="+mn-cs"/>
        </a:defRPr>
      </a:lvl3pPr>
      <a:lvl4pPr marL="1600200" indent="-228600" algn="l" defTabSz="457200" rtl="0" eaLnBrk="0" fontAlgn="base" hangingPunct="0">
        <a:lnSpc>
          <a:spcPct val="105000"/>
        </a:lnSpc>
        <a:spcBef>
          <a:spcPct val="0"/>
        </a:spcBef>
        <a:spcAft>
          <a:spcPts val="563"/>
        </a:spcAft>
        <a:buSzPct val="100000"/>
        <a:buFont typeface="Times New Roman" charset="0"/>
        <a:defRPr sz="3300">
          <a:solidFill>
            <a:srgbClr val="233169"/>
          </a:solidFill>
          <a:latin typeface="+mn-lt"/>
          <a:ea typeface="+mn-ea"/>
          <a:cs typeface="+mn-cs"/>
        </a:defRPr>
      </a:lvl4pPr>
      <a:lvl5pPr marL="2057400" indent="-228600" algn="l" defTabSz="457200" rtl="0" eaLnBrk="0" fontAlgn="base" hangingPunct="0">
        <a:lnSpc>
          <a:spcPct val="98000"/>
        </a:lnSpc>
        <a:spcBef>
          <a:spcPct val="0"/>
        </a:spcBef>
        <a:spcAft>
          <a:spcPts val="288"/>
        </a:spcAft>
        <a:buSzPct val="100000"/>
        <a:buFont typeface="Times New Roman" charset="0"/>
        <a:defRPr sz="2000">
          <a:solidFill>
            <a:srgbClr val="233169"/>
          </a:solidFill>
          <a:latin typeface="+mn-lt"/>
          <a:ea typeface="+mn-ea"/>
          <a:cs typeface="+mn-cs"/>
        </a:defRPr>
      </a:lvl5pPr>
      <a:lvl6pPr marL="2514600" indent="-228600" algn="l" defTabSz="457200" rtl="0" fontAlgn="base">
        <a:lnSpc>
          <a:spcPct val="98000"/>
        </a:lnSpc>
        <a:spcBef>
          <a:spcPct val="0"/>
        </a:spcBef>
        <a:spcAft>
          <a:spcPts val="290"/>
        </a:spcAft>
        <a:buClr>
          <a:srgbClr val="000000"/>
        </a:buClr>
        <a:buSzPct val="100000"/>
        <a:buFont typeface="Times New Roman" panose="02020603050405020304" charset="0"/>
        <a:defRPr sz="2000">
          <a:solidFill>
            <a:srgbClr val="233169"/>
          </a:solidFill>
          <a:latin typeface="+mn-lt"/>
          <a:ea typeface="+mn-ea"/>
          <a:cs typeface="+mn-cs"/>
        </a:defRPr>
      </a:lvl6pPr>
      <a:lvl7pPr marL="2971800" indent="-228600" algn="l" defTabSz="457200" rtl="0" fontAlgn="base">
        <a:lnSpc>
          <a:spcPct val="98000"/>
        </a:lnSpc>
        <a:spcBef>
          <a:spcPct val="0"/>
        </a:spcBef>
        <a:spcAft>
          <a:spcPts val="290"/>
        </a:spcAft>
        <a:buClr>
          <a:srgbClr val="000000"/>
        </a:buClr>
        <a:buSzPct val="100000"/>
        <a:buFont typeface="Times New Roman" panose="02020603050405020304" charset="0"/>
        <a:defRPr sz="2000">
          <a:solidFill>
            <a:srgbClr val="233169"/>
          </a:solidFill>
          <a:latin typeface="+mn-lt"/>
          <a:ea typeface="+mn-ea"/>
          <a:cs typeface="+mn-cs"/>
        </a:defRPr>
      </a:lvl7pPr>
      <a:lvl8pPr marL="3429000" indent="-228600" algn="l" defTabSz="457200" rtl="0" fontAlgn="base">
        <a:lnSpc>
          <a:spcPct val="98000"/>
        </a:lnSpc>
        <a:spcBef>
          <a:spcPct val="0"/>
        </a:spcBef>
        <a:spcAft>
          <a:spcPts val="290"/>
        </a:spcAft>
        <a:buClr>
          <a:srgbClr val="000000"/>
        </a:buClr>
        <a:buSzPct val="100000"/>
        <a:buFont typeface="Times New Roman" panose="02020603050405020304" charset="0"/>
        <a:defRPr sz="2000">
          <a:solidFill>
            <a:srgbClr val="233169"/>
          </a:solidFill>
          <a:latin typeface="+mn-lt"/>
          <a:ea typeface="+mn-ea"/>
          <a:cs typeface="+mn-cs"/>
        </a:defRPr>
      </a:lvl8pPr>
      <a:lvl9pPr marL="3886200" indent="-228600" algn="l" defTabSz="457200" rtl="0" fontAlgn="base">
        <a:lnSpc>
          <a:spcPct val="98000"/>
        </a:lnSpc>
        <a:spcBef>
          <a:spcPct val="0"/>
        </a:spcBef>
        <a:spcAft>
          <a:spcPts val="290"/>
        </a:spcAft>
        <a:buClr>
          <a:srgbClr val="000000"/>
        </a:buClr>
        <a:buSzPct val="100000"/>
        <a:buFont typeface="Times New Roman" panose="02020603050405020304" charset="0"/>
        <a:defRPr sz="2000">
          <a:solidFill>
            <a:srgbClr val="233169"/>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jpe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35.jpeg"/><Relationship Id="rId8" Type="http://schemas.openxmlformats.org/officeDocument/2006/relationships/image" Target="../media/image36.jpeg"/><Relationship Id="rId9" Type="http://schemas.openxmlformats.org/officeDocument/2006/relationships/image" Target="../media/image37.jpeg"/><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hyperlink" Target="mailto:aernout.schmidt@gmail.com" TargetMode="External"/><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subTitle" idx="4294967295"/>
          </p:nvPr>
        </p:nvSpPr>
        <p:spPr>
          <a:xfrm>
            <a:off x="2454275" y="10179050"/>
            <a:ext cx="13261975" cy="990600"/>
          </a:xfrm>
        </p:spPr>
        <p:txBody>
          <a:bodyPr/>
          <a:lstStyle/>
          <a:p>
            <a:pPr marL="0" indent="0" eaLnBrk="1" hangingPunct="1">
              <a:lnSpc>
                <a:spcPct val="100000"/>
              </a:lnSpc>
              <a:spcAft>
                <a:spcPct val="0"/>
              </a:spcAft>
              <a:tabLst>
                <a:tab pos="0" algn="l"/>
                <a:tab pos="112713" algn="l"/>
                <a:tab pos="569913" algn="l"/>
                <a:tab pos="1027113" algn="l"/>
                <a:tab pos="1484313" algn="l"/>
                <a:tab pos="1941513" algn="l"/>
                <a:tab pos="2398713" algn="l"/>
                <a:tab pos="2855913" algn="l"/>
                <a:tab pos="3313113" algn="l"/>
                <a:tab pos="3770313" algn="l"/>
                <a:tab pos="4227513" algn="l"/>
                <a:tab pos="4683125" algn="l"/>
                <a:tab pos="5141913" algn="l"/>
                <a:tab pos="5599113" algn="l"/>
                <a:tab pos="6056313" algn="l"/>
                <a:tab pos="6513513" algn="l"/>
                <a:tab pos="6970713" algn="l"/>
                <a:tab pos="7427913" algn="l"/>
                <a:tab pos="7885113" algn="l"/>
                <a:tab pos="8342313" algn="l"/>
                <a:tab pos="8799513" algn="l"/>
                <a:tab pos="9410700" algn="l"/>
                <a:tab pos="10133013" algn="l"/>
                <a:tab pos="10858500" algn="l"/>
                <a:tab pos="11582400" algn="l"/>
              </a:tabLst>
            </a:pPr>
            <a:r>
              <a:rPr lang="en-US" sz="2400">
                <a:solidFill>
                  <a:srgbClr val="000000"/>
                </a:solidFill>
                <a:latin typeface="Times New Roman" charset="0"/>
                <a:ea typeface="MS PGothic" charset="0"/>
                <a:cs typeface="SimSun" charset="0"/>
              </a:rPr>
              <a:t>2019 © Aernout Schmidt</a:t>
            </a:r>
          </a:p>
          <a:p>
            <a:pPr marL="0" indent="0" eaLnBrk="1" hangingPunct="1">
              <a:lnSpc>
                <a:spcPct val="100000"/>
              </a:lnSpc>
              <a:spcAft>
                <a:spcPct val="0"/>
              </a:spcAft>
              <a:tabLst>
                <a:tab pos="0" algn="l"/>
                <a:tab pos="112713" algn="l"/>
                <a:tab pos="569913" algn="l"/>
                <a:tab pos="1027113" algn="l"/>
                <a:tab pos="1484313" algn="l"/>
                <a:tab pos="1941513" algn="l"/>
                <a:tab pos="2398713" algn="l"/>
                <a:tab pos="2855913" algn="l"/>
                <a:tab pos="3313113" algn="l"/>
                <a:tab pos="3770313" algn="l"/>
                <a:tab pos="4227513" algn="l"/>
                <a:tab pos="4683125" algn="l"/>
                <a:tab pos="5141913" algn="l"/>
                <a:tab pos="5599113" algn="l"/>
                <a:tab pos="6056313" algn="l"/>
                <a:tab pos="6513513" algn="l"/>
                <a:tab pos="6970713" algn="l"/>
                <a:tab pos="7427913" algn="l"/>
                <a:tab pos="7885113" algn="l"/>
                <a:tab pos="8342313" algn="l"/>
                <a:tab pos="8799513" algn="l"/>
                <a:tab pos="9410700" algn="l"/>
                <a:tab pos="10133013" algn="l"/>
                <a:tab pos="10858500" algn="l"/>
                <a:tab pos="11582400" algn="l"/>
              </a:tabLst>
            </a:pPr>
            <a:r>
              <a:rPr lang="en-US" sz="2400">
                <a:solidFill>
                  <a:srgbClr val="000000"/>
                </a:solidFill>
                <a:latin typeface="Courier New" charset="0"/>
                <a:ea typeface="MS PGothic" charset="0"/>
                <a:cs typeface="SimSun" charset="0"/>
              </a:rPr>
              <a:t>aernout.schmidt@gmail.com </a:t>
            </a:r>
          </a:p>
        </p:txBody>
      </p:sp>
      <p:sp>
        <p:nvSpPr>
          <p:cNvPr id="16387" name="Rectangle 3"/>
          <p:cNvSpPr>
            <a:spLocks noChangeArrowheads="1"/>
          </p:cNvSpPr>
          <p:nvPr/>
        </p:nvSpPr>
        <p:spPr bwMode="auto">
          <a:xfrm>
            <a:off x="509588" y="4059238"/>
            <a:ext cx="1605915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r>
              <a:rPr lang="en-US" sz="6600">
                <a:solidFill>
                  <a:schemeClr val="tx1"/>
                </a:solidFill>
                <a:latin typeface="Calibri" charset="0"/>
                <a:cs typeface="Calibri" charset="0"/>
              </a:rPr>
              <a:t>Mislukken ICT-trajecten door onderschatting?</a:t>
            </a:r>
            <a:r>
              <a:rPr lang="en-US" sz="6600">
                <a:solidFill>
                  <a:schemeClr val="tx1"/>
                </a:solidFill>
                <a:latin typeface="Calibri" charset="0"/>
                <a:cs typeface="SimSun" charset="0"/>
              </a:rPr>
              <a:t> </a:t>
            </a:r>
            <a:r>
              <a:rPr lang="en-US" sz="2000">
                <a:solidFill>
                  <a:schemeClr val="tx1"/>
                </a:solidFill>
                <a:latin typeface="Calibri" charset="0"/>
                <a:cs typeface="SimSun" charset="0"/>
              </a:rPr>
              <a:t>    </a:t>
            </a:r>
            <a:r>
              <a:rPr lang="en-US" sz="4400">
                <a:solidFill>
                  <a:schemeClr val="tx1"/>
                </a:solidFill>
                <a:latin typeface="Calibri" charset="0"/>
                <a:cs typeface="SimSun" charset="0"/>
              </a:rPr>
              <a:t>     </a:t>
            </a:r>
            <a:endParaRPr lang="en-US" sz="4400">
              <a:solidFill>
                <a:srgbClr val="660066"/>
              </a:solidFill>
              <a:latin typeface="Calibri" charset="0"/>
              <a:cs typeface="SimSun" charset="0"/>
            </a:endParaRP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10171113"/>
            <a:ext cx="2063750"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9" name="Group 6"/>
          <p:cNvGrpSpPr>
            <a:grpSpLocks/>
          </p:cNvGrpSpPr>
          <p:nvPr/>
        </p:nvGrpSpPr>
        <p:grpSpPr bwMode="auto">
          <a:xfrm>
            <a:off x="16891000" y="8840788"/>
            <a:ext cx="3060700" cy="2058987"/>
            <a:chOff x="10354" y="3686"/>
            <a:chExt cx="1928" cy="1297"/>
          </a:xfrm>
        </p:grpSpPr>
        <p:sp>
          <p:nvSpPr>
            <p:cNvPr id="16395" name="AutoShape 7"/>
            <p:cNvSpPr>
              <a:spLocks noChangeArrowheads="1"/>
            </p:cNvSpPr>
            <p:nvPr/>
          </p:nvSpPr>
          <p:spPr bwMode="auto">
            <a:xfrm>
              <a:off x="10360" y="3731"/>
              <a:ext cx="1888" cy="1042"/>
            </a:xfrm>
            <a:prstGeom prst="roundRect">
              <a:avLst>
                <a:gd name="adj" fmla="val 93"/>
              </a:avLst>
            </a:prstGeom>
            <a:solidFill>
              <a:srgbClr val="B2B2B2">
                <a:alpha val="50195"/>
              </a:srgbClr>
            </a:solidFill>
            <a:ln w="9360">
              <a:solidFill>
                <a:srgbClr val="FFFFFF"/>
              </a:solidFill>
              <a:round/>
              <a:headEnd/>
              <a:tailEnd/>
            </a:ln>
          </p:spPr>
          <p:txBody>
            <a:bodyPr wrap="none" anchor="ctr"/>
            <a:lstStyle/>
            <a:p>
              <a:pPr hangingPunct="0">
                <a:buClr>
                  <a:srgbClr val="000000"/>
                </a:buClr>
              </a:pPr>
              <a:endParaRPr lang="en-US">
                <a:cs typeface="SimSun" charset="0"/>
              </a:endParaRPr>
            </a:p>
          </p:txBody>
        </p:sp>
        <p:sp>
          <p:nvSpPr>
            <p:cNvPr id="16396" name="Text Box 8"/>
            <p:cNvSpPr txBox="1">
              <a:spLocks noChangeArrowheads="1"/>
            </p:cNvSpPr>
            <p:nvPr/>
          </p:nvSpPr>
          <p:spPr bwMode="auto">
            <a:xfrm>
              <a:off x="10361" y="3686"/>
              <a:ext cx="1921"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algn="ctr" eaLnBrk="1">
                <a:lnSpc>
                  <a:spcPct val="102000"/>
                </a:lnSpc>
                <a:buSzTx/>
                <a:buFontTx/>
                <a:buNone/>
              </a:pPr>
              <a:r>
                <a:rPr lang="en-US" sz="4800">
                  <a:solidFill>
                    <a:srgbClr val="000000"/>
                  </a:solidFill>
                  <a:latin typeface="Calibri" charset="0"/>
                  <a:cs typeface="SimSun" charset="0"/>
                </a:rPr>
                <a:t>dotLegal</a:t>
              </a:r>
            </a:p>
          </p:txBody>
        </p:sp>
        <p:sp>
          <p:nvSpPr>
            <p:cNvPr id="16397" name="Text Box 9"/>
            <p:cNvSpPr txBox="1">
              <a:spLocks noChangeArrowheads="1"/>
            </p:cNvSpPr>
            <p:nvPr/>
          </p:nvSpPr>
          <p:spPr bwMode="auto">
            <a:xfrm rot="-60000">
              <a:off x="10359" y="4265"/>
              <a:ext cx="1898"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662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algn="ctr" eaLnBrk="1">
                <a:buSzTx/>
                <a:buFontTx/>
                <a:buNone/>
              </a:pPr>
              <a:r>
                <a:rPr lang="en-US">
                  <a:solidFill>
                    <a:srgbClr val="000000"/>
                  </a:solidFill>
                  <a:cs typeface="SimSun" charset="0"/>
                </a:rPr>
                <a:t>Consultancy &amp; Research</a:t>
              </a:r>
            </a:p>
            <a:p>
              <a:pPr algn="ctr" eaLnBrk="1">
                <a:buSzTx/>
                <a:buFontTx/>
                <a:buNone/>
              </a:pPr>
              <a:endParaRPr lang="en-US">
                <a:solidFill>
                  <a:srgbClr val="000000"/>
                </a:solidFill>
                <a:cs typeface="SimSun" charset="0"/>
              </a:endParaRPr>
            </a:p>
          </p:txBody>
        </p:sp>
      </p:grpSp>
      <p:pic>
        <p:nvPicPr>
          <p:cNvPr id="1639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1525" y="6435725"/>
            <a:ext cx="211613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16438" y="3735388"/>
            <a:ext cx="2154237"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Rectangle 12"/>
          <p:cNvSpPr>
            <a:spLocks noChangeArrowheads="1"/>
          </p:cNvSpPr>
          <p:nvPr/>
        </p:nvSpPr>
        <p:spPr bwMode="auto">
          <a:xfrm>
            <a:off x="19015075" y="169863"/>
            <a:ext cx="11525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0</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6393" name="Rectangle 3"/>
          <p:cNvSpPr>
            <a:spLocks noChangeArrowheads="1"/>
          </p:cNvSpPr>
          <p:nvPr/>
        </p:nvSpPr>
        <p:spPr bwMode="auto">
          <a:xfrm>
            <a:off x="2598738" y="5859463"/>
            <a:ext cx="11377612"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r>
              <a:rPr lang="en-US" sz="4800">
                <a:solidFill>
                  <a:srgbClr val="660066"/>
                </a:solidFill>
                <a:latin typeface="Calibri" charset="0"/>
                <a:cs typeface="Calibri" charset="0"/>
              </a:rPr>
              <a:t>Overheidsdiensten zijn per definitie complex en adaptief. ICT-ondersteuning ervan dus ook. Kunnen </a:t>
            </a:r>
            <a:r>
              <a:rPr lang="en-US" sz="4800" u="sng">
                <a:solidFill>
                  <a:srgbClr val="660066"/>
                </a:solidFill>
                <a:latin typeface="Calibri" charset="0"/>
                <a:cs typeface="Calibri" charset="0"/>
              </a:rPr>
              <a:t>juristen</a:t>
            </a:r>
            <a:r>
              <a:rPr lang="en-US" sz="4800">
                <a:solidFill>
                  <a:srgbClr val="660066"/>
                </a:solidFill>
                <a:latin typeface="Calibri" charset="0"/>
                <a:cs typeface="Calibri" charset="0"/>
              </a:rPr>
              <a:t> bij het beteugelen daarvan iets hebben aan de </a:t>
            </a:r>
            <a:r>
              <a:rPr lang="en-US" sz="4800" u="sng">
                <a:solidFill>
                  <a:srgbClr val="660066"/>
                </a:solidFill>
                <a:latin typeface="Calibri" charset="0"/>
                <a:cs typeface="Calibri" charset="0"/>
              </a:rPr>
              <a:t>wetenschap</a:t>
            </a:r>
            <a:r>
              <a:rPr lang="en-US" sz="4800">
                <a:solidFill>
                  <a:srgbClr val="660066"/>
                </a:solidFill>
                <a:latin typeface="Calibri" charset="0"/>
                <a:cs typeface="Calibri" charset="0"/>
              </a:rPr>
              <a:t>?</a:t>
            </a:r>
          </a:p>
          <a:p>
            <a:pPr>
              <a:lnSpc>
                <a:spcPct val="100000"/>
              </a:lnSpc>
              <a:buSzTx/>
            </a:pPr>
            <a:r>
              <a:rPr lang="en-US" sz="2000">
                <a:solidFill>
                  <a:schemeClr val="tx1"/>
                </a:solidFill>
                <a:latin typeface="Calibri" charset="0"/>
                <a:cs typeface="SimSun" charset="0"/>
              </a:rPr>
              <a:t>     </a:t>
            </a:r>
            <a:r>
              <a:rPr lang="en-US" sz="4400">
                <a:solidFill>
                  <a:schemeClr val="tx1"/>
                </a:solidFill>
                <a:latin typeface="Calibri" charset="0"/>
                <a:cs typeface="SimSun" charset="0"/>
              </a:rPr>
              <a:t>     </a:t>
            </a:r>
            <a:endParaRPr lang="en-US" sz="4400">
              <a:solidFill>
                <a:srgbClr val="660066"/>
              </a:solidFill>
              <a:latin typeface="Calibri" charset="0"/>
              <a:cs typeface="SimSun" charset="0"/>
            </a:endParaRPr>
          </a:p>
        </p:txBody>
      </p:sp>
      <p:sp>
        <p:nvSpPr>
          <p:cNvPr id="2" name="Rectangle 1"/>
          <p:cNvSpPr/>
          <p:nvPr/>
        </p:nvSpPr>
        <p:spPr>
          <a:xfrm>
            <a:off x="294110" y="242392"/>
            <a:ext cx="18866096" cy="2159668"/>
          </a:xfrm>
          <a:prstGeom prst="rect">
            <a:avLst/>
          </a:prstGeom>
        </p:spPr>
        <p:txBody>
          <a:bodyPr>
            <a:spAutoFit/>
          </a:bodyPr>
          <a:lstStyle/>
          <a:p>
            <a:pPr>
              <a:defRPr/>
            </a:pPr>
            <a:r>
              <a:rPr lang="nl-NL" sz="3600" b="1"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Themasessies ICT en Recht</a:t>
            </a:r>
          </a:p>
          <a:p>
            <a:pPr>
              <a:defRPr/>
            </a:pPr>
            <a:r>
              <a:rPr lang="nl-NL"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Deze themasessies worden gehouden om de specifieke juridische kennis op het kruispunt van </a:t>
            </a:r>
            <a:r>
              <a:rPr lang="nl-NL" sz="3600" b="1" u="sng"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ICT</a:t>
            </a:r>
            <a:r>
              <a:rPr lang="nl-NL"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en het aanbestedingsrecht en het verbintenissenrecht te vergroten en de kennis op dit terrein binnen het IUC op een gelijk niveau te brengen.</a:t>
            </a:r>
            <a:endParaRPr 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3" descr="piano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674688"/>
            <a:ext cx="16057562" cy="1049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6"/>
          <p:cNvSpPr>
            <a:spLocks noChangeArrowheads="1"/>
          </p:cNvSpPr>
          <p:nvPr/>
        </p:nvSpPr>
        <p:spPr bwMode="auto">
          <a:xfrm>
            <a:off x="18584863" y="242888"/>
            <a:ext cx="1439862"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1.3</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7" name="Cloud 6"/>
          <p:cNvSpPr/>
          <p:nvPr/>
        </p:nvSpPr>
        <p:spPr bwMode="auto">
          <a:xfrm>
            <a:off x="509588" y="2978150"/>
            <a:ext cx="11953875" cy="3960813"/>
          </a:xfrm>
          <a:prstGeom prst="cloud">
            <a:avLst/>
          </a:prstGeom>
          <a:solidFill>
            <a:srgbClr val="00B8FF">
              <a:alpha val="12000"/>
            </a:srgbClr>
          </a:solidFill>
          <a:ln w="66675" cap="flat" cmpd="sng" algn="ctr">
            <a:solidFill>
              <a:schemeClr val="tx1"/>
            </a:solidFill>
            <a:prstDash val="solid"/>
            <a:round/>
            <a:headEnd type="none" w="med" len="med"/>
            <a:tailEnd type="none" w="med" len="med"/>
          </a:ln>
        </p:spPr>
        <p:txBody>
          <a:bodyPr/>
          <a:lstStyle/>
          <a:p>
            <a:pPr hangingPunct="0">
              <a:buClr>
                <a:srgbClr val="000000"/>
              </a:buClr>
              <a:defRPr/>
            </a:pPr>
            <a:endParaRPr lang="nl-NL">
              <a:latin typeface="Arial" panose="020B0604020202020204" pitchFamily="34" charset="0"/>
              <a:ea typeface="SimSun" panose="02010600030101010101" pitchFamily="2" charset="-122"/>
              <a:cs typeface="SimSun" panose="02010600030101010101" pitchFamily="2" charset="-122"/>
            </a:endParaRPr>
          </a:p>
        </p:txBody>
      </p:sp>
      <p:sp>
        <p:nvSpPr>
          <p:cNvPr id="8" name="Rectangle 7"/>
          <p:cNvSpPr>
            <a:spLocks noChangeArrowheads="1"/>
          </p:cNvSpPr>
          <p:nvPr/>
        </p:nvSpPr>
        <p:spPr bwMode="auto">
          <a:xfrm>
            <a:off x="6342063" y="1393825"/>
            <a:ext cx="5910262" cy="2592388"/>
          </a:xfrm>
          <a:prstGeom prst="rect">
            <a:avLst/>
          </a:prstGeom>
          <a:solidFill>
            <a:schemeClr val="bg1">
              <a:lumMod val="85000"/>
            </a:schemeClr>
          </a:solidFill>
          <a:ln w="38100" cap="flat">
            <a:solidFill>
              <a:srgbClr val="808080"/>
            </a:solidFill>
            <a:round/>
          </a:ln>
          <a:effectLst/>
        </p:spPr>
        <p:txBody>
          <a:bodyPr lIns="0" tIns="0" rIns="0" bIns="0"/>
          <a:lstStyle/>
          <a:p>
            <a:pPr marL="107950">
              <a:lnSpc>
                <a:spcPct val="100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r>
              <a:rPr lang="en-US" sz="3200" dirty="0">
                <a:solidFill>
                  <a:schemeClr val="tx1"/>
                </a:solidFill>
                <a:latin typeface="Segoe Print" panose="02000600000000000000"/>
                <a:ea typeface="SimSun" panose="02010600030101010101" pitchFamily="2" charset="-122"/>
                <a:cs typeface="Segoe Print" panose="02000600000000000000"/>
              </a:rPr>
              <a:t>I-drama’s </a:t>
            </a:r>
            <a:r>
              <a:rPr lang="en-US" sz="3200" dirty="0" err="1">
                <a:solidFill>
                  <a:schemeClr val="tx1"/>
                </a:solidFill>
                <a:latin typeface="Segoe Print" panose="02000600000000000000"/>
                <a:ea typeface="SimSun" panose="02010600030101010101" pitchFamily="2" charset="-122"/>
                <a:cs typeface="Segoe Print" panose="02000600000000000000"/>
              </a:rPr>
              <a:t>bij</a:t>
            </a:r>
            <a:endParaRPr lang="en-US" sz="3200" dirty="0">
              <a:solidFill>
                <a:schemeClr val="tx1"/>
              </a:solidFill>
              <a:latin typeface="Segoe Print" panose="02000600000000000000"/>
              <a:ea typeface="SimSun" panose="02010600030101010101" pitchFamily="2" charset="-122"/>
              <a:cs typeface="Segoe Print" panose="02000600000000000000"/>
            </a:endParaRPr>
          </a:p>
          <a:p>
            <a:pPr marL="107950">
              <a:lnSpc>
                <a:spcPct val="100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r>
              <a:rPr lang="en-US" sz="3200" dirty="0" err="1">
                <a:solidFill>
                  <a:schemeClr val="tx1"/>
                </a:solidFill>
                <a:latin typeface="Segoe Print" panose="02000600000000000000"/>
                <a:ea typeface="SimSun" panose="02010600030101010101" pitchFamily="2" charset="-122"/>
                <a:cs typeface="Segoe Print" panose="02000600000000000000"/>
              </a:rPr>
              <a:t>politie</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wia</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diginotar</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belastingdienst</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uwv</a:t>
            </a:r>
            <a:r>
              <a:rPr lang="en-US" sz="3200" dirty="0">
                <a:solidFill>
                  <a:schemeClr val="tx1"/>
                </a:solidFill>
                <a:latin typeface="Segoe Print" panose="02000600000000000000"/>
                <a:ea typeface="SimSun" panose="02010600030101010101" pitchFamily="2" charset="-122"/>
                <a:cs typeface="Segoe Print" panose="02000600000000000000"/>
              </a:rPr>
              <a:t>,  GOUD, </a:t>
            </a:r>
            <a:r>
              <a:rPr lang="en-US" sz="3200" dirty="0" err="1">
                <a:solidFill>
                  <a:schemeClr val="tx1"/>
                </a:solidFill>
                <a:latin typeface="Segoe Print" panose="02000600000000000000"/>
                <a:ea typeface="SimSun" panose="02010600030101010101" pitchFamily="2" charset="-122"/>
                <a:cs typeface="Segoe Print" panose="02000600000000000000"/>
              </a:rPr>
              <a:t>dataretentie</a:t>
            </a:r>
            <a:r>
              <a:rPr lang="en-US" sz="3200" dirty="0">
                <a:solidFill>
                  <a:schemeClr val="tx1"/>
                </a:solidFill>
                <a:latin typeface="Segoe Print" panose="02000600000000000000"/>
                <a:ea typeface="SimSun" panose="02010600030101010101" pitchFamily="2" charset="-122"/>
                <a:cs typeface="Segoe Print" panose="02000600000000000000"/>
              </a:rPr>
              <a:t>, KEI, NVWA, </a:t>
            </a:r>
            <a:r>
              <a:rPr lang="en-US" sz="3200" dirty="0" err="1">
                <a:solidFill>
                  <a:schemeClr val="tx1"/>
                </a:solidFill>
                <a:latin typeface="Segoe Print" panose="02000600000000000000"/>
                <a:ea typeface="SimSun" panose="02010600030101010101" pitchFamily="2" charset="-122"/>
                <a:cs typeface="Segoe Print" panose="02000600000000000000"/>
              </a:rPr>
              <a:t>DigiInhuur</a:t>
            </a:r>
            <a:r>
              <a:rPr lang="en-US" sz="3200" dirty="0">
                <a:solidFill>
                  <a:schemeClr val="tx1"/>
                </a:solidFill>
                <a:latin typeface="Segoe Print" panose="02000600000000000000"/>
                <a:ea typeface="SimSun" panose="02010600030101010101" pitchFamily="2" charset="-122"/>
                <a:cs typeface="Segoe Print" panose="02000600000000000000"/>
              </a:rPr>
              <a:t>, CBR, </a:t>
            </a:r>
            <a:r>
              <a:rPr lang="mr-IN" sz="3200" dirty="0">
                <a:solidFill>
                  <a:schemeClr val="tx1"/>
                </a:solidFill>
                <a:latin typeface="Segoe Print" panose="02000600000000000000"/>
                <a:ea typeface="SimSun" panose="02010600030101010101" pitchFamily="2" charset="-122"/>
                <a:cs typeface="Segoe Print" panose="02000600000000000000"/>
              </a:rPr>
              <a:t>…</a:t>
            </a:r>
            <a:endParaRPr lang="en-US" sz="3200" dirty="0">
              <a:solidFill>
                <a:schemeClr val="tx1"/>
              </a:solidFill>
              <a:latin typeface="Segoe Print" panose="02000600000000000000"/>
              <a:ea typeface="SimSun" panose="02010600030101010101" pitchFamily="2" charset="-122"/>
              <a:cs typeface="Segoe Print" panose="02000600000000000000"/>
            </a:endParaRPr>
          </a:p>
          <a:p>
            <a:pPr>
              <a:lnSpc>
                <a:spcPct val="96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endParaRPr lang="en-US" sz="6000" dirty="0">
              <a:solidFill>
                <a:schemeClr val="tx1"/>
              </a:solidFill>
              <a:latin typeface="Segoe Print" panose="02000600000000000000"/>
              <a:ea typeface="SimSun" panose="02010600030101010101" pitchFamily="2" charset="-122"/>
              <a:cs typeface="Segoe Print" panose="02000600000000000000"/>
            </a:endParaRPr>
          </a:p>
        </p:txBody>
      </p:sp>
      <p:sp>
        <p:nvSpPr>
          <p:cNvPr id="6" name="Text Box 3"/>
          <p:cNvSpPr txBox="1">
            <a:spLocks noChangeArrowheads="1"/>
          </p:cNvSpPr>
          <p:nvPr/>
        </p:nvSpPr>
        <p:spPr bwMode="auto">
          <a:xfrm rot="20862208">
            <a:off x="3108325" y="6410325"/>
            <a:ext cx="15509875" cy="1727200"/>
          </a:xfrm>
          <a:prstGeom prst="rect">
            <a:avLst/>
          </a:prstGeom>
          <a:solidFill>
            <a:schemeClr val="accent1">
              <a:lumMod val="75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9600" dirty="0" err="1" smtClean="0">
                <a:solidFill>
                  <a:srgbClr val="000000"/>
                </a:solidFill>
                <a:ea typeface="SimSun" charset="0"/>
                <a:cs typeface="SimSun" charset="0"/>
              </a:rPr>
              <a:t>Aanvullende</a:t>
            </a:r>
            <a:r>
              <a:rPr lang="en-US" sz="9600" dirty="0" smtClean="0">
                <a:solidFill>
                  <a:srgbClr val="000000"/>
                </a:solidFill>
                <a:ea typeface="SimSun" charset="0"/>
                <a:cs typeface="SimSun" charset="0"/>
              </a:rPr>
              <a:t> </a:t>
            </a:r>
            <a:r>
              <a:rPr lang="en-US" sz="9600" dirty="0" err="1" smtClean="0">
                <a:solidFill>
                  <a:srgbClr val="000000"/>
                </a:solidFill>
                <a:ea typeface="SimSun" charset="0"/>
                <a:cs typeface="SimSun" charset="0"/>
              </a:rPr>
              <a:t>beleidsregels</a:t>
            </a:r>
            <a:r>
              <a:rPr lang="en-US" sz="9600" dirty="0" smtClean="0">
                <a:solidFill>
                  <a:srgbClr val="000000"/>
                </a:solidFill>
                <a:ea typeface="SimSun" charset="0"/>
                <a:cs typeface="SimSun" charset="0"/>
              </a:rPr>
              <a:t>?</a:t>
            </a:r>
          </a:p>
        </p:txBody>
      </p:sp>
      <p:sp>
        <p:nvSpPr>
          <p:cNvPr id="9" name="Text Box 3"/>
          <p:cNvSpPr txBox="1">
            <a:spLocks noChangeArrowheads="1"/>
          </p:cNvSpPr>
          <p:nvPr/>
        </p:nvSpPr>
        <p:spPr bwMode="auto">
          <a:xfrm>
            <a:off x="-19050" y="-261938"/>
            <a:ext cx="17930813" cy="1352551"/>
          </a:xfrm>
          <a:prstGeom prst="rect">
            <a:avLst/>
          </a:prstGeom>
          <a:solidFill>
            <a:srgbClr val="DDDDDD">
              <a:alpha val="50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9pPr>
          </a:lstStyle>
          <a:p>
            <a:pPr>
              <a:buFontTx/>
              <a:buNone/>
              <a:defRPr/>
            </a:pPr>
            <a:r>
              <a:rPr lang="en-US" dirty="0" smtClean="0"/>
              <a:t> </a:t>
            </a:r>
          </a:p>
          <a:p>
            <a:pPr>
              <a:buFontTx/>
              <a:buNone/>
              <a:defRPr/>
            </a:pPr>
            <a:r>
              <a:rPr lang="en-US" sz="6000" dirty="0" smtClean="0">
                <a:solidFill>
                  <a:srgbClr val="FF0000"/>
                </a:solidFill>
              </a:rPr>
              <a:t>SPECIALISEREN?</a:t>
            </a:r>
            <a:endParaRPr lang="en-US" sz="6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8238" y="19050"/>
            <a:ext cx="15600362" cy="1102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Rectangle 26"/>
          <p:cNvSpPr>
            <a:spLocks noChangeArrowheads="1"/>
          </p:cNvSpPr>
          <p:nvPr/>
        </p:nvSpPr>
        <p:spPr bwMode="auto">
          <a:xfrm>
            <a:off x="18656300" y="242888"/>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1.4</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4" name="Cloud 3"/>
          <p:cNvSpPr/>
          <p:nvPr/>
        </p:nvSpPr>
        <p:spPr bwMode="auto">
          <a:xfrm>
            <a:off x="10302875" y="7227888"/>
            <a:ext cx="6985000" cy="4235450"/>
          </a:xfrm>
          <a:prstGeom prst="cloud">
            <a:avLst/>
          </a:prstGeom>
          <a:solidFill>
            <a:srgbClr val="00B8FF">
              <a:alpha val="12000"/>
            </a:srgbClr>
          </a:solidFill>
          <a:ln w="66675" cap="flat" cmpd="sng" algn="ctr">
            <a:solidFill>
              <a:schemeClr val="tx1"/>
            </a:solidFill>
            <a:prstDash val="solid"/>
            <a:round/>
            <a:headEnd type="none" w="med" len="med"/>
            <a:tailEnd type="none" w="med" len="med"/>
          </a:ln>
        </p:spPr>
        <p:txBody>
          <a:bodyPr/>
          <a:lstStyle/>
          <a:p>
            <a:pPr hangingPunct="0">
              <a:buClr>
                <a:srgbClr val="000000"/>
              </a:buClr>
              <a:defRPr/>
            </a:pPr>
            <a:endParaRPr lang="nl-NL">
              <a:latin typeface="Arial" panose="020B0604020202020204" pitchFamily="34" charset="0"/>
              <a:ea typeface="SimSun" panose="02010600030101010101" pitchFamily="2" charset="-122"/>
              <a:cs typeface="SimSun" panose="02010600030101010101" pitchFamily="2" charset="-122"/>
            </a:endParaRPr>
          </a:p>
        </p:txBody>
      </p:sp>
      <p:sp>
        <p:nvSpPr>
          <p:cNvPr id="5" name="Rectangle 4"/>
          <p:cNvSpPr>
            <a:spLocks noChangeArrowheads="1"/>
          </p:cNvSpPr>
          <p:nvPr/>
        </p:nvSpPr>
        <p:spPr bwMode="auto">
          <a:xfrm>
            <a:off x="14192250" y="4130675"/>
            <a:ext cx="5910263" cy="2592388"/>
          </a:xfrm>
          <a:prstGeom prst="rect">
            <a:avLst/>
          </a:prstGeom>
          <a:solidFill>
            <a:schemeClr val="bg1">
              <a:lumMod val="85000"/>
            </a:schemeClr>
          </a:solidFill>
          <a:ln w="38100" cap="flat">
            <a:solidFill>
              <a:srgbClr val="808080"/>
            </a:solidFill>
            <a:round/>
          </a:ln>
          <a:effectLst/>
        </p:spPr>
        <p:txBody>
          <a:bodyPr lIns="0" tIns="0" rIns="0" bIns="0"/>
          <a:lstStyle/>
          <a:p>
            <a:pPr marL="107950">
              <a:lnSpc>
                <a:spcPct val="100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r>
              <a:rPr lang="en-US" sz="3200" dirty="0">
                <a:solidFill>
                  <a:schemeClr val="tx1"/>
                </a:solidFill>
                <a:latin typeface="Segoe Print" panose="02000600000000000000"/>
                <a:ea typeface="SimSun" panose="02010600030101010101" pitchFamily="2" charset="-122"/>
                <a:cs typeface="Segoe Print" panose="02000600000000000000"/>
              </a:rPr>
              <a:t>I-drama’s </a:t>
            </a:r>
            <a:r>
              <a:rPr lang="en-US" sz="3200" dirty="0" err="1">
                <a:solidFill>
                  <a:schemeClr val="tx1"/>
                </a:solidFill>
                <a:latin typeface="Segoe Print" panose="02000600000000000000"/>
                <a:ea typeface="SimSun" panose="02010600030101010101" pitchFamily="2" charset="-122"/>
                <a:cs typeface="Segoe Print" panose="02000600000000000000"/>
              </a:rPr>
              <a:t>bij</a:t>
            </a:r>
            <a:endParaRPr lang="en-US" sz="3200" dirty="0">
              <a:solidFill>
                <a:schemeClr val="tx1"/>
              </a:solidFill>
              <a:latin typeface="Segoe Print" panose="02000600000000000000"/>
              <a:ea typeface="SimSun" panose="02010600030101010101" pitchFamily="2" charset="-122"/>
              <a:cs typeface="Segoe Print" panose="02000600000000000000"/>
            </a:endParaRPr>
          </a:p>
          <a:p>
            <a:pPr marL="107950">
              <a:lnSpc>
                <a:spcPct val="100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r>
              <a:rPr lang="en-US" sz="3200" dirty="0" err="1">
                <a:solidFill>
                  <a:schemeClr val="tx1"/>
                </a:solidFill>
                <a:latin typeface="Segoe Print" panose="02000600000000000000"/>
                <a:ea typeface="SimSun" panose="02010600030101010101" pitchFamily="2" charset="-122"/>
                <a:cs typeface="Segoe Print" panose="02000600000000000000"/>
              </a:rPr>
              <a:t>politie</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wia</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diginotar</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belastingdienst</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uwv</a:t>
            </a:r>
            <a:r>
              <a:rPr lang="en-US" sz="3200" dirty="0">
                <a:solidFill>
                  <a:schemeClr val="tx1"/>
                </a:solidFill>
                <a:latin typeface="Segoe Print" panose="02000600000000000000"/>
                <a:ea typeface="SimSun" panose="02010600030101010101" pitchFamily="2" charset="-122"/>
                <a:cs typeface="Segoe Print" panose="02000600000000000000"/>
              </a:rPr>
              <a:t>,  GOUD, </a:t>
            </a:r>
            <a:r>
              <a:rPr lang="en-US" sz="3200" dirty="0" err="1">
                <a:solidFill>
                  <a:schemeClr val="tx1"/>
                </a:solidFill>
                <a:latin typeface="Segoe Print" panose="02000600000000000000"/>
                <a:ea typeface="SimSun" panose="02010600030101010101" pitchFamily="2" charset="-122"/>
                <a:cs typeface="Segoe Print" panose="02000600000000000000"/>
              </a:rPr>
              <a:t>dataretentie</a:t>
            </a:r>
            <a:r>
              <a:rPr lang="en-US" sz="3200" dirty="0">
                <a:solidFill>
                  <a:schemeClr val="tx1"/>
                </a:solidFill>
                <a:latin typeface="Segoe Print" panose="02000600000000000000"/>
                <a:ea typeface="SimSun" panose="02010600030101010101" pitchFamily="2" charset="-122"/>
                <a:cs typeface="Segoe Print" panose="02000600000000000000"/>
              </a:rPr>
              <a:t>, KEI, NVWA, </a:t>
            </a:r>
            <a:r>
              <a:rPr lang="en-US" sz="3200" dirty="0" err="1">
                <a:solidFill>
                  <a:schemeClr val="tx1"/>
                </a:solidFill>
                <a:latin typeface="Segoe Print" panose="02000600000000000000"/>
                <a:ea typeface="SimSun" panose="02010600030101010101" pitchFamily="2" charset="-122"/>
                <a:cs typeface="Segoe Print" panose="02000600000000000000"/>
              </a:rPr>
              <a:t>DigiInhuur</a:t>
            </a:r>
            <a:r>
              <a:rPr lang="en-US" sz="3200" dirty="0">
                <a:solidFill>
                  <a:schemeClr val="tx1"/>
                </a:solidFill>
                <a:latin typeface="Segoe Print" panose="02000600000000000000"/>
                <a:ea typeface="SimSun" panose="02010600030101010101" pitchFamily="2" charset="-122"/>
                <a:cs typeface="Segoe Print" panose="02000600000000000000"/>
              </a:rPr>
              <a:t>, CBR, </a:t>
            </a:r>
            <a:r>
              <a:rPr lang="mr-IN" sz="3200" dirty="0">
                <a:solidFill>
                  <a:schemeClr val="tx1"/>
                </a:solidFill>
                <a:latin typeface="Segoe Print" panose="02000600000000000000"/>
                <a:ea typeface="SimSun" panose="02010600030101010101" pitchFamily="2" charset="-122"/>
                <a:cs typeface="Segoe Print" panose="02000600000000000000"/>
              </a:rPr>
              <a:t>…</a:t>
            </a:r>
            <a:endParaRPr lang="en-US" sz="3200" dirty="0">
              <a:solidFill>
                <a:schemeClr val="tx1"/>
              </a:solidFill>
              <a:latin typeface="Segoe Print" panose="02000600000000000000"/>
              <a:ea typeface="SimSun" panose="02010600030101010101" pitchFamily="2" charset="-122"/>
              <a:cs typeface="Segoe Print" panose="02000600000000000000"/>
            </a:endParaRPr>
          </a:p>
          <a:p>
            <a:pPr>
              <a:lnSpc>
                <a:spcPct val="96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endParaRPr lang="en-US" sz="6000" dirty="0">
              <a:solidFill>
                <a:schemeClr val="tx1"/>
              </a:solidFill>
              <a:latin typeface="Segoe Print" panose="02000600000000000000"/>
              <a:ea typeface="SimSun" panose="02010600030101010101" pitchFamily="2" charset="-122"/>
              <a:cs typeface="Segoe Print" panose="02000600000000000000"/>
            </a:endParaRPr>
          </a:p>
        </p:txBody>
      </p:sp>
      <p:sp>
        <p:nvSpPr>
          <p:cNvPr id="6" name="Text Box 3"/>
          <p:cNvSpPr txBox="1">
            <a:spLocks noChangeArrowheads="1"/>
          </p:cNvSpPr>
          <p:nvPr/>
        </p:nvSpPr>
        <p:spPr bwMode="auto">
          <a:xfrm rot="20404200">
            <a:off x="3027363" y="2895600"/>
            <a:ext cx="11625262" cy="1604963"/>
          </a:xfrm>
          <a:prstGeom prst="rect">
            <a:avLst/>
          </a:prstGeom>
          <a:solidFill>
            <a:schemeClr val="accent1">
              <a:lumMod val="75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eaLnBrk="1" hangingPunct="1">
              <a:buFontTx/>
              <a:buNone/>
              <a:defRPr/>
            </a:pPr>
            <a:r>
              <a:rPr lang="en-US" sz="9600" dirty="0" err="1" smtClean="0">
                <a:solidFill>
                  <a:srgbClr val="000000"/>
                </a:solidFill>
                <a:ea typeface="SimSun" charset="0"/>
                <a:cs typeface="SimSun" charset="0"/>
              </a:rPr>
              <a:t>Aanvullend</a:t>
            </a:r>
            <a:r>
              <a:rPr lang="en-US" sz="9600" dirty="0" smtClean="0">
                <a:solidFill>
                  <a:srgbClr val="000000"/>
                </a:solidFill>
                <a:ea typeface="SimSun" charset="0"/>
                <a:cs typeface="SimSun" charset="0"/>
              </a:rPr>
              <a:t> </a:t>
            </a:r>
            <a:r>
              <a:rPr lang="en-US" sz="9600" dirty="0" err="1" smtClean="0">
                <a:solidFill>
                  <a:srgbClr val="000000"/>
                </a:solidFill>
                <a:ea typeface="SimSun" charset="0"/>
                <a:cs typeface="SimSun" charset="0"/>
              </a:rPr>
              <a:t>toezicht</a:t>
            </a:r>
            <a:r>
              <a:rPr lang="en-US" sz="9600" dirty="0" smtClean="0">
                <a:solidFill>
                  <a:srgbClr val="000000"/>
                </a:solidFill>
                <a:ea typeface="SimSun" charset="0"/>
                <a:cs typeface="SimSun" charset="0"/>
              </a:rPr>
              <a:t>?</a:t>
            </a:r>
          </a:p>
        </p:txBody>
      </p:sp>
      <p:sp>
        <p:nvSpPr>
          <p:cNvPr id="7" name="Text Box 3"/>
          <p:cNvSpPr txBox="1">
            <a:spLocks noChangeArrowheads="1"/>
          </p:cNvSpPr>
          <p:nvPr/>
        </p:nvSpPr>
        <p:spPr bwMode="auto">
          <a:xfrm>
            <a:off x="5694363" y="-317500"/>
            <a:ext cx="10440987" cy="1352550"/>
          </a:xfrm>
          <a:prstGeom prst="rect">
            <a:avLst/>
          </a:prstGeom>
          <a:solidFill>
            <a:srgbClr val="DDDDDD">
              <a:alpha val="50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9pPr>
          </a:lstStyle>
          <a:p>
            <a:pPr>
              <a:buFontTx/>
              <a:buNone/>
              <a:defRPr/>
            </a:pPr>
            <a:r>
              <a:rPr lang="en-US" dirty="0" smtClean="0"/>
              <a:t> </a:t>
            </a:r>
          </a:p>
          <a:p>
            <a:pPr>
              <a:buFontTx/>
              <a:buNone/>
              <a:defRPr/>
            </a:pPr>
            <a:r>
              <a:rPr lang="en-US" sz="6000" dirty="0" smtClean="0">
                <a:solidFill>
                  <a:srgbClr val="FF0000"/>
                </a:solidFill>
              </a:rPr>
              <a:t>VERDER SPECIALISEREN?</a:t>
            </a:r>
            <a:endParaRPr lang="en-US" sz="600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6"/>
          <p:cNvSpPr>
            <a:spLocks noChangeArrowheads="1"/>
          </p:cNvSpPr>
          <p:nvPr/>
        </p:nvSpPr>
        <p:spPr bwMode="auto">
          <a:xfrm>
            <a:off x="18656300" y="242888"/>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1.5</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4" name="Cloud 3"/>
          <p:cNvSpPr/>
          <p:nvPr/>
        </p:nvSpPr>
        <p:spPr bwMode="auto">
          <a:xfrm>
            <a:off x="7423150" y="2114550"/>
            <a:ext cx="11880850" cy="8713788"/>
          </a:xfrm>
          <a:prstGeom prst="cloud">
            <a:avLst/>
          </a:prstGeom>
          <a:solidFill>
            <a:srgbClr val="00B8FF">
              <a:alpha val="12000"/>
            </a:srgbClr>
          </a:solidFill>
          <a:ln w="66675" cap="flat" cmpd="sng" algn="ctr">
            <a:solidFill>
              <a:schemeClr val="tx1"/>
            </a:solidFill>
            <a:prstDash val="solid"/>
            <a:round/>
            <a:headEnd type="none" w="med" len="med"/>
            <a:tailEnd type="none" w="med" len="med"/>
          </a:ln>
        </p:spPr>
        <p:txBody>
          <a:bodyPr/>
          <a:lstStyle/>
          <a:p>
            <a:pPr hangingPunct="0">
              <a:buClr>
                <a:srgbClr val="000000"/>
              </a:buClr>
              <a:defRPr/>
            </a:pPr>
            <a:endParaRPr lang="nl-NL">
              <a:latin typeface="Arial" panose="020B0604020202020204" pitchFamily="34" charset="0"/>
              <a:ea typeface="SimSun" panose="02010600030101010101" pitchFamily="2" charset="-122"/>
              <a:cs typeface="SimSun" panose="02010600030101010101" pitchFamily="2" charset="-122"/>
            </a:endParaRPr>
          </a:p>
        </p:txBody>
      </p:sp>
      <p:sp>
        <p:nvSpPr>
          <p:cNvPr id="5" name="Rectangle 4"/>
          <p:cNvSpPr>
            <a:spLocks noChangeArrowheads="1"/>
          </p:cNvSpPr>
          <p:nvPr/>
        </p:nvSpPr>
        <p:spPr bwMode="auto">
          <a:xfrm>
            <a:off x="1806575" y="2114550"/>
            <a:ext cx="5910263" cy="2592388"/>
          </a:xfrm>
          <a:prstGeom prst="rect">
            <a:avLst/>
          </a:prstGeom>
          <a:solidFill>
            <a:schemeClr val="bg1">
              <a:lumMod val="85000"/>
            </a:schemeClr>
          </a:solidFill>
          <a:ln w="38100" cap="flat">
            <a:solidFill>
              <a:srgbClr val="808080"/>
            </a:solidFill>
            <a:round/>
          </a:ln>
          <a:effectLst/>
        </p:spPr>
        <p:txBody>
          <a:bodyPr lIns="0" tIns="0" rIns="0" bIns="0"/>
          <a:lstStyle/>
          <a:p>
            <a:pPr marL="107950">
              <a:lnSpc>
                <a:spcPct val="100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r>
              <a:rPr lang="en-US" sz="3200" dirty="0">
                <a:solidFill>
                  <a:schemeClr val="tx1"/>
                </a:solidFill>
                <a:latin typeface="Segoe Print" panose="02000600000000000000"/>
                <a:ea typeface="SimSun" panose="02010600030101010101" pitchFamily="2" charset="-122"/>
                <a:cs typeface="Segoe Print" panose="02000600000000000000"/>
              </a:rPr>
              <a:t>I-drama’s </a:t>
            </a:r>
            <a:r>
              <a:rPr lang="en-US" sz="3200" dirty="0" err="1">
                <a:solidFill>
                  <a:schemeClr val="tx1"/>
                </a:solidFill>
                <a:latin typeface="Segoe Print" panose="02000600000000000000"/>
                <a:ea typeface="SimSun" panose="02010600030101010101" pitchFamily="2" charset="-122"/>
                <a:cs typeface="Segoe Print" panose="02000600000000000000"/>
              </a:rPr>
              <a:t>bij</a:t>
            </a:r>
            <a:endParaRPr lang="en-US" sz="3200" dirty="0">
              <a:solidFill>
                <a:schemeClr val="tx1"/>
              </a:solidFill>
              <a:latin typeface="Segoe Print" panose="02000600000000000000"/>
              <a:ea typeface="SimSun" panose="02010600030101010101" pitchFamily="2" charset="-122"/>
              <a:cs typeface="Segoe Print" panose="02000600000000000000"/>
            </a:endParaRPr>
          </a:p>
          <a:p>
            <a:pPr marL="107950">
              <a:lnSpc>
                <a:spcPct val="100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r>
              <a:rPr lang="en-US" sz="3200" dirty="0" err="1">
                <a:solidFill>
                  <a:schemeClr val="tx1"/>
                </a:solidFill>
                <a:latin typeface="Segoe Print" panose="02000600000000000000"/>
                <a:ea typeface="SimSun" panose="02010600030101010101" pitchFamily="2" charset="-122"/>
                <a:cs typeface="Segoe Print" panose="02000600000000000000"/>
              </a:rPr>
              <a:t>politie</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wia</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diginotar</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belastingdienst</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uwv</a:t>
            </a:r>
            <a:r>
              <a:rPr lang="en-US" sz="3200" dirty="0">
                <a:solidFill>
                  <a:schemeClr val="tx1"/>
                </a:solidFill>
                <a:latin typeface="Segoe Print" panose="02000600000000000000"/>
                <a:ea typeface="SimSun" panose="02010600030101010101" pitchFamily="2" charset="-122"/>
                <a:cs typeface="Segoe Print" panose="02000600000000000000"/>
              </a:rPr>
              <a:t>,  GOUD, </a:t>
            </a:r>
            <a:r>
              <a:rPr lang="en-US" sz="3200" dirty="0" err="1">
                <a:solidFill>
                  <a:schemeClr val="tx1"/>
                </a:solidFill>
                <a:latin typeface="Segoe Print" panose="02000600000000000000"/>
                <a:ea typeface="SimSun" panose="02010600030101010101" pitchFamily="2" charset="-122"/>
                <a:cs typeface="Segoe Print" panose="02000600000000000000"/>
              </a:rPr>
              <a:t>dataretentie</a:t>
            </a:r>
            <a:r>
              <a:rPr lang="en-US" sz="3200" dirty="0">
                <a:solidFill>
                  <a:schemeClr val="tx1"/>
                </a:solidFill>
                <a:latin typeface="Segoe Print" panose="02000600000000000000"/>
                <a:ea typeface="SimSun" panose="02010600030101010101" pitchFamily="2" charset="-122"/>
                <a:cs typeface="Segoe Print" panose="02000600000000000000"/>
              </a:rPr>
              <a:t>, KEI, NVWA, </a:t>
            </a:r>
            <a:r>
              <a:rPr lang="en-US" sz="3200" dirty="0" err="1">
                <a:solidFill>
                  <a:schemeClr val="tx1"/>
                </a:solidFill>
                <a:latin typeface="Segoe Print" panose="02000600000000000000"/>
                <a:ea typeface="SimSun" panose="02010600030101010101" pitchFamily="2" charset="-122"/>
                <a:cs typeface="Segoe Print" panose="02000600000000000000"/>
              </a:rPr>
              <a:t>DigiInhuur</a:t>
            </a:r>
            <a:r>
              <a:rPr lang="en-US" sz="3200" dirty="0">
                <a:solidFill>
                  <a:schemeClr val="tx1"/>
                </a:solidFill>
                <a:latin typeface="Segoe Print" panose="02000600000000000000"/>
                <a:ea typeface="SimSun" panose="02010600030101010101" pitchFamily="2" charset="-122"/>
                <a:cs typeface="Segoe Print" panose="02000600000000000000"/>
              </a:rPr>
              <a:t>, CBR, </a:t>
            </a:r>
            <a:r>
              <a:rPr lang="mr-IN" sz="3200" dirty="0">
                <a:solidFill>
                  <a:schemeClr val="tx1"/>
                </a:solidFill>
                <a:latin typeface="Segoe Print" panose="02000600000000000000"/>
                <a:ea typeface="SimSun" panose="02010600030101010101" pitchFamily="2" charset="-122"/>
                <a:cs typeface="Segoe Print" panose="02000600000000000000"/>
              </a:rPr>
              <a:t>…</a:t>
            </a:r>
            <a:endParaRPr lang="en-US" sz="3200" dirty="0">
              <a:solidFill>
                <a:schemeClr val="tx1"/>
              </a:solidFill>
              <a:latin typeface="Segoe Print" panose="02000600000000000000"/>
              <a:ea typeface="SimSun" panose="02010600030101010101" pitchFamily="2" charset="-122"/>
              <a:cs typeface="Segoe Print" panose="02000600000000000000"/>
            </a:endParaRPr>
          </a:p>
          <a:p>
            <a:pPr>
              <a:lnSpc>
                <a:spcPct val="96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endParaRPr lang="en-US" sz="6000" dirty="0">
              <a:solidFill>
                <a:schemeClr val="tx1"/>
              </a:solidFill>
              <a:latin typeface="Segoe Print" panose="02000600000000000000"/>
              <a:ea typeface="SimSun" panose="02010600030101010101" pitchFamily="2" charset="-122"/>
              <a:cs typeface="Segoe Print" panose="02000600000000000000"/>
            </a:endParaRPr>
          </a:p>
        </p:txBody>
      </p:sp>
      <p:sp>
        <p:nvSpPr>
          <p:cNvPr id="7" name="Text Box 3"/>
          <p:cNvSpPr txBox="1">
            <a:spLocks noChangeArrowheads="1"/>
          </p:cNvSpPr>
          <p:nvPr/>
        </p:nvSpPr>
        <p:spPr bwMode="auto">
          <a:xfrm>
            <a:off x="5694363" y="-317500"/>
            <a:ext cx="10440987" cy="1352550"/>
          </a:xfrm>
          <a:prstGeom prst="rect">
            <a:avLst/>
          </a:prstGeom>
          <a:solidFill>
            <a:srgbClr val="DDDDDD">
              <a:alpha val="50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9pPr>
          </a:lstStyle>
          <a:p>
            <a:pPr>
              <a:buFontTx/>
              <a:buNone/>
              <a:defRPr/>
            </a:pPr>
            <a:r>
              <a:rPr lang="en-US" dirty="0" smtClean="0"/>
              <a:t> </a:t>
            </a:r>
          </a:p>
          <a:p>
            <a:pPr>
              <a:buFontTx/>
              <a:buNone/>
              <a:defRPr/>
            </a:pPr>
            <a:r>
              <a:rPr lang="en-US" sz="6000" dirty="0" smtClean="0">
                <a:solidFill>
                  <a:srgbClr val="FF0000"/>
                </a:solidFill>
              </a:rPr>
              <a:t>VERDER SPECIALISEREN?</a:t>
            </a:r>
            <a:endParaRPr lang="en-US" sz="6000" dirty="0">
              <a:solidFill>
                <a:srgbClr val="FF0000"/>
              </a:solidFill>
            </a:endParaRPr>
          </a:p>
        </p:txBody>
      </p:sp>
      <p:sp>
        <p:nvSpPr>
          <p:cNvPr id="35845" name="Text Box 3"/>
          <p:cNvSpPr txBox="1">
            <a:spLocks noChangeArrowheads="1"/>
          </p:cNvSpPr>
          <p:nvPr/>
        </p:nvSpPr>
        <p:spPr bwMode="auto">
          <a:xfrm rot="-1195800">
            <a:off x="9017000" y="4848225"/>
            <a:ext cx="8943975" cy="28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pPr>
            <a:r>
              <a:rPr lang="en-US" sz="9600">
                <a:solidFill>
                  <a:srgbClr val="000000"/>
                </a:solidFill>
                <a:cs typeface="SimSun" charset="0"/>
              </a:rPr>
              <a:t>Gered door het </a:t>
            </a:r>
          </a:p>
          <a:p>
            <a:pPr algn="ctr" eaLnBrk="1" hangingPunct="1">
              <a:buFontTx/>
              <a:buNone/>
            </a:pPr>
            <a:r>
              <a:rPr lang="en-US" sz="9600">
                <a:solidFill>
                  <a:srgbClr val="000000"/>
                </a:solidFill>
                <a:cs typeface="SimSun" charset="0"/>
              </a:rPr>
              <a:t>BIT?</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nvSpPr>
        <p:spPr bwMode="auto">
          <a:xfrm>
            <a:off x="366713" y="3843338"/>
            <a:ext cx="12601575" cy="737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43000" indent="-1143000">
              <a:lnSpc>
                <a:spcPts val="5700"/>
              </a:lnSpc>
              <a:buFont typeface="Times New Roman" charset="0"/>
              <a:buAutoNum type="arabicPeriod"/>
            </a:pPr>
            <a:r>
              <a:rPr lang="en-US" sz="3600">
                <a:solidFill>
                  <a:srgbClr val="FF0000"/>
                </a:solidFill>
                <a:latin typeface="Segoe Print" charset="0"/>
                <a:cs typeface="Segoe Print" charset="0"/>
              </a:rPr>
              <a:t>ICT-projecten niet onder controle. </a:t>
            </a:r>
          </a:p>
          <a:p>
            <a:pPr marL="1143000" indent="-1143000">
              <a:lnSpc>
                <a:spcPts val="5700"/>
              </a:lnSpc>
              <a:buFont typeface="Times New Roman" charset="0"/>
              <a:buAutoNum type="arabicPeriod"/>
            </a:pPr>
            <a:r>
              <a:rPr lang="en-US" sz="3600">
                <a:solidFill>
                  <a:srgbClr val="FF0000"/>
                </a:solidFill>
                <a:latin typeface="Segoe Print" charset="0"/>
                <a:cs typeface="Segoe Print" charset="0"/>
              </a:rPr>
              <a:t>ICT is overal </a:t>
            </a:r>
            <a:r>
              <a:rPr lang="mr-IN" sz="3600">
                <a:solidFill>
                  <a:srgbClr val="FF0000"/>
                </a:solidFill>
                <a:latin typeface="Segoe Print" charset="0"/>
                <a:cs typeface="Segoe Print" charset="0"/>
              </a:rPr>
              <a:t>–</a:t>
            </a:r>
            <a:r>
              <a:rPr lang="en-US" sz="3600">
                <a:solidFill>
                  <a:srgbClr val="FF0000"/>
                </a:solidFill>
                <a:latin typeface="Segoe Print" charset="0"/>
                <a:cs typeface="Segoe Print" charset="0"/>
              </a:rPr>
              <a:t> ICT wordt I</a:t>
            </a:r>
          </a:p>
          <a:p>
            <a:pPr marL="1143000" indent="-1143000">
              <a:lnSpc>
                <a:spcPts val="5700"/>
              </a:lnSpc>
              <a:buFont typeface="Times New Roman" charset="0"/>
              <a:buAutoNum type="arabicPeriod"/>
            </a:pPr>
            <a:r>
              <a:rPr lang="en-US" sz="3600">
                <a:solidFill>
                  <a:srgbClr val="FF0000"/>
                </a:solidFill>
                <a:latin typeface="Segoe Print" charset="0"/>
                <a:cs typeface="Segoe Print" charset="0"/>
              </a:rPr>
              <a:t>I-beleidsambities waarmaken? Ho maar!</a:t>
            </a:r>
          </a:p>
          <a:p>
            <a:pPr marL="1143000" indent="-1143000">
              <a:lnSpc>
                <a:spcPts val="5700"/>
              </a:lnSpc>
              <a:buFont typeface="Times New Roman" charset="0"/>
              <a:buAutoNum type="arabicPeriod"/>
            </a:pPr>
            <a:r>
              <a:rPr lang="en-US" sz="3600">
                <a:solidFill>
                  <a:srgbClr val="FF0000"/>
                </a:solidFill>
                <a:latin typeface="Segoe Print" charset="0"/>
                <a:cs typeface="Segoe Print" charset="0"/>
              </a:rPr>
              <a:t>Verantwoordings- en besluitvormingsgebreken</a:t>
            </a:r>
          </a:p>
          <a:p>
            <a:pPr marL="1143000" indent="-1143000">
              <a:lnSpc>
                <a:spcPts val="5700"/>
              </a:lnSpc>
              <a:buFont typeface="Times New Roman" charset="0"/>
              <a:buAutoNum type="arabicPeriod"/>
            </a:pPr>
            <a:r>
              <a:rPr lang="en-US" sz="3600">
                <a:solidFill>
                  <a:srgbClr val="FF0000"/>
                </a:solidFill>
                <a:latin typeface="Segoe Print" charset="0"/>
                <a:cs typeface="Segoe Print" charset="0"/>
              </a:rPr>
              <a:t>Kosten/baten </a:t>
            </a:r>
            <a:r>
              <a:rPr lang="nl-NL" sz="3600">
                <a:solidFill>
                  <a:srgbClr val="FF0000"/>
                </a:solidFill>
                <a:latin typeface="Segoe Print" charset="0"/>
                <a:cs typeface="Segoe Print" charset="0"/>
              </a:rPr>
              <a:t>onbekend</a:t>
            </a:r>
          </a:p>
          <a:p>
            <a:pPr marL="1143000" indent="-1143000">
              <a:lnSpc>
                <a:spcPts val="5700"/>
              </a:lnSpc>
              <a:buFont typeface="Calibri Light" charset="0"/>
              <a:buAutoNum type="arabicPeriod" startAt="6"/>
            </a:pPr>
            <a:r>
              <a:rPr lang="en-US" sz="3600">
                <a:solidFill>
                  <a:srgbClr val="FF0000"/>
                </a:solidFill>
                <a:latin typeface="Segoe Print" charset="0"/>
                <a:cs typeface="Segoe Print" charset="0"/>
              </a:rPr>
              <a:t>I-kennis schiet tekort. </a:t>
            </a:r>
          </a:p>
          <a:p>
            <a:pPr marL="1143000" indent="-1143000">
              <a:lnSpc>
                <a:spcPts val="5700"/>
              </a:lnSpc>
              <a:buFont typeface="Calibri Light" charset="0"/>
              <a:buAutoNum type="arabicPeriod" startAt="6"/>
            </a:pPr>
            <a:r>
              <a:rPr lang="en-US" sz="3600">
                <a:solidFill>
                  <a:srgbClr val="FF0000"/>
                </a:solidFill>
                <a:latin typeface="Segoe Print" charset="0"/>
                <a:cs typeface="Segoe Print" charset="0"/>
              </a:rPr>
              <a:t>I-projectmanagement zwak. </a:t>
            </a:r>
          </a:p>
          <a:p>
            <a:pPr marL="1143000" indent="-1143000">
              <a:lnSpc>
                <a:spcPts val="5700"/>
              </a:lnSpc>
              <a:buFont typeface="Calibri Light" charset="0"/>
              <a:buAutoNum type="arabicPeriod" startAt="6"/>
            </a:pPr>
            <a:r>
              <a:rPr lang="en-US" sz="3600">
                <a:solidFill>
                  <a:srgbClr val="FF0000"/>
                </a:solidFill>
                <a:latin typeface="Segoe Print" charset="0"/>
                <a:cs typeface="Segoe Print" charset="0"/>
              </a:rPr>
              <a:t>Aanbesteding met perverse prikkels. </a:t>
            </a:r>
          </a:p>
          <a:p>
            <a:pPr marL="1143000" indent="-1143000">
              <a:lnSpc>
                <a:spcPts val="5700"/>
              </a:lnSpc>
              <a:buFont typeface="Calibri Light" charset="0"/>
              <a:buAutoNum type="arabicPeriod" startAt="6"/>
            </a:pPr>
            <a:r>
              <a:rPr lang="en-US" sz="3600">
                <a:solidFill>
                  <a:srgbClr val="FF0000"/>
                </a:solidFill>
                <a:latin typeface="Segoe Print" charset="0"/>
                <a:cs typeface="Segoe Print" charset="0"/>
              </a:rPr>
              <a:t>Het contractmanagement amateuristisch</a:t>
            </a:r>
          </a:p>
          <a:p>
            <a:pPr marL="1143000" indent="-1143000">
              <a:lnSpc>
                <a:spcPts val="5700"/>
              </a:lnSpc>
              <a:buFont typeface="Calibri Light" charset="0"/>
              <a:buAutoNum type="arabicPeriod" startAt="6"/>
            </a:pPr>
            <a:r>
              <a:rPr lang="en-US" sz="3600">
                <a:solidFill>
                  <a:srgbClr val="FF0000"/>
                </a:solidFill>
                <a:latin typeface="Segoe Print" charset="0"/>
                <a:cs typeface="Segoe Print" charset="0"/>
              </a:rPr>
              <a:t>Geen lerend vermogen op I-gebied</a:t>
            </a:r>
            <a:r>
              <a:rPr lang="en-US" sz="3600" baseline="30000">
                <a:solidFill>
                  <a:srgbClr val="FF0000"/>
                </a:solidFill>
                <a:latin typeface="Segoe Print" charset="0"/>
                <a:cs typeface="Segoe Print" charset="0"/>
              </a:rPr>
              <a:t>.</a:t>
            </a:r>
          </a:p>
        </p:txBody>
      </p:sp>
      <p:sp>
        <p:nvSpPr>
          <p:cNvPr id="27650" name="Text Box 1"/>
          <p:cNvSpPr txBox="1">
            <a:spLocks noChangeArrowheads="1"/>
          </p:cNvSpPr>
          <p:nvPr/>
        </p:nvSpPr>
        <p:spPr bwMode="auto">
          <a:xfrm>
            <a:off x="222250" y="3770313"/>
            <a:ext cx="12888913" cy="7588250"/>
          </a:xfrm>
          <a:prstGeom prst="rect">
            <a:avLst/>
          </a:prstGeom>
          <a:solidFill>
            <a:schemeClr val="tx1">
              <a:lumMod val="85000"/>
              <a:lumOff val="15000"/>
              <a:alpha val="96000"/>
            </a:schemeClr>
          </a:solidFill>
          <a:ln>
            <a:noFill/>
          </a:ln>
        </p:spPr>
        <p:txBody>
          <a:bodyPr lIns="90000" tIns="45000" rIns="90000" bIns="450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defRPr/>
            </a:pPr>
            <a:r>
              <a:rPr lang="en-US" sz="3600" smtClean="0">
                <a:solidFill>
                  <a:srgbClr val="233169"/>
                </a:solidFill>
                <a:latin typeface="Cambria" charset="0"/>
                <a:cs typeface="SimSun" charset="0"/>
              </a:rPr>
              <a:t> </a:t>
            </a:r>
          </a:p>
        </p:txBody>
      </p:sp>
      <p:sp>
        <p:nvSpPr>
          <p:cNvPr id="15362" name="Rectangle 2"/>
          <p:cNvSpPr>
            <a:spLocks noChangeArrowheads="1"/>
          </p:cNvSpPr>
          <p:nvPr/>
        </p:nvSpPr>
        <p:spPr bwMode="auto">
          <a:xfrm>
            <a:off x="13295313" y="5559425"/>
            <a:ext cx="6911975" cy="5761038"/>
          </a:xfrm>
          <a:prstGeom prst="rect">
            <a:avLst/>
          </a:prstGeom>
          <a:noFill/>
          <a:ln w="255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pic>
        <p:nvPicPr>
          <p:cNvPr id="15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0613" y="1714500"/>
            <a:ext cx="5868987" cy="3811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6869" name="Rectangle 7"/>
          <p:cNvSpPr>
            <a:spLocks noChangeArrowheads="1"/>
          </p:cNvSpPr>
          <p:nvPr/>
        </p:nvSpPr>
        <p:spPr bwMode="auto">
          <a:xfrm>
            <a:off x="222250" y="1611313"/>
            <a:ext cx="12888913" cy="19367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Lst>
            </a:pPr>
            <a:r>
              <a:rPr lang="en-US" sz="6000">
                <a:solidFill>
                  <a:srgbClr val="000000"/>
                </a:solidFill>
                <a:latin typeface="Goudy Old Style" charset="0"/>
              </a:rPr>
              <a:t>UIL 1978 .. Rekenkamer 2007/2008 ..</a:t>
            </a:r>
          </a:p>
          <a:p>
            <a:pPr algn="ct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Lst>
            </a:pPr>
            <a:r>
              <a:rPr lang="en-US" sz="6000">
                <a:solidFill>
                  <a:srgbClr val="000000"/>
                </a:solidFill>
                <a:latin typeface="Goudy Old Style" charset="0"/>
              </a:rPr>
              <a:t>ELIAS 2014 .. KEI reset 2018 .. CBR (nu)</a:t>
            </a:r>
          </a:p>
        </p:txBody>
      </p:sp>
      <p:sp>
        <p:nvSpPr>
          <p:cNvPr id="15369" name="Text Box 9"/>
          <p:cNvSpPr txBox="1">
            <a:spLocks noChangeArrowheads="1"/>
          </p:cNvSpPr>
          <p:nvPr/>
        </p:nvSpPr>
        <p:spPr bwMode="auto">
          <a:xfrm>
            <a:off x="13446125" y="5570538"/>
            <a:ext cx="6434138" cy="578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9pPr>
          </a:lstStyle>
          <a:p>
            <a:pPr algn="ctr">
              <a:lnSpc>
                <a:spcPct val="96000"/>
              </a:lnSpc>
              <a:buFontTx/>
              <a:buNone/>
              <a:defRPr/>
            </a:pPr>
            <a:r>
              <a:rPr lang="en-US" sz="4800" dirty="0" err="1" smtClean="0">
                <a:latin typeface="Segoe Print" charset="0"/>
              </a:rPr>
              <a:t>Wanneer</a:t>
            </a:r>
            <a:r>
              <a:rPr lang="en-US" sz="4800" dirty="0" smtClean="0">
                <a:latin typeface="Segoe Print" charset="0"/>
              </a:rPr>
              <a:t> </a:t>
            </a:r>
            <a:r>
              <a:rPr lang="en-US" sz="4800" dirty="0" err="1" smtClean="0">
                <a:latin typeface="Segoe Print" charset="0"/>
              </a:rPr>
              <a:t>houdt</a:t>
            </a:r>
            <a:r>
              <a:rPr lang="en-US" sz="4800" dirty="0" smtClean="0">
                <a:latin typeface="Segoe Print" charset="0"/>
              </a:rPr>
              <a:t> de </a:t>
            </a:r>
            <a:r>
              <a:rPr lang="en-US" sz="4800" dirty="0" err="1" smtClean="0">
                <a:latin typeface="Segoe Print" charset="0"/>
              </a:rPr>
              <a:t>voortdurende</a:t>
            </a:r>
            <a:r>
              <a:rPr lang="en-US" sz="4800" dirty="0" smtClean="0">
                <a:latin typeface="Segoe Print" charset="0"/>
              </a:rPr>
              <a:t> </a:t>
            </a:r>
            <a:r>
              <a:rPr lang="en-US" sz="4800" dirty="0" err="1" smtClean="0">
                <a:latin typeface="Segoe Print" charset="0"/>
              </a:rPr>
              <a:t>stroom</a:t>
            </a:r>
            <a:r>
              <a:rPr lang="en-US" sz="4800" dirty="0" smtClean="0">
                <a:latin typeface="Segoe Print" charset="0"/>
              </a:rPr>
              <a:t> van </a:t>
            </a:r>
            <a:r>
              <a:rPr lang="en-US" sz="4800" dirty="0" err="1" smtClean="0">
                <a:latin typeface="Segoe Print" charset="0"/>
              </a:rPr>
              <a:t>mislukkende</a:t>
            </a:r>
            <a:r>
              <a:rPr lang="en-US" sz="4800" dirty="0" smtClean="0">
                <a:latin typeface="Segoe Print" charset="0"/>
              </a:rPr>
              <a:t> I-</a:t>
            </a:r>
            <a:r>
              <a:rPr lang="en-US" sz="4800" dirty="0" err="1" smtClean="0">
                <a:latin typeface="Segoe Print" charset="0"/>
              </a:rPr>
              <a:t>projecten</a:t>
            </a:r>
            <a:r>
              <a:rPr lang="en-US" sz="4800" dirty="0" smtClean="0">
                <a:latin typeface="Segoe Print" charset="0"/>
              </a:rPr>
              <a:t> </a:t>
            </a:r>
            <a:r>
              <a:rPr lang="en-US" sz="4800" dirty="0" err="1" smtClean="0">
                <a:latin typeface="Segoe Print" charset="0"/>
              </a:rPr>
              <a:t>bij</a:t>
            </a:r>
            <a:r>
              <a:rPr lang="en-US" sz="4800" dirty="0" smtClean="0">
                <a:latin typeface="Segoe Print" charset="0"/>
              </a:rPr>
              <a:t> de overheid op? </a:t>
            </a:r>
            <a:r>
              <a:rPr lang="en-US" sz="4800" dirty="0" err="1" smtClean="0">
                <a:latin typeface="Segoe Print" charset="0"/>
              </a:rPr>
              <a:t>Onder</a:t>
            </a:r>
            <a:r>
              <a:rPr lang="en-US" sz="4800" dirty="0" smtClean="0">
                <a:latin typeface="Segoe Print" charset="0"/>
              </a:rPr>
              <a:t> </a:t>
            </a:r>
            <a:r>
              <a:rPr lang="en-US" sz="4800" dirty="0" err="1" smtClean="0">
                <a:latin typeface="Segoe Print" charset="0"/>
              </a:rPr>
              <a:t>welke</a:t>
            </a:r>
            <a:r>
              <a:rPr lang="en-US" sz="4800" dirty="0" smtClean="0">
                <a:latin typeface="Segoe Print" charset="0"/>
              </a:rPr>
              <a:t> </a:t>
            </a:r>
            <a:r>
              <a:rPr lang="en-US" sz="4800" dirty="0" err="1" smtClean="0">
                <a:latin typeface="Segoe Print" charset="0"/>
              </a:rPr>
              <a:t>omstadigheden</a:t>
            </a:r>
            <a:r>
              <a:rPr lang="en-US" sz="4800" dirty="0" smtClean="0">
                <a:latin typeface="Segoe Print" charset="0"/>
              </a:rPr>
              <a:t>? </a:t>
            </a:r>
            <a:endParaRPr lang="en-US" sz="4800" dirty="0">
              <a:latin typeface="Segoe Print" charset="0"/>
            </a:endParaRPr>
          </a:p>
        </p:txBody>
      </p:sp>
      <p:sp>
        <p:nvSpPr>
          <p:cNvPr id="36871" name="Rectangle 26"/>
          <p:cNvSpPr>
            <a:spLocks noChangeArrowheads="1"/>
          </p:cNvSpPr>
          <p:nvPr/>
        </p:nvSpPr>
        <p:spPr bwMode="auto">
          <a:xfrm>
            <a:off x="18800763" y="169863"/>
            <a:ext cx="1439862"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1.6</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3" name="Text Box 3"/>
          <p:cNvSpPr txBox="1">
            <a:spLocks noChangeArrowheads="1"/>
          </p:cNvSpPr>
          <p:nvPr/>
        </p:nvSpPr>
        <p:spPr bwMode="auto">
          <a:xfrm>
            <a:off x="0" y="0"/>
            <a:ext cx="18794413" cy="1712913"/>
          </a:xfrm>
          <a:prstGeom prst="rect">
            <a:avLst/>
          </a:prstGeom>
          <a:solidFill>
            <a:srgbClr val="DDDDDD">
              <a:alpha val="50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9pPr>
          </a:lstStyle>
          <a:p>
            <a:pPr>
              <a:buFontTx/>
              <a:buNone/>
              <a:defRPr/>
            </a:pPr>
            <a:r>
              <a:rPr lang="en-US" dirty="0" smtClean="0"/>
              <a:t> </a:t>
            </a:r>
          </a:p>
          <a:p>
            <a:pPr algn="ctr">
              <a:buFontTx/>
              <a:buNone/>
              <a:defRPr/>
            </a:pPr>
            <a:r>
              <a:rPr lang="en-US" sz="6600" dirty="0" err="1" smtClean="0">
                <a:solidFill>
                  <a:srgbClr val="FF0000"/>
                </a:solidFill>
              </a:rPr>
              <a:t>Oorzaken</a:t>
            </a:r>
            <a:r>
              <a:rPr lang="en-US" sz="6600" dirty="0" smtClean="0">
                <a:solidFill>
                  <a:srgbClr val="FF0000"/>
                </a:solidFill>
              </a:rPr>
              <a:t> en </a:t>
            </a:r>
            <a:r>
              <a:rPr lang="en-US" sz="6600" dirty="0" err="1" smtClean="0">
                <a:solidFill>
                  <a:srgbClr val="FF0000"/>
                </a:solidFill>
              </a:rPr>
              <a:t>oplossingen</a:t>
            </a:r>
            <a:r>
              <a:rPr lang="en-US" sz="6600" dirty="0" smtClean="0">
                <a:solidFill>
                  <a:srgbClr val="FF0000"/>
                </a:solidFill>
              </a:rPr>
              <a:t> </a:t>
            </a:r>
            <a:r>
              <a:rPr lang="en-US" sz="6600" dirty="0" err="1" smtClean="0">
                <a:solidFill>
                  <a:srgbClr val="FF0000"/>
                </a:solidFill>
              </a:rPr>
              <a:t>à</a:t>
            </a:r>
            <a:r>
              <a:rPr lang="en-US" sz="6600" dirty="0" smtClean="0">
                <a:solidFill>
                  <a:srgbClr val="FF0000"/>
                </a:solidFill>
              </a:rPr>
              <a:t> la Elias </a:t>
            </a:r>
            <a:r>
              <a:rPr lang="en-US" sz="6600" dirty="0" err="1" smtClean="0">
                <a:solidFill>
                  <a:srgbClr val="FF0000"/>
                </a:solidFill>
              </a:rPr>
              <a:t>voldoende</a:t>
            </a:r>
            <a:r>
              <a:rPr lang="en-US" sz="6600" dirty="0" smtClean="0">
                <a:solidFill>
                  <a:srgbClr val="FF0000"/>
                </a:solidFill>
              </a:rPr>
              <a:t>??</a:t>
            </a:r>
            <a:endParaRPr lang="en-US" sz="6600" dirty="0">
              <a:solidFill>
                <a:srgbClr val="FF0000"/>
              </a:solidFill>
            </a:endParaRPr>
          </a:p>
        </p:txBody>
      </p:sp>
      <p:sp>
        <p:nvSpPr>
          <p:cNvPr id="27658" name="Text Box 1"/>
          <p:cNvSpPr txBox="1">
            <a:spLocks noChangeArrowheads="1"/>
          </p:cNvSpPr>
          <p:nvPr/>
        </p:nvSpPr>
        <p:spPr bwMode="auto">
          <a:xfrm>
            <a:off x="13295313" y="1635125"/>
            <a:ext cx="6950075" cy="3887788"/>
          </a:xfrm>
          <a:prstGeom prst="rect">
            <a:avLst/>
          </a:prstGeom>
          <a:solidFill>
            <a:srgbClr val="333333">
              <a:alpha val="968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r>
              <a:rPr lang="en-US" sz="3600">
                <a:solidFill>
                  <a:srgbClr val="233169"/>
                </a:solidFill>
                <a:latin typeface="Cambria" charset="0"/>
                <a:cs typeface="SimSun" charset="0"/>
              </a:rPr>
              <a:t> </a:t>
            </a:r>
          </a:p>
        </p:txBody>
      </p:sp>
      <p:sp>
        <p:nvSpPr>
          <p:cNvPr id="29706" name="Text Box 1"/>
          <p:cNvSpPr txBox="1">
            <a:spLocks noChangeArrowheads="1"/>
          </p:cNvSpPr>
          <p:nvPr/>
        </p:nvSpPr>
        <p:spPr bwMode="auto">
          <a:xfrm>
            <a:off x="13327063" y="5643563"/>
            <a:ext cx="6950075" cy="5715000"/>
          </a:xfrm>
          <a:prstGeom prst="rect">
            <a:avLst/>
          </a:prstGeom>
          <a:solidFill>
            <a:srgbClr val="333333">
              <a:alpha val="9686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r>
              <a:rPr lang="en-US" sz="3600">
                <a:solidFill>
                  <a:srgbClr val="233169"/>
                </a:solidFill>
                <a:latin typeface="Cambria" charset="0"/>
                <a:cs typeface="SimSun" charset="0"/>
              </a:rPr>
              <a:t> </a:t>
            </a:r>
          </a:p>
        </p:txBody>
      </p:sp>
      <p:sp>
        <p:nvSpPr>
          <p:cNvPr id="14" name="Text Box 3"/>
          <p:cNvSpPr txBox="1">
            <a:spLocks noChangeArrowheads="1"/>
          </p:cNvSpPr>
          <p:nvPr/>
        </p:nvSpPr>
        <p:spPr bwMode="auto">
          <a:xfrm>
            <a:off x="1230313" y="1393825"/>
            <a:ext cx="17929225" cy="9361488"/>
          </a:xfrm>
          <a:prstGeom prst="rect">
            <a:avLst/>
          </a:prstGeom>
          <a:solidFill>
            <a:schemeClr val="accent6">
              <a:lumMod val="40000"/>
              <a:lumOff val="60000"/>
            </a:schemeClr>
          </a:solidFill>
          <a:ln w="9525">
            <a:solidFill>
              <a:srgbClr val="000000"/>
            </a:solidFill>
            <a:miter lim="800000"/>
            <a:headEnd/>
            <a:tailEnd/>
          </a:ln>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defRPr/>
            </a:pPr>
            <a:endParaRPr lang="en-US" sz="1600" dirty="0" smtClean="0">
              <a:latin typeface="Segoe Print"/>
              <a:ea typeface="SimSun" charset="0"/>
              <a:cs typeface="SimSun" charset="0"/>
            </a:endParaRPr>
          </a:p>
          <a:p>
            <a:pPr algn="ctr" eaLnBrk="1" hangingPunct="1">
              <a:defRPr/>
            </a:pPr>
            <a:r>
              <a:rPr lang="en-US" sz="8000" b="1" dirty="0" err="1" smtClean="0">
                <a:latin typeface="Segoe Print"/>
                <a:ea typeface="SimSun" charset="0"/>
                <a:cs typeface="SimSun" charset="0"/>
              </a:rPr>
              <a:t>Dacht</a:t>
            </a:r>
            <a:r>
              <a:rPr lang="en-US" sz="8000" b="1" dirty="0" smtClean="0">
                <a:latin typeface="Segoe Print"/>
                <a:ea typeface="SimSun" charset="0"/>
                <a:cs typeface="SimSun" charset="0"/>
              </a:rPr>
              <a:t> ‘t </a:t>
            </a:r>
            <a:r>
              <a:rPr lang="en-US" sz="8000" b="1" dirty="0" err="1" smtClean="0">
                <a:latin typeface="Segoe Print"/>
                <a:ea typeface="SimSun" charset="0"/>
                <a:cs typeface="SimSun" charset="0"/>
              </a:rPr>
              <a:t>niet</a:t>
            </a:r>
            <a:r>
              <a:rPr lang="en-US" sz="8000" b="1" dirty="0" smtClean="0">
                <a:latin typeface="Segoe Print"/>
                <a:ea typeface="SimSun" charset="0"/>
                <a:cs typeface="SimSun" charset="0"/>
              </a:rPr>
              <a:t>.</a:t>
            </a:r>
            <a:endParaRPr lang="en-US" sz="6000" dirty="0">
              <a:latin typeface="Segoe Print"/>
              <a:ea typeface="SimSun" charset="0"/>
              <a:cs typeface="SimSun" charset="0"/>
            </a:endParaRPr>
          </a:p>
          <a:p>
            <a:pPr algn="ctr" eaLnBrk="1" hangingPunct="1">
              <a:defRPr/>
            </a:pPr>
            <a:endParaRPr lang="en-US" sz="1600" dirty="0">
              <a:latin typeface="Segoe Print"/>
              <a:ea typeface="SimSun" charset="0"/>
              <a:cs typeface="SimSun" charset="0"/>
            </a:endParaRPr>
          </a:p>
          <a:p>
            <a:pPr algn="ctr" eaLnBrk="1" hangingPunct="1">
              <a:defRPr/>
            </a:pPr>
            <a:r>
              <a:rPr lang="en-US" sz="8000" dirty="0">
                <a:latin typeface="Segoe Print"/>
                <a:ea typeface="SimSun" charset="0"/>
                <a:cs typeface="SimSun" charset="0"/>
              </a:rPr>
              <a:t>Maar nu </a:t>
            </a:r>
            <a:r>
              <a:rPr lang="en-US" sz="8000" dirty="0" err="1">
                <a:latin typeface="Segoe Print"/>
                <a:ea typeface="SimSun" charset="0"/>
                <a:cs typeface="SimSun" charset="0"/>
              </a:rPr>
              <a:t>eerst</a:t>
            </a:r>
            <a:r>
              <a:rPr lang="en-US" sz="8000" dirty="0">
                <a:latin typeface="Segoe Print"/>
                <a:ea typeface="SimSun" charset="0"/>
                <a:cs typeface="SimSun" charset="0"/>
              </a:rPr>
              <a:t> </a:t>
            </a:r>
            <a:r>
              <a:rPr lang="en-US" sz="8000" dirty="0" err="1">
                <a:latin typeface="Segoe Print"/>
                <a:ea typeface="SimSun" charset="0"/>
                <a:cs typeface="SimSun" charset="0"/>
              </a:rPr>
              <a:t>een</a:t>
            </a:r>
            <a:r>
              <a:rPr lang="en-US" sz="8000" dirty="0">
                <a:latin typeface="Segoe Print"/>
                <a:ea typeface="SimSun" charset="0"/>
                <a:cs typeface="SimSun" charset="0"/>
              </a:rPr>
              <a:t> </a:t>
            </a:r>
            <a:r>
              <a:rPr lang="en-US" sz="8000" dirty="0" err="1">
                <a:latin typeface="Segoe Print"/>
                <a:ea typeface="SimSun" charset="0"/>
                <a:cs typeface="SimSun" charset="0"/>
              </a:rPr>
              <a:t>overzicht</a:t>
            </a:r>
            <a:r>
              <a:rPr lang="en-US" sz="8000" dirty="0">
                <a:latin typeface="Segoe Print"/>
                <a:ea typeface="SimSun" charset="0"/>
                <a:cs typeface="SimSun" charset="0"/>
              </a:rPr>
              <a:t> van </a:t>
            </a:r>
            <a:r>
              <a:rPr lang="en-US" sz="8000" dirty="0" err="1">
                <a:latin typeface="Segoe Print"/>
                <a:ea typeface="SimSun" charset="0"/>
                <a:cs typeface="SimSun" charset="0"/>
              </a:rPr>
              <a:t>wat</a:t>
            </a:r>
            <a:r>
              <a:rPr lang="en-US" sz="8000" dirty="0">
                <a:latin typeface="Segoe Print"/>
                <a:ea typeface="SimSun" charset="0"/>
                <a:cs typeface="SimSun" charset="0"/>
              </a:rPr>
              <a:t> </a:t>
            </a:r>
            <a:r>
              <a:rPr lang="en-US" sz="8000" dirty="0" err="1">
                <a:latin typeface="Segoe Print"/>
                <a:ea typeface="SimSun" charset="0"/>
                <a:cs typeface="SimSun" charset="0"/>
              </a:rPr>
              <a:t>vooraf</a:t>
            </a:r>
            <a:r>
              <a:rPr lang="en-US" sz="8000" dirty="0">
                <a:latin typeface="Segoe Print"/>
                <a:ea typeface="SimSun" charset="0"/>
                <a:cs typeface="SimSun" charset="0"/>
              </a:rPr>
              <a:t> </a:t>
            </a:r>
            <a:r>
              <a:rPr lang="en-US" sz="8000" dirty="0" err="1" smtClean="0">
                <a:latin typeface="Segoe Print"/>
                <a:ea typeface="SimSun" charset="0"/>
                <a:cs typeface="SimSun" charset="0"/>
              </a:rPr>
              <a:t>ging</a:t>
            </a:r>
            <a:endParaRPr lang="en-US" sz="8000" dirty="0" smtClean="0">
              <a:latin typeface="Segoe Print"/>
              <a:ea typeface="SimSun" charset="0"/>
              <a:cs typeface="SimSun" charset="0"/>
            </a:endParaRPr>
          </a:p>
          <a:p>
            <a:pPr algn="ctr" eaLnBrk="1" hangingPunct="1">
              <a:defRPr/>
            </a:pPr>
            <a:endParaRPr lang="en-US" sz="8000" dirty="0">
              <a:latin typeface="Segoe Print"/>
              <a:ea typeface="SimSun" charset="0"/>
              <a:cs typeface="SimSun" charset="0"/>
            </a:endParaRPr>
          </a:p>
          <a:p>
            <a:pPr algn="ctr" eaLnBrk="1" hangingPunct="1">
              <a:defRPr/>
            </a:pPr>
            <a:r>
              <a:rPr lang="en-US" sz="6000" dirty="0" smtClean="0">
                <a:latin typeface="Segoe Print"/>
                <a:ea typeface="SimSun" charset="0"/>
                <a:cs typeface="SimSun" charset="0"/>
              </a:rPr>
              <a:t>(</a:t>
            </a:r>
            <a:r>
              <a:rPr lang="en-US" sz="6000" dirty="0" err="1" smtClean="0">
                <a:latin typeface="Segoe Print"/>
                <a:ea typeface="SimSun" charset="0"/>
                <a:cs typeface="SimSun" charset="0"/>
              </a:rPr>
              <a:t>Alvast</a:t>
            </a:r>
            <a:r>
              <a:rPr lang="en-US" sz="6000" dirty="0" smtClean="0">
                <a:latin typeface="Segoe Print"/>
                <a:ea typeface="SimSun" charset="0"/>
                <a:cs typeface="SimSun" charset="0"/>
              </a:rPr>
              <a:t> een </a:t>
            </a:r>
            <a:r>
              <a:rPr lang="en-US" sz="6000" dirty="0" err="1" smtClean="0">
                <a:latin typeface="Segoe Print"/>
                <a:ea typeface="SimSun" charset="0"/>
                <a:cs typeface="SimSun" charset="0"/>
              </a:rPr>
              <a:t>vraagje</a:t>
            </a:r>
            <a:r>
              <a:rPr lang="en-US" sz="6000" dirty="0" smtClean="0">
                <a:latin typeface="Segoe Print"/>
                <a:ea typeface="SimSun" charset="0"/>
                <a:cs typeface="SimSun" charset="0"/>
              </a:rPr>
              <a:t> </a:t>
            </a:r>
            <a:r>
              <a:rPr lang="en-US" sz="6000" dirty="0" err="1" smtClean="0">
                <a:latin typeface="Segoe Print"/>
                <a:ea typeface="SimSun" charset="0"/>
                <a:cs typeface="SimSun" charset="0"/>
              </a:rPr>
              <a:t>tussendoor</a:t>
            </a:r>
            <a:r>
              <a:rPr lang="en-US" sz="6000" dirty="0" smtClean="0">
                <a:latin typeface="Segoe Print"/>
                <a:ea typeface="SimSun" charset="0"/>
                <a:cs typeface="SimSun" charset="0"/>
              </a:rPr>
              <a:t>: </a:t>
            </a:r>
          </a:p>
          <a:p>
            <a:pPr algn="ctr" eaLnBrk="1" hangingPunct="1">
              <a:defRPr/>
            </a:pPr>
            <a:r>
              <a:rPr lang="en-US" sz="6000" dirty="0" err="1" smtClean="0">
                <a:solidFill>
                  <a:srgbClr val="FF0000"/>
                </a:solidFill>
                <a:latin typeface="Segoe Print"/>
                <a:ea typeface="SimSun" charset="0"/>
                <a:cs typeface="SimSun" charset="0"/>
              </a:rPr>
              <a:t>wanneer</a:t>
            </a:r>
            <a:r>
              <a:rPr lang="en-US" sz="6000" dirty="0" smtClean="0">
                <a:solidFill>
                  <a:srgbClr val="FF0000"/>
                </a:solidFill>
                <a:latin typeface="Segoe Print"/>
                <a:ea typeface="SimSun" charset="0"/>
                <a:cs typeface="SimSun" charset="0"/>
              </a:rPr>
              <a:t> </a:t>
            </a:r>
            <a:r>
              <a:rPr lang="en-US" sz="6000" dirty="0" err="1" smtClean="0">
                <a:solidFill>
                  <a:srgbClr val="FF0000"/>
                </a:solidFill>
                <a:latin typeface="Segoe Print"/>
                <a:ea typeface="SimSun" charset="0"/>
                <a:cs typeface="SimSun" charset="0"/>
              </a:rPr>
              <a:t>zijn</a:t>
            </a:r>
            <a:r>
              <a:rPr lang="en-US" sz="6000" dirty="0" smtClean="0">
                <a:solidFill>
                  <a:srgbClr val="FF0000"/>
                </a:solidFill>
                <a:latin typeface="Segoe Print"/>
                <a:ea typeface="SimSun" charset="0"/>
                <a:cs typeface="SimSun" charset="0"/>
              </a:rPr>
              <a:t> </a:t>
            </a:r>
            <a:r>
              <a:rPr lang="en-US" sz="6000" dirty="0" err="1" smtClean="0">
                <a:solidFill>
                  <a:srgbClr val="FF0000"/>
                </a:solidFill>
                <a:latin typeface="Segoe Print"/>
                <a:ea typeface="SimSun" charset="0"/>
                <a:cs typeface="SimSun" charset="0"/>
              </a:rPr>
              <a:t>overheids-IDn</a:t>
            </a:r>
            <a:r>
              <a:rPr lang="en-US" sz="6000" dirty="0" smtClean="0">
                <a:solidFill>
                  <a:srgbClr val="FF0000"/>
                </a:solidFill>
                <a:latin typeface="Segoe Print"/>
                <a:ea typeface="SimSun" charset="0"/>
                <a:cs typeface="SimSun" charset="0"/>
              </a:rPr>
              <a:t> </a:t>
            </a:r>
            <a:r>
              <a:rPr lang="en-US" sz="6000" dirty="0" err="1" smtClean="0">
                <a:solidFill>
                  <a:srgbClr val="FF0000"/>
                </a:solidFill>
                <a:latin typeface="Segoe Print"/>
                <a:ea typeface="SimSun" charset="0"/>
                <a:cs typeface="SimSun" charset="0"/>
              </a:rPr>
              <a:t>eigenlijk</a:t>
            </a:r>
            <a:r>
              <a:rPr lang="en-US" sz="6000" dirty="0" smtClean="0">
                <a:solidFill>
                  <a:srgbClr val="FF0000"/>
                </a:solidFill>
                <a:latin typeface="Segoe Print"/>
                <a:ea typeface="SimSun" charset="0"/>
                <a:cs typeface="SimSun" charset="0"/>
              </a:rPr>
              <a:t> </a:t>
            </a:r>
            <a:r>
              <a:rPr lang="en-US" sz="6000" dirty="0" err="1" smtClean="0">
                <a:solidFill>
                  <a:srgbClr val="FF0000"/>
                </a:solidFill>
                <a:latin typeface="Segoe Print"/>
                <a:ea typeface="SimSun" charset="0"/>
                <a:cs typeface="SimSun" charset="0"/>
              </a:rPr>
              <a:t>succesvol</a:t>
            </a:r>
            <a:r>
              <a:rPr lang="en-US" sz="6000" dirty="0" smtClean="0">
                <a:solidFill>
                  <a:srgbClr val="FF0000"/>
                </a:solidFill>
                <a:latin typeface="Segoe Print"/>
                <a:ea typeface="SimSun" charset="0"/>
                <a:cs typeface="SimSun" charset="0"/>
              </a:rPr>
              <a:t>? </a:t>
            </a:r>
            <a:r>
              <a:rPr lang="en-US" sz="6000" dirty="0" smtClean="0">
                <a:latin typeface="Segoe Print"/>
                <a:ea typeface="SimSun" charset="0"/>
                <a:cs typeface="SimSun" charset="0"/>
              </a:rPr>
              <a:t>Is </a:t>
            </a:r>
            <a:r>
              <a:rPr lang="en-US" sz="6000" dirty="0" err="1" smtClean="0">
                <a:latin typeface="Segoe Print"/>
                <a:ea typeface="SimSun" charset="0"/>
                <a:cs typeface="SimSun" charset="0"/>
              </a:rPr>
              <a:t>dat</a:t>
            </a:r>
            <a:r>
              <a:rPr lang="en-US" sz="6000" dirty="0" smtClean="0">
                <a:latin typeface="Segoe Print"/>
                <a:ea typeface="SimSun" charset="0"/>
                <a:cs typeface="SimSun" charset="0"/>
              </a:rPr>
              <a:t> </a:t>
            </a:r>
            <a:r>
              <a:rPr lang="en-US" sz="6000" dirty="0" err="1" smtClean="0">
                <a:latin typeface="Segoe Print"/>
                <a:ea typeface="SimSun" charset="0"/>
                <a:cs typeface="SimSun" charset="0"/>
              </a:rPr>
              <a:t>vanzelfsprekend</a:t>
            </a:r>
            <a:r>
              <a:rPr lang="en-US" sz="6000" dirty="0" smtClean="0">
                <a:latin typeface="Segoe Print"/>
                <a:ea typeface="SimSun" charset="0"/>
                <a:cs typeface="SimSun" charset="0"/>
              </a:rPr>
              <a:t>?)</a:t>
            </a:r>
            <a:endParaRPr lang="en-US" sz="8000" dirty="0" smtClean="0">
              <a:latin typeface="Segoe Print"/>
              <a:ea typeface="SimSun"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0"/>
                                        <p:tgtEl>
                                          <p:spTgt spid="276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658"/>
                                        </p:tgtEl>
                                        <p:attrNameLst>
                                          <p:attrName>style.visibility</p:attrName>
                                        </p:attrNameLst>
                                      </p:cBhvr>
                                      <p:to>
                                        <p:strVal val="visible"/>
                                      </p:to>
                                    </p:set>
                                    <p:animEffect transition="in" filter="fade">
                                      <p:cBhvr>
                                        <p:cTn id="10" dur="5000"/>
                                        <p:tgtEl>
                                          <p:spTgt spid="276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706"/>
                                        </p:tgtEl>
                                        <p:attrNameLst>
                                          <p:attrName>style.visibility</p:attrName>
                                        </p:attrNameLst>
                                      </p:cBhvr>
                                      <p:to>
                                        <p:strVal val="visible"/>
                                      </p:to>
                                    </p:set>
                                    <p:animEffect transition="in" filter="fade">
                                      <p:cBhvr>
                                        <p:cTn id="13" dur="5000"/>
                                        <p:tgtEl>
                                          <p:spTgt spid="2970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nimBg="1"/>
      <p:bldP spid="27658" grpId="0" animBg="1"/>
      <p:bldP spid="29706"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38914" name="Text Box 4"/>
          <p:cNvSpPr txBox="1">
            <a:spLocks noChangeArrowheads="1"/>
          </p:cNvSpPr>
          <p:nvPr/>
        </p:nvSpPr>
        <p:spPr bwMode="auto">
          <a:xfrm>
            <a:off x="33338" y="0"/>
            <a:ext cx="1929447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r>
              <a:rPr lang="en-US" sz="6000">
                <a:solidFill>
                  <a:schemeClr val="tx1"/>
                </a:solidFill>
                <a:cs typeface="SimSun" charset="0"/>
              </a:rPr>
              <a:t>Stelling 2: Te dominante theorie is dodelijk</a:t>
            </a:r>
          </a:p>
        </p:txBody>
      </p:sp>
      <p:sp>
        <p:nvSpPr>
          <p:cNvPr id="38915" name="Rectangle 14"/>
          <p:cNvSpPr>
            <a:spLocks noChangeArrowheads="1"/>
          </p:cNvSpPr>
          <p:nvPr/>
        </p:nvSpPr>
        <p:spPr bwMode="auto">
          <a:xfrm>
            <a:off x="18727738" y="98425"/>
            <a:ext cx="1512887"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2.0</a:t>
            </a:r>
          </a:p>
        </p:txBody>
      </p:sp>
      <p:sp>
        <p:nvSpPr>
          <p:cNvPr id="17" name="Rectangle 3"/>
          <p:cNvSpPr>
            <a:spLocks noChangeArrowheads="1"/>
          </p:cNvSpPr>
          <p:nvPr/>
        </p:nvSpPr>
        <p:spPr bwMode="auto">
          <a:xfrm>
            <a:off x="0" y="2619375"/>
            <a:ext cx="20069175" cy="1511300"/>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7" name="Rectangle 6"/>
          <p:cNvSpPr>
            <a:spLocks noChangeArrowheads="1"/>
          </p:cNvSpPr>
          <p:nvPr/>
        </p:nvSpPr>
        <p:spPr bwMode="auto">
          <a:xfrm>
            <a:off x="282575" y="1198563"/>
            <a:ext cx="20024725" cy="1024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ea typeface="SimSun" charset="0"/>
                <a:cs typeface="SimSun" charset="0"/>
              </a:rPr>
              <a:t>ICT-</a:t>
            </a:r>
            <a:r>
              <a:rPr lang="en-US" sz="4400" dirty="0" err="1">
                <a:solidFill>
                  <a:schemeClr val="bg1">
                    <a:lumMod val="65000"/>
                  </a:schemeClr>
                </a:solidFill>
                <a:latin typeface="Calibri" charset="0"/>
                <a:ea typeface="SimSun" charset="0"/>
                <a:cs typeface="SimSun" charset="0"/>
              </a:rPr>
              <a:t>projecten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onderdeel</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informatiediensten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IDn</a:t>
            </a:r>
            <a:r>
              <a:rPr lang="en-US" sz="4400" dirty="0">
                <a:solidFill>
                  <a:schemeClr val="bg1">
                    <a:lumMod val="65000"/>
                  </a:schemeClr>
                </a:solidFill>
                <a:latin typeface="Calibri" charset="0"/>
                <a:ea typeface="SimSun" charset="0"/>
                <a:cs typeface="SimSun" charset="0"/>
              </a:rPr>
              <a: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krijgen</a:t>
            </a:r>
            <a:r>
              <a:rPr lang="en-US" sz="4400" dirty="0">
                <a:solidFill>
                  <a:schemeClr val="bg1">
                    <a:lumMod val="65000"/>
                  </a:schemeClr>
                </a:solidFill>
                <a:latin typeface="Calibri" charset="0"/>
                <a:cs typeface="Calibri" charset="0"/>
              </a:rPr>
              <a:t> de schuld van falen. </a:t>
            </a:r>
            <a:r>
              <a:rPr lang="en-US" sz="4400" b="1" dirty="0" err="1">
                <a:solidFill>
                  <a:schemeClr val="bg1">
                    <a:lumMod val="65000"/>
                  </a:schemeClr>
                </a:solidFill>
                <a:latin typeface="Calibri" charset="0"/>
                <a:cs typeface="Calibri" charset="0"/>
              </a:rPr>
              <a:t>Verdeling</a:t>
            </a:r>
            <a:r>
              <a:rPr lang="en-US" sz="4400" b="1"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kennisarbeid</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zonder</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recombinatie</a:t>
            </a:r>
            <a:r>
              <a:rPr lang="en-US" sz="4400" b="1" dirty="0">
                <a:solidFill>
                  <a:schemeClr val="bg1">
                    <a:lumMod val="65000"/>
                  </a:schemeClr>
                </a:solidFill>
                <a:latin typeface="Calibri" charset="0"/>
                <a:cs typeface="Calibri" charset="0"/>
              </a:rPr>
              <a:t> is een </a:t>
            </a:r>
            <a:r>
              <a:rPr lang="en-US" sz="4400" b="1" dirty="0" err="1">
                <a:solidFill>
                  <a:schemeClr val="bg1">
                    <a:lumMod val="65000"/>
                  </a:schemeClr>
                </a:solidFill>
                <a:latin typeface="Calibri" charset="0"/>
                <a:cs typeface="Calibri" charset="0"/>
              </a:rPr>
              <a:t>oorzaak</a:t>
            </a:r>
            <a:r>
              <a:rPr lang="en-US" sz="4400" dirty="0">
                <a:solidFill>
                  <a:schemeClr val="bg1">
                    <a:lumMod val="65000"/>
                  </a:schemeClr>
                </a:solidFill>
                <a:latin typeface="Calibri" charset="0"/>
                <a:cs typeface="Calibri" charset="0"/>
              </a:rPr>
              <a:t>.</a:t>
            </a:r>
            <a:endParaRPr lang="en-US" sz="4400" dirty="0">
              <a:solidFill>
                <a:schemeClr val="bg1">
                  <a:lumMod val="65000"/>
                </a:schemeClr>
              </a:solidFill>
              <a:latin typeface="Calibri" charset="0"/>
              <a:ea typeface="SimSun" charset="0"/>
              <a:cs typeface="SimSun"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tx1"/>
                </a:solidFill>
                <a:latin typeface="Calibri" charset="0"/>
                <a:ea typeface="SimSun" charset="0"/>
                <a:cs typeface="SimSun" charset="0"/>
              </a:rPr>
              <a:t>Ik</a:t>
            </a:r>
            <a:r>
              <a:rPr lang="en-US" sz="4400" dirty="0">
                <a:solidFill>
                  <a:schemeClr val="tx1"/>
                </a:solidFill>
                <a:latin typeface="Calibri" charset="0"/>
                <a:ea typeface="SimSun" charset="0"/>
                <a:cs typeface="SimSun" charset="0"/>
              </a:rPr>
              <a:t> zit 50 </a:t>
            </a:r>
            <a:r>
              <a:rPr lang="en-US" sz="4400" dirty="0" err="1">
                <a:solidFill>
                  <a:schemeClr val="tx1"/>
                </a:solidFill>
                <a:latin typeface="Calibri" charset="0"/>
                <a:ea typeface="SimSun" charset="0"/>
                <a:cs typeface="SimSun" charset="0"/>
              </a:rPr>
              <a:t>jaar</a:t>
            </a:r>
            <a:r>
              <a:rPr lang="en-US" sz="4400" dirty="0">
                <a:solidFill>
                  <a:schemeClr val="tx1"/>
                </a:solidFill>
                <a:latin typeface="Calibri" charset="0"/>
                <a:ea typeface="SimSun" charset="0"/>
                <a:cs typeface="SimSun" charset="0"/>
              </a:rPr>
              <a:t> in R&amp;I en </a:t>
            </a:r>
            <a:r>
              <a:rPr lang="en-US" sz="4400" dirty="0" err="1">
                <a:solidFill>
                  <a:schemeClr val="tx1"/>
                </a:solidFill>
                <a:latin typeface="Calibri" charset="0"/>
                <a:ea typeface="SimSun" charset="0"/>
                <a:cs typeface="SimSun" charset="0"/>
              </a:rPr>
              <a:t>schets</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wanneer</a:t>
            </a:r>
            <a:r>
              <a:rPr lang="en-US" sz="4400" dirty="0">
                <a:solidFill>
                  <a:schemeClr val="tx1"/>
                </a:solidFill>
                <a:latin typeface="Calibri" charset="0"/>
                <a:ea typeface="SimSun" charset="0"/>
                <a:cs typeface="SimSun" charset="0"/>
              </a:rPr>
              <a:t> het </a:t>
            </a:r>
            <a:r>
              <a:rPr lang="en-US" sz="4400" dirty="0" err="1">
                <a:solidFill>
                  <a:schemeClr val="tx1"/>
                </a:solidFill>
                <a:latin typeface="Calibri" charset="0"/>
                <a:ea typeface="SimSun" charset="0"/>
                <a:cs typeface="SimSun" charset="0"/>
              </a:rPr>
              <a:t>gezag</a:t>
            </a:r>
            <a:r>
              <a:rPr lang="en-US" sz="4400" dirty="0">
                <a:solidFill>
                  <a:schemeClr val="tx1"/>
                </a:solidFill>
                <a:latin typeface="Calibri" charset="0"/>
                <a:ea typeface="SimSun" charset="0"/>
                <a:cs typeface="SimSun" charset="0"/>
              </a:rPr>
              <a:t> van </a:t>
            </a:r>
            <a:r>
              <a:rPr lang="en-US" sz="4400" dirty="0" err="1">
                <a:solidFill>
                  <a:schemeClr val="tx1"/>
                </a:solidFill>
                <a:latin typeface="Calibri" charset="0"/>
                <a:ea typeface="SimSun" charset="0"/>
                <a:cs typeface="SimSun" charset="0"/>
              </a:rPr>
              <a:t>één</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theorie</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sociaal</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juridisch</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economisch</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logistiek</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overheerste</a:t>
            </a:r>
            <a:r>
              <a:rPr lang="en-US" sz="4400" dirty="0">
                <a:solidFill>
                  <a:schemeClr val="tx1"/>
                </a:solidFill>
                <a:latin typeface="Calibri" charset="0"/>
                <a:ea typeface="SimSun" charset="0"/>
                <a:cs typeface="SimSun" charset="0"/>
              </a:rPr>
              <a:t>. </a:t>
            </a:r>
            <a:r>
              <a:rPr lang="en-US" sz="4400" b="1" dirty="0">
                <a:solidFill>
                  <a:schemeClr val="tx1"/>
                </a:solidFill>
                <a:latin typeface="Calibri" charset="0"/>
                <a:ea typeface="SimSun" charset="0"/>
                <a:cs typeface="SimSun" charset="0"/>
              </a:rPr>
              <a:t>Het </a:t>
            </a:r>
            <a:r>
              <a:rPr lang="en-US" sz="4400" b="1" dirty="0" err="1">
                <a:solidFill>
                  <a:schemeClr val="tx1"/>
                </a:solidFill>
                <a:latin typeface="Calibri" charset="0"/>
                <a:ea typeface="SimSun" charset="0"/>
                <a:cs typeface="SimSun" charset="0"/>
              </a:rPr>
              <a:t>gaat</a:t>
            </a:r>
            <a:r>
              <a:rPr lang="en-US" sz="4400" b="1" dirty="0">
                <a:solidFill>
                  <a:schemeClr val="tx1"/>
                </a:solidFill>
                <a:latin typeface="Calibri" charset="0"/>
                <a:ea typeface="SimSun" charset="0"/>
                <a:cs typeface="SimSun" charset="0"/>
              </a:rPr>
              <a:t> </a:t>
            </a:r>
            <a:r>
              <a:rPr lang="en-US" sz="4400" b="1" dirty="0" err="1">
                <a:solidFill>
                  <a:schemeClr val="tx1"/>
                </a:solidFill>
                <a:latin typeface="Calibri" charset="0"/>
                <a:ea typeface="SimSun" charset="0"/>
                <a:cs typeface="SimSun" charset="0"/>
              </a:rPr>
              <a:t>fout</a:t>
            </a:r>
            <a:r>
              <a:rPr lang="en-US" sz="4400" b="1" dirty="0">
                <a:solidFill>
                  <a:schemeClr val="tx1"/>
                </a:solidFill>
                <a:latin typeface="Calibri" charset="0"/>
                <a:ea typeface="SimSun" charset="0"/>
                <a:cs typeface="SimSun" charset="0"/>
              </a:rPr>
              <a:t> </a:t>
            </a:r>
            <a:r>
              <a:rPr lang="en-US" sz="4400" b="1" dirty="0" err="1">
                <a:solidFill>
                  <a:schemeClr val="tx1"/>
                </a:solidFill>
                <a:latin typeface="Calibri" charset="0"/>
                <a:ea typeface="SimSun" charset="0"/>
                <a:cs typeface="SimSun" charset="0"/>
              </a:rPr>
              <a:t>als</a:t>
            </a:r>
            <a:r>
              <a:rPr lang="en-US" sz="4400" b="1" dirty="0">
                <a:solidFill>
                  <a:schemeClr val="tx1"/>
                </a:solidFill>
                <a:latin typeface="Calibri" charset="0"/>
                <a:ea typeface="SimSun" charset="0"/>
                <a:cs typeface="SimSun" charset="0"/>
              </a:rPr>
              <a:t> </a:t>
            </a:r>
            <a:r>
              <a:rPr lang="en-US" sz="4400" b="1" dirty="0" err="1">
                <a:solidFill>
                  <a:schemeClr val="tx1"/>
                </a:solidFill>
                <a:latin typeface="Calibri" charset="0"/>
                <a:ea typeface="SimSun" charset="0"/>
                <a:cs typeface="SimSun" charset="0"/>
              </a:rPr>
              <a:t>er</a:t>
            </a:r>
            <a:r>
              <a:rPr lang="en-US" sz="4400" b="1" dirty="0">
                <a:solidFill>
                  <a:schemeClr val="tx1"/>
                </a:solidFill>
                <a:latin typeface="Calibri" charset="0"/>
                <a:ea typeface="SimSun" charset="0"/>
                <a:cs typeface="SimSun" charset="0"/>
              </a:rPr>
              <a:t> </a:t>
            </a:r>
            <a:r>
              <a:rPr lang="en-US" sz="4400" b="1" dirty="0" err="1">
                <a:solidFill>
                  <a:schemeClr val="tx1"/>
                </a:solidFill>
                <a:latin typeface="Calibri" charset="0"/>
                <a:ea typeface="SimSun" charset="0"/>
                <a:cs typeface="SimSun" charset="0"/>
              </a:rPr>
              <a:t>één</a:t>
            </a:r>
            <a:r>
              <a:rPr lang="en-US" sz="4400" b="1" dirty="0">
                <a:solidFill>
                  <a:schemeClr val="tx1"/>
                </a:solidFill>
                <a:latin typeface="Calibri" charset="0"/>
                <a:ea typeface="SimSun" charset="0"/>
                <a:cs typeface="SimSun" charset="0"/>
              </a:rPr>
              <a:t> </a:t>
            </a:r>
            <a:r>
              <a:rPr lang="en-US" sz="4400" b="1" dirty="0" err="1">
                <a:solidFill>
                  <a:schemeClr val="tx1"/>
                </a:solidFill>
                <a:latin typeface="Calibri" charset="0"/>
                <a:ea typeface="SimSun" charset="0"/>
                <a:cs typeface="SimSun" charset="0"/>
              </a:rPr>
              <a:t>wordt</a:t>
            </a:r>
            <a:r>
              <a:rPr lang="en-US" sz="4400" b="1" dirty="0">
                <a:solidFill>
                  <a:schemeClr val="tx1"/>
                </a:solidFill>
                <a:latin typeface="Calibri" charset="0"/>
                <a:ea typeface="SimSun" charset="0"/>
                <a:cs typeface="SimSun" charset="0"/>
              </a:rPr>
              <a:t> </a:t>
            </a:r>
            <a:r>
              <a:rPr lang="en-US" sz="4400" b="1" dirty="0" err="1">
                <a:solidFill>
                  <a:schemeClr val="tx1"/>
                </a:solidFill>
                <a:latin typeface="Calibri" charset="0"/>
                <a:ea typeface="SimSun" charset="0"/>
                <a:cs typeface="SimSun" charset="0"/>
              </a:rPr>
              <a:t>verwaarloosd</a:t>
            </a:r>
            <a:r>
              <a:rPr lang="en-US" sz="4400" b="1" dirty="0">
                <a:solidFill>
                  <a:schemeClr val="tx1"/>
                </a:solidFill>
                <a:latin typeface="Calibri" charset="0"/>
                <a:ea typeface="SimSun" charset="0"/>
                <a:cs typeface="SimSun" charset="0"/>
              </a:rPr>
              <a:t>. </a:t>
            </a:r>
            <a:endParaRPr lang="en-US" sz="4400" b="1" dirty="0">
              <a:solidFill>
                <a:schemeClr val="tx1"/>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Informatiediensten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zijn</a:t>
            </a:r>
            <a:r>
              <a:rPr lang="en-US" sz="4400" dirty="0">
                <a:solidFill>
                  <a:schemeClr val="bg1">
                    <a:lumMod val="65000"/>
                  </a:schemeClr>
                </a:solidFill>
                <a:latin typeface="Calibri" charset="0"/>
                <a:cs typeface="Calibri" charset="0"/>
              </a:rPr>
              <a:t> per </a:t>
            </a:r>
            <a:r>
              <a:rPr lang="en-US" sz="4400" dirty="0" err="1">
                <a:solidFill>
                  <a:schemeClr val="bg1">
                    <a:lumMod val="65000"/>
                  </a:schemeClr>
                </a:solidFill>
                <a:latin typeface="Calibri" charset="0"/>
                <a:cs typeface="Calibri" charset="0"/>
              </a:rPr>
              <a:t>definitie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vitaal</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genetwerkt</a:t>
            </a:r>
            <a:r>
              <a:rPr lang="en-US" sz="4400" dirty="0">
                <a:solidFill>
                  <a:schemeClr val="bg1">
                    <a:lumMod val="65000"/>
                  </a:schemeClr>
                </a:solidFill>
                <a:latin typeface="Calibri" charset="0"/>
                <a:cs typeface="Calibri" charset="0"/>
              </a:rPr>
              <a:t>, complex en </a:t>
            </a:r>
            <a:r>
              <a:rPr lang="en-US" sz="4400" dirty="0" err="1">
                <a:solidFill>
                  <a:schemeClr val="bg1">
                    <a:lumMod val="65000"/>
                  </a:schemeClr>
                </a:solidFill>
                <a:latin typeface="Calibri" charset="0"/>
                <a:cs typeface="Calibri" charset="0"/>
              </a:rPr>
              <a:t>adaptief</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vaak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onvoorspelbaar</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Benader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ID-</a:t>
            </a:r>
            <a:r>
              <a:rPr lang="en-US" sz="4400" b="1" dirty="0" err="1">
                <a:solidFill>
                  <a:schemeClr val="bg1">
                    <a:lumMod val="65000"/>
                  </a:schemeClr>
                </a:solidFill>
                <a:latin typeface="Calibri" charset="0"/>
                <a:cs typeface="Calibri" charset="0"/>
              </a:rPr>
              <a:t>projectbeoordeling</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weersvoorspelling</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De </a:t>
            </a:r>
            <a:r>
              <a:rPr lang="en-US" sz="4400" dirty="0" err="1">
                <a:solidFill>
                  <a:schemeClr val="bg1">
                    <a:lumMod val="65000"/>
                  </a:schemeClr>
                </a:solidFill>
                <a:latin typeface="Calibri" charset="0"/>
                <a:cs typeface="Calibri" charset="0"/>
              </a:rPr>
              <a:t>operationaliteit</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hangt</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af</a:t>
            </a:r>
            <a:r>
              <a:rPr lang="en-US" sz="4400" b="1"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succesvolle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combinaties</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effectief</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verbonden</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onderdelen</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externe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in </a:t>
            </a:r>
            <a:r>
              <a:rPr lang="en-US" sz="4400" b="1" dirty="0">
                <a:solidFill>
                  <a:schemeClr val="bg1">
                    <a:lumMod val="65000"/>
                  </a:schemeClr>
                </a:solidFill>
                <a:latin typeface="Calibri" charset="0"/>
                <a:cs typeface="Calibri" charset="0"/>
              </a:rPr>
              <a:t>het </a:t>
            </a:r>
            <a:r>
              <a:rPr lang="en-US" sz="4400" b="1" dirty="0" err="1">
                <a:solidFill>
                  <a:schemeClr val="bg1">
                    <a:lumMod val="65000"/>
                  </a:schemeClr>
                </a:solidFill>
                <a:latin typeface="Calibri" charset="0"/>
                <a:cs typeface="Calibri" charset="0"/>
              </a:rPr>
              <a:t>heersende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politieke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klimaat</a:t>
            </a:r>
            <a:r>
              <a:rPr lang="en-US" sz="4400" dirty="0">
                <a:solidFill>
                  <a:schemeClr val="bg1">
                    <a:lumMod val="65000"/>
                  </a:schemeClr>
                </a:solidFill>
                <a:latin typeface="Calibri" charset="0"/>
                <a:cs typeface="Calibri"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sym typeface="Wingdings" charset="0"/>
              </a:rPr>
              <a:t>Wanneer</a:t>
            </a:r>
            <a:r>
              <a:rPr lang="en-US" sz="4400" dirty="0">
                <a:solidFill>
                  <a:schemeClr val="bg1">
                    <a:lumMod val="65000"/>
                  </a:schemeClr>
                </a:solidFill>
                <a:latin typeface="Calibri" charset="0"/>
                <a:ea typeface="SimSun" charset="0"/>
                <a:cs typeface="SimSun" charset="0"/>
                <a:sym typeface="Wingdings" charset="0"/>
              </a:rPr>
              <a:t> is een ID </a:t>
            </a:r>
            <a:r>
              <a:rPr lang="en-US" sz="4400" dirty="0" err="1">
                <a:solidFill>
                  <a:schemeClr val="bg1">
                    <a:lumMod val="65000"/>
                  </a:schemeClr>
                </a:solidFill>
                <a:latin typeface="Calibri" charset="0"/>
                <a:ea typeface="SimSun" charset="0"/>
                <a:cs typeface="SimSun" charset="0"/>
                <a:sym typeface="Wingdings" charset="0"/>
              </a:rPr>
              <a:t>succesvol</a:t>
            </a:r>
            <a:r>
              <a:rPr lang="en-US" sz="4400"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Succes</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heeft</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vijf</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gezichten</a:t>
            </a:r>
            <a:r>
              <a:rPr lang="en-US" sz="4400" dirty="0">
                <a:solidFill>
                  <a:schemeClr val="bg1">
                    <a:lumMod val="65000"/>
                  </a:schemeClr>
                </a:solidFill>
                <a:latin typeface="Calibri" charset="0"/>
                <a:ea typeface="SimSun" charset="0"/>
                <a:cs typeface="SimSun" charset="0"/>
                <a:sym typeface="Wingdings" charset="0"/>
              </a:rPr>
              <a:t>: </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ecologisch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Geldt</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ook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voor</a:t>
            </a:r>
            <a:r>
              <a:rPr lang="en-US" sz="4400" dirty="0">
                <a:solidFill>
                  <a:schemeClr val="bg1">
                    <a:lumMod val="65000"/>
                  </a:schemeClr>
                </a:solidFill>
                <a:latin typeface="Calibri" charset="0"/>
                <a:ea typeface="SimSun" charset="0"/>
                <a:cs typeface="SimSun" charset="0"/>
              </a:rPr>
              <a:t> netwerk- en </a:t>
            </a:r>
            <a:r>
              <a:rPr lang="en-US" sz="4400" dirty="0" err="1">
                <a:solidFill>
                  <a:schemeClr val="bg1">
                    <a:lumMod val="65000"/>
                  </a:schemeClr>
                </a:solidFill>
                <a:latin typeface="Calibri" charset="0"/>
                <a:ea typeface="SimSun" charset="0"/>
                <a:cs typeface="SimSun" charset="0"/>
              </a:rPr>
              <a:t>organisatiemodi</a:t>
            </a:r>
            <a:r>
              <a:rPr lang="en-US" sz="4400" dirty="0">
                <a:solidFill>
                  <a:schemeClr val="bg1">
                    <a:lumMod val="65000"/>
                  </a:schemeClr>
                </a:solidFill>
                <a:latin typeface="Calibri" charset="0"/>
                <a:ea typeface="SimSun" charset="0"/>
                <a:cs typeface="SimSun"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b="1" dirty="0">
                <a:solidFill>
                  <a:schemeClr val="bg1">
                    <a:lumMod val="65000"/>
                  </a:schemeClr>
                </a:solidFill>
                <a:latin typeface="Calibri" charset="0"/>
                <a:cs typeface="Calibri" charset="0"/>
              </a:rPr>
              <a:t>Wat</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juristen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aan-projectsucces</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kunnen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bijdragen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vind</a:t>
            </a:r>
            <a:r>
              <a:rPr lang="en-US" sz="4400" b="1" dirty="0">
                <a:solidFill>
                  <a:schemeClr val="bg1">
                    <a:lumMod val="65000"/>
                  </a:schemeClr>
                </a:solidFill>
                <a:latin typeface="Calibri" charset="0"/>
                <a:cs typeface="Calibri" charset="0"/>
              </a:rPr>
              <a:t> je in</a:t>
            </a:r>
            <a:r>
              <a:rPr lang="en-US" sz="4400" dirty="0">
                <a:solidFill>
                  <a:schemeClr val="bg1">
                    <a:lumMod val="65000"/>
                  </a:schemeClr>
                </a:solidFill>
                <a:latin typeface="Calibri" charset="0"/>
                <a:cs typeface="Calibri" charset="0"/>
              </a:rPr>
              <a:t> </a:t>
            </a:r>
            <a:r>
              <a:rPr lang="en-US" sz="4400" b="1" i="1" dirty="0">
                <a:solidFill>
                  <a:schemeClr val="bg1">
                    <a:lumMod val="65000"/>
                  </a:schemeClr>
                </a:solidFill>
                <a:latin typeface="Calibri" charset="0"/>
                <a:cs typeface="Calibri" charset="0"/>
              </a:rPr>
              <a:t>het </a:t>
            </a:r>
            <a:r>
              <a:rPr lang="en-US" sz="4400" b="1" i="1" dirty="0" err="1">
                <a:solidFill>
                  <a:schemeClr val="bg1">
                    <a:lumMod val="65000"/>
                  </a:schemeClr>
                </a:solidFill>
                <a:latin typeface="Calibri" charset="0"/>
                <a:cs typeface="Calibri" charset="0"/>
              </a:rPr>
              <a:t>normatieve</a:t>
            </a:r>
            <a:r>
              <a:rPr lang="en-US" sz="4400" b="1" i="1" dirty="0">
                <a:solidFill>
                  <a:schemeClr val="bg1">
                    <a:lumMod val="65000"/>
                  </a:schemeClr>
                </a:solidFill>
                <a:latin typeface="Calibri" charset="0"/>
                <a:cs typeface="Calibri" charset="0"/>
              </a:rPr>
              <a:t> </a:t>
            </a:r>
            <a:r>
              <a:rPr lang="en-US" sz="4400" b="1" i="1" dirty="0" err="1">
                <a:solidFill>
                  <a:schemeClr val="bg1">
                    <a:lumMod val="65000"/>
                  </a:schemeClr>
                </a:solidFill>
                <a:latin typeface="Calibri" charset="0"/>
                <a:cs typeface="Calibri" charset="0"/>
              </a:rPr>
              <a:t>debat</a:t>
            </a:r>
            <a:r>
              <a:rPr lang="en-US" sz="4400" b="1" i="1"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dat</a:t>
            </a:r>
            <a:r>
              <a:rPr lang="en-US" sz="4400" i="1" dirty="0">
                <a:solidFill>
                  <a:schemeClr val="bg1">
                    <a:lumMod val="65000"/>
                  </a:schemeClr>
                </a:solidFill>
                <a:latin typeface="Calibri" charset="0"/>
                <a:cs typeface="Calibri" charset="0"/>
              </a:rPr>
              <a:t> </a:t>
            </a:r>
            <a:r>
              <a:rPr lang="en-US" sz="4400" dirty="0">
                <a:solidFill>
                  <a:schemeClr val="bg1">
                    <a:lumMod val="65000"/>
                  </a:schemeClr>
                </a:solidFill>
                <a:latin typeface="Calibri" charset="0"/>
                <a:cs typeface="Calibri" charset="0"/>
              </a:rPr>
              <a:t>de RE-</a:t>
            </a:r>
            <a:r>
              <a:rPr lang="en-US" sz="4400" dirty="0" err="1">
                <a:solidFill>
                  <a:schemeClr val="bg1">
                    <a:lumMod val="65000"/>
                  </a:schemeClr>
                </a:solidFill>
                <a:latin typeface="Calibri" charset="0"/>
                <a:cs typeface="Calibri" charset="0"/>
              </a:rPr>
              <a:t>fase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afsluit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precontractueel</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Inventariseer</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bescherm</a:t>
            </a:r>
            <a:r>
              <a:rPr lang="en-US" sz="4400" dirty="0">
                <a:solidFill>
                  <a:schemeClr val="bg1">
                    <a:lumMod val="65000"/>
                  </a:schemeClr>
                </a:solidFill>
                <a:latin typeface="Calibri" charset="0"/>
                <a:cs typeface="Calibri" charset="0"/>
              </a:rPr>
              <a:t> de </a:t>
            </a:r>
            <a:r>
              <a:rPr lang="en-US" sz="4400" dirty="0" err="1">
                <a:solidFill>
                  <a:schemeClr val="bg1">
                    <a:lumMod val="65000"/>
                  </a:schemeClr>
                </a:solidFill>
                <a:latin typeface="Calibri" charset="0"/>
                <a:cs typeface="Calibri" charset="0"/>
              </a:rPr>
              <a:t>omvang</a:t>
            </a:r>
            <a:r>
              <a:rPr lang="en-US" sz="4400" dirty="0">
                <a:solidFill>
                  <a:schemeClr val="bg1">
                    <a:lumMod val="65000"/>
                  </a:schemeClr>
                </a:solidFill>
                <a:latin typeface="Calibri" charset="0"/>
                <a:cs typeface="Calibri" charset="0"/>
              </a:rPr>
              <a:t> van de </a:t>
            </a:r>
            <a:r>
              <a:rPr lang="en-US" sz="4400" dirty="0" err="1">
                <a:solidFill>
                  <a:schemeClr val="bg1">
                    <a:lumMod val="65000"/>
                  </a:schemeClr>
                </a:solidFill>
                <a:latin typeface="Calibri" charset="0"/>
                <a:cs typeface="Calibri" charset="0"/>
              </a:rPr>
              <a:t>resterende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speelruimte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aanbieders</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gebruikers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Overweeg</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daarbij</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simulatie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verificatie</a:t>
            </a:r>
            <a:r>
              <a:rPr lang="en-US" sz="4400" b="1" dirty="0">
                <a:solidFill>
                  <a:schemeClr val="bg1">
                    <a:lumMod val="65000"/>
                  </a:schemeClr>
                </a:solidFill>
                <a:latin typeface="Calibri" charset="0"/>
                <a:cs typeface="Calibri" charset="0"/>
              </a:rPr>
              <a:t>-instrument.</a:t>
            </a:r>
            <a:endParaRPr lang="en-US" sz="4400"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Schep</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als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mogelijk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condities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win-win- </a:t>
            </a:r>
            <a:r>
              <a:rPr lang="en-US" sz="4400" dirty="0">
                <a:solidFill>
                  <a:schemeClr val="bg1">
                    <a:lumMod val="65000"/>
                  </a:schemeClr>
                </a:solidFill>
                <a:latin typeface="Calibri" charset="0"/>
                <a:cs typeface="Calibri" charset="0"/>
              </a:rPr>
              <a:t>in </a:t>
            </a:r>
            <a:r>
              <a:rPr lang="en-US" sz="4400" dirty="0" err="1">
                <a:solidFill>
                  <a:schemeClr val="bg1">
                    <a:lumMod val="65000"/>
                  </a:schemeClr>
                </a:solidFill>
                <a:latin typeface="Calibri" charset="0"/>
                <a:cs typeface="Calibri" charset="0"/>
              </a:rPr>
              <a:t>plaats</a:t>
            </a:r>
            <a:r>
              <a:rPr lang="en-US" sz="4400"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vechtsport</a:t>
            </a:r>
            <a:r>
              <a:rPr lang="en-US" sz="4400" i="1" dirty="0" err="1">
                <a:solidFill>
                  <a:schemeClr val="bg1">
                    <a:lumMod val="65000"/>
                  </a:schemeClr>
                </a:solidFill>
                <a:latin typeface="Calibri" charset="0"/>
                <a:cs typeface="Calibri" charset="0"/>
              </a:rPr>
              <a:t>framing</a:t>
            </a:r>
            <a:r>
              <a:rPr lang="en-US" sz="4400" dirty="0">
                <a:solidFill>
                  <a:schemeClr val="bg1">
                    <a:lumMod val="65000"/>
                  </a:schemeClr>
                </a:solidFill>
                <a:latin typeface="Calibri" charset="0"/>
                <a:cs typeface="Calibri" charset="0"/>
              </a:rPr>
              <a:t>.</a:t>
            </a:r>
            <a:endParaRPr lang="en-US" sz="1200" b="1" dirty="0">
              <a:solidFill>
                <a:schemeClr val="bg1">
                  <a:lumMod val="65000"/>
                </a:schemeClr>
              </a:solidFill>
              <a:latin typeface="Calibri" charset="0"/>
              <a:ea typeface="SimSun"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p:cNvSpPr>
            <a:spLocks noChangeArrowheads="1"/>
          </p:cNvSpPr>
          <p:nvPr/>
        </p:nvSpPr>
        <p:spPr bwMode="auto">
          <a:xfrm>
            <a:off x="222250" y="9818688"/>
            <a:ext cx="19873913" cy="13684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7" name="Rectangle 3"/>
          <p:cNvSpPr>
            <a:spLocks noChangeArrowheads="1"/>
          </p:cNvSpPr>
          <p:nvPr/>
        </p:nvSpPr>
        <p:spPr bwMode="auto">
          <a:xfrm>
            <a:off x="222250" y="8667750"/>
            <a:ext cx="19873913" cy="1223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6" name="Rectangle 3"/>
          <p:cNvSpPr>
            <a:spLocks noChangeArrowheads="1"/>
          </p:cNvSpPr>
          <p:nvPr/>
        </p:nvSpPr>
        <p:spPr bwMode="auto">
          <a:xfrm>
            <a:off x="222250" y="7443788"/>
            <a:ext cx="19873913" cy="1223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5" name="Rectangle 3"/>
          <p:cNvSpPr>
            <a:spLocks noChangeArrowheads="1"/>
          </p:cNvSpPr>
          <p:nvPr/>
        </p:nvSpPr>
        <p:spPr bwMode="auto">
          <a:xfrm>
            <a:off x="222250" y="6146800"/>
            <a:ext cx="19873913" cy="12969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4" name="Rectangle 3"/>
          <p:cNvSpPr>
            <a:spLocks noChangeArrowheads="1"/>
          </p:cNvSpPr>
          <p:nvPr/>
        </p:nvSpPr>
        <p:spPr bwMode="auto">
          <a:xfrm>
            <a:off x="222250" y="4922838"/>
            <a:ext cx="19873913" cy="1223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3" name="Rectangle 3"/>
          <p:cNvSpPr>
            <a:spLocks noChangeArrowheads="1"/>
          </p:cNvSpPr>
          <p:nvPr/>
        </p:nvSpPr>
        <p:spPr bwMode="auto">
          <a:xfrm>
            <a:off x="222250" y="3627438"/>
            <a:ext cx="19873913" cy="13668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2" name="Rectangle 3"/>
          <p:cNvSpPr>
            <a:spLocks noChangeArrowheads="1"/>
          </p:cNvSpPr>
          <p:nvPr/>
        </p:nvSpPr>
        <p:spPr bwMode="auto">
          <a:xfrm>
            <a:off x="222250" y="2401888"/>
            <a:ext cx="19873913" cy="1225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1" name="Rectangle 3"/>
          <p:cNvSpPr>
            <a:spLocks noChangeArrowheads="1"/>
          </p:cNvSpPr>
          <p:nvPr/>
        </p:nvSpPr>
        <p:spPr bwMode="auto">
          <a:xfrm>
            <a:off x="222250" y="1177925"/>
            <a:ext cx="19873913" cy="1223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40969" name="TextBox 1"/>
          <p:cNvSpPr txBox="1">
            <a:spLocks noChangeArrowheads="1"/>
          </p:cNvSpPr>
          <p:nvPr/>
        </p:nvSpPr>
        <p:spPr bwMode="auto">
          <a:xfrm>
            <a:off x="293688" y="1096963"/>
            <a:ext cx="10945812" cy="1080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sz="4400">
                <a:solidFill>
                  <a:schemeClr val="tx1"/>
                </a:solidFill>
                <a:latin typeface="Segoe Print" charset="0"/>
              </a:rPr>
              <a:t>±’69 Algol en de Electrologica X8</a:t>
            </a:r>
          </a:p>
          <a:p>
            <a:r>
              <a:rPr lang="nl-NL" sz="4400">
                <a:solidFill>
                  <a:schemeClr val="tx1"/>
                </a:solidFill>
                <a:latin typeface="Segoe Print" charset="0"/>
              </a:rPr>
              <a:t>				rekken 48K bits, ‘bytes’ 27b  </a:t>
            </a:r>
          </a:p>
          <a:p>
            <a:r>
              <a:rPr lang="nl-NL" sz="4400">
                <a:solidFill>
                  <a:srgbClr val="660066"/>
                </a:solidFill>
                <a:latin typeface="Segoe Print" charset="0"/>
              </a:rPr>
              <a:t>±’78 CDC, IBM, TC-UvA, Rb-UL, 				SPSS, (</a:t>
            </a:r>
            <a:r>
              <a:rPr lang="nl-NL" sz="4400" u="sng">
                <a:solidFill>
                  <a:srgbClr val="660066"/>
                </a:solidFill>
                <a:latin typeface="Segoe Print" charset="0"/>
              </a:rPr>
              <a:t>SP</a:t>
            </a:r>
            <a:r>
              <a:rPr lang="nl-NL" sz="4400">
                <a:solidFill>
                  <a:srgbClr val="660066"/>
                </a:solidFill>
                <a:latin typeface="Segoe Print" charset="0"/>
              </a:rPr>
              <a:t>, </a:t>
            </a:r>
            <a:r>
              <a:rPr lang="nl-NL" sz="4400" u="sng">
                <a:solidFill>
                  <a:srgbClr val="660066"/>
                </a:solidFill>
                <a:latin typeface="Segoe Print" charset="0"/>
              </a:rPr>
              <a:t>RDBMS</a:t>
            </a:r>
            <a:r>
              <a:rPr lang="nl-NL" sz="4400">
                <a:solidFill>
                  <a:srgbClr val="660066"/>
                </a:solidFill>
                <a:latin typeface="Segoe Print" charset="0"/>
              </a:rPr>
              <a:t>)</a:t>
            </a:r>
            <a:endParaRPr lang="nl-NL" sz="4400">
              <a:solidFill>
                <a:schemeClr val="tx1"/>
              </a:solidFill>
              <a:latin typeface="Segoe Print" charset="0"/>
            </a:endParaRPr>
          </a:p>
          <a:p>
            <a:r>
              <a:rPr lang="nl-NL" sz="4400">
                <a:solidFill>
                  <a:schemeClr val="tx1"/>
                </a:solidFill>
                <a:latin typeface="Segoe Print" charset="0"/>
              </a:rPr>
              <a:t>±’80 </a:t>
            </a:r>
            <a:r>
              <a:rPr lang="nl-NL" sz="4400" u="sng">
                <a:solidFill>
                  <a:srgbClr val="660066"/>
                </a:solidFill>
                <a:latin typeface="Segoe Print" charset="0"/>
              </a:rPr>
              <a:t>UIL</a:t>
            </a:r>
            <a:r>
              <a:rPr lang="nl-NL" sz="4400">
                <a:solidFill>
                  <a:srgbClr val="660066"/>
                </a:solidFill>
                <a:latin typeface="Segoe Print" charset="0"/>
              </a:rPr>
              <a:t>, </a:t>
            </a:r>
            <a:r>
              <a:rPr lang="nl-NL" sz="4400">
                <a:solidFill>
                  <a:schemeClr val="tx1"/>
                </a:solidFill>
                <a:latin typeface="Segoe Print" charset="0"/>
              </a:rPr>
              <a:t>de ‘software crisis’ </a:t>
            </a:r>
          </a:p>
          <a:p>
            <a:r>
              <a:rPr lang="nl-NL" sz="4400">
                <a:solidFill>
                  <a:schemeClr val="tx1"/>
                </a:solidFill>
                <a:latin typeface="Segoe Print" charset="0"/>
              </a:rPr>
              <a:t>				-&gt; methoden (RE, </a:t>
            </a:r>
            <a:r>
              <a:rPr lang="nl-NL" sz="4400" u="sng">
                <a:solidFill>
                  <a:schemeClr val="tx1"/>
                </a:solidFill>
                <a:latin typeface="Segoe Print" charset="0"/>
              </a:rPr>
              <a:t>OO</a:t>
            </a:r>
            <a:r>
              <a:rPr lang="nl-NL" sz="4400">
                <a:solidFill>
                  <a:schemeClr val="tx1"/>
                </a:solidFill>
                <a:latin typeface="Segoe Print" charset="0"/>
              </a:rPr>
              <a:t>, UML)</a:t>
            </a:r>
          </a:p>
          <a:p>
            <a:r>
              <a:rPr lang="nl-NL" sz="4400">
                <a:solidFill>
                  <a:srgbClr val="660066"/>
                </a:solidFill>
                <a:latin typeface="Segoe Print" charset="0"/>
              </a:rPr>
              <a:t>±’85 De PC, R&amp;I, prolog, </a:t>
            </a:r>
          </a:p>
          <a:p>
            <a:r>
              <a:rPr lang="nl-NL" sz="4400">
                <a:solidFill>
                  <a:srgbClr val="660066"/>
                </a:solidFill>
                <a:latin typeface="Segoe Print" charset="0"/>
              </a:rPr>
              <a:t>				</a:t>
            </a:r>
            <a:r>
              <a:rPr lang="nl-NL" sz="4400" u="sng">
                <a:solidFill>
                  <a:srgbClr val="660066"/>
                </a:solidFill>
                <a:latin typeface="Segoe Print" charset="0"/>
              </a:rPr>
              <a:t>PEM</a:t>
            </a:r>
            <a:r>
              <a:rPr lang="nl-NL" sz="4400">
                <a:solidFill>
                  <a:srgbClr val="660066"/>
                </a:solidFill>
                <a:latin typeface="Segoe Print" charset="0"/>
              </a:rPr>
              <a:t>, </a:t>
            </a:r>
            <a:r>
              <a:rPr lang="nl-NL" sz="4400" u="sng">
                <a:solidFill>
                  <a:srgbClr val="660066"/>
                </a:solidFill>
                <a:latin typeface="Segoe Print" charset="0"/>
              </a:rPr>
              <a:t>TCP/IP</a:t>
            </a:r>
            <a:r>
              <a:rPr lang="nl-NL" sz="4400">
                <a:solidFill>
                  <a:srgbClr val="660066"/>
                </a:solidFill>
                <a:latin typeface="Segoe Print" charset="0"/>
              </a:rPr>
              <a:t>, internet in EU</a:t>
            </a:r>
            <a:endParaRPr lang="nl-NL" sz="4400" u="sng">
              <a:solidFill>
                <a:schemeClr val="tx1"/>
              </a:solidFill>
              <a:latin typeface="Segoe Print" charset="0"/>
            </a:endParaRPr>
          </a:p>
          <a:p>
            <a:r>
              <a:rPr lang="nl-NL" sz="4400">
                <a:solidFill>
                  <a:schemeClr val="tx1"/>
                </a:solidFill>
                <a:latin typeface="Segoe Print" charset="0"/>
              </a:rPr>
              <a:t>±93 HTTP, het web, explosieve groei,</a:t>
            </a:r>
          </a:p>
          <a:p>
            <a:r>
              <a:rPr lang="nl-NL" sz="4400">
                <a:solidFill>
                  <a:schemeClr val="tx1"/>
                </a:solidFill>
                <a:latin typeface="Segoe Print" charset="0"/>
              </a:rPr>
              <a:t>        </a:t>
            </a:r>
            <a:r>
              <a:rPr lang="nl-NL" sz="4400" u="sng">
                <a:solidFill>
                  <a:srgbClr val="660066"/>
                </a:solidFill>
                <a:latin typeface="Segoe Print" charset="0"/>
              </a:rPr>
              <a:t>open nirvana time?</a:t>
            </a:r>
            <a:r>
              <a:rPr lang="nl-NL" sz="4400">
                <a:solidFill>
                  <a:schemeClr val="tx1"/>
                </a:solidFill>
                <a:latin typeface="Segoe Print" charset="0"/>
              </a:rPr>
              <a:t> </a:t>
            </a:r>
          </a:p>
          <a:p>
            <a:r>
              <a:rPr lang="nl-NL" sz="4400">
                <a:solidFill>
                  <a:srgbClr val="660066"/>
                </a:solidFill>
                <a:latin typeface="Segoe Print" charset="0"/>
              </a:rPr>
              <a:t>±’00 SMS, Napster, Google, mobile,</a:t>
            </a:r>
          </a:p>
          <a:p>
            <a:r>
              <a:rPr lang="nl-NL" sz="4400">
                <a:solidFill>
                  <a:srgbClr val="660066"/>
                </a:solidFill>
                <a:latin typeface="Segoe Print" charset="0"/>
              </a:rPr>
              <a:t>        </a:t>
            </a:r>
            <a:r>
              <a:rPr lang="nl-NL" sz="4400" u="sng">
                <a:solidFill>
                  <a:srgbClr val="660066"/>
                </a:solidFill>
                <a:latin typeface="Segoe Print" charset="0"/>
              </a:rPr>
              <a:t>netwerkwetenschap</a:t>
            </a:r>
          </a:p>
          <a:p>
            <a:r>
              <a:rPr lang="nl-NL" sz="4400">
                <a:solidFill>
                  <a:srgbClr val="0D0D0D"/>
                </a:solidFill>
                <a:latin typeface="Segoe Print" charset="0"/>
              </a:rPr>
              <a:t>±’10  Smartphones, sociale media, </a:t>
            </a:r>
          </a:p>
          <a:p>
            <a:r>
              <a:rPr lang="nl-NL" sz="4400">
                <a:solidFill>
                  <a:srgbClr val="0D0D0D"/>
                </a:solidFill>
                <a:latin typeface="Segoe Print" charset="0"/>
              </a:rPr>
              <a:t>				explosieve groei (</a:t>
            </a:r>
            <a:r>
              <a:rPr lang="nl-NL" sz="4400" u="sng">
                <a:solidFill>
                  <a:srgbClr val="0D0D0D"/>
                </a:solidFill>
                <a:latin typeface="Segoe Print" charset="0"/>
              </a:rPr>
              <a:t>apps</a:t>
            </a:r>
            <a:r>
              <a:rPr lang="nl-NL" sz="4400">
                <a:solidFill>
                  <a:srgbClr val="0D0D0D"/>
                </a:solidFill>
                <a:latin typeface="Segoe Print" charset="0"/>
              </a:rPr>
              <a:t>)</a:t>
            </a:r>
          </a:p>
          <a:p>
            <a:r>
              <a:rPr lang="nl-NL" sz="4400">
                <a:solidFill>
                  <a:srgbClr val="660066"/>
                </a:solidFill>
                <a:latin typeface="Segoe Print" charset="0"/>
              </a:rPr>
              <a:t>±15 Google, Apple, Facebook	vormen</a:t>
            </a:r>
          </a:p>
          <a:p>
            <a:r>
              <a:rPr lang="nl-NL" sz="4400">
                <a:solidFill>
                  <a:srgbClr val="660066"/>
                </a:solidFill>
                <a:latin typeface="Segoe Print" charset="0"/>
              </a:rPr>
              <a:t>        </a:t>
            </a:r>
            <a:r>
              <a:rPr lang="nl-NL" sz="4400" u="sng">
                <a:solidFill>
                  <a:srgbClr val="660066"/>
                </a:solidFill>
                <a:latin typeface="Segoe Print" charset="0"/>
              </a:rPr>
              <a:t>ecosystemen</a:t>
            </a:r>
            <a:r>
              <a:rPr lang="nl-NL" sz="4400">
                <a:solidFill>
                  <a:srgbClr val="660066"/>
                </a:solidFill>
                <a:latin typeface="Segoe Print" charset="0"/>
              </a:rPr>
              <a:t>, </a:t>
            </a:r>
            <a:r>
              <a:rPr lang="nl-NL" sz="4400" u="sng">
                <a:solidFill>
                  <a:srgbClr val="660066"/>
                </a:solidFill>
                <a:latin typeface="Segoe Print" charset="0"/>
              </a:rPr>
              <a:t>lock-in time</a:t>
            </a:r>
            <a:r>
              <a:rPr lang="nl-NL" sz="4400">
                <a:solidFill>
                  <a:srgbClr val="660066"/>
                </a:solidFill>
                <a:latin typeface="Segoe Print" charset="0"/>
              </a:rPr>
              <a:t>?</a:t>
            </a:r>
          </a:p>
          <a:p>
            <a:r>
              <a:rPr lang="nl-NL" sz="4400">
                <a:solidFill>
                  <a:schemeClr val="tx1"/>
                </a:solidFill>
                <a:latin typeface="Segoe Print" charset="0"/>
              </a:rPr>
              <a:t> </a:t>
            </a:r>
            <a:r>
              <a:rPr lang="nl-NL" sz="4400">
                <a:solidFill>
                  <a:srgbClr val="660066"/>
                </a:solidFill>
                <a:latin typeface="Segoe Print" charset="0"/>
              </a:rPr>
              <a:t> </a:t>
            </a:r>
          </a:p>
        </p:txBody>
      </p:sp>
      <p:sp>
        <p:nvSpPr>
          <p:cNvPr id="40970" name="Rectangle 26"/>
          <p:cNvSpPr>
            <a:spLocks noChangeArrowheads="1"/>
          </p:cNvSpPr>
          <p:nvPr/>
        </p:nvSpPr>
        <p:spPr bwMode="auto">
          <a:xfrm>
            <a:off x="18872200" y="98425"/>
            <a:ext cx="1368425"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2.1</a:t>
            </a:r>
          </a:p>
        </p:txBody>
      </p:sp>
      <p:sp>
        <p:nvSpPr>
          <p:cNvPr id="8" name="TextBox 1"/>
          <p:cNvSpPr txBox="1">
            <a:spLocks noChangeArrowheads="1"/>
          </p:cNvSpPr>
          <p:nvPr/>
        </p:nvSpPr>
        <p:spPr bwMode="auto">
          <a:xfrm>
            <a:off x="11526838" y="1106488"/>
            <a:ext cx="9151937" cy="1080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nl-NL" sz="4400" dirty="0">
                <a:solidFill>
                  <a:schemeClr val="tx1"/>
                </a:solidFill>
                <a:latin typeface="Segoe Print" charset="0"/>
              </a:rPr>
              <a:t>bouwen en aanbieden van i-diensten duur &amp; eenzaam</a:t>
            </a:r>
          </a:p>
          <a:p>
            <a:pPr>
              <a:defRPr/>
            </a:pPr>
            <a:r>
              <a:rPr lang="nl-NL" sz="4400" u="sng" dirty="0">
                <a:solidFill>
                  <a:srgbClr val="660066"/>
                </a:solidFill>
                <a:latin typeface="Segoe Print" charset="0"/>
              </a:rPr>
              <a:t>Maakbaarheid</a:t>
            </a:r>
            <a:r>
              <a:rPr lang="nl-NL" sz="4400" dirty="0">
                <a:solidFill>
                  <a:srgbClr val="660066"/>
                </a:solidFill>
                <a:latin typeface="Segoe Print" charset="0"/>
              </a:rPr>
              <a:t>, X (= veel publieke i-projecten falen)</a:t>
            </a:r>
            <a:endParaRPr lang="nl-NL" sz="4400" dirty="0">
              <a:solidFill>
                <a:schemeClr val="tx1"/>
              </a:solidFill>
              <a:latin typeface="Segoe Print" charset="0"/>
            </a:endParaRPr>
          </a:p>
          <a:p>
            <a:pPr>
              <a:defRPr/>
            </a:pPr>
            <a:r>
              <a:rPr lang="nl-NL" sz="4400" dirty="0">
                <a:solidFill>
                  <a:schemeClr val="tx1"/>
                </a:solidFill>
                <a:latin typeface="Segoe Print" charset="0"/>
              </a:rPr>
              <a:t>X+Y (= fluïditeit, opschalen, </a:t>
            </a:r>
            <a:r>
              <a:rPr lang="nl-NL" sz="4400" dirty="0" err="1">
                <a:solidFill>
                  <a:schemeClr val="tx1"/>
                </a:solidFill>
                <a:latin typeface="Segoe Print" charset="0"/>
              </a:rPr>
              <a:t>vyandige</a:t>
            </a:r>
            <a:r>
              <a:rPr lang="nl-NL" sz="4400" dirty="0">
                <a:solidFill>
                  <a:schemeClr val="tx1"/>
                </a:solidFill>
                <a:latin typeface="Segoe Print" charset="0"/>
              </a:rPr>
              <a:t> coalities)</a:t>
            </a:r>
          </a:p>
          <a:p>
            <a:pPr>
              <a:defRPr/>
            </a:pPr>
            <a:r>
              <a:rPr lang="en-US" sz="4400" dirty="0">
                <a:solidFill>
                  <a:srgbClr val="660066"/>
                </a:solidFill>
                <a:latin typeface="Segoe Print" charset="0"/>
              </a:rPr>
              <a:t>X+Y+Z (= Moore &amp; </a:t>
            </a:r>
            <a:r>
              <a:rPr lang="en-US" sz="4400" dirty="0" err="1">
                <a:solidFill>
                  <a:srgbClr val="660066"/>
                </a:solidFill>
                <a:latin typeface="Segoe Print" charset="0"/>
              </a:rPr>
              <a:t>beleid</a:t>
            </a:r>
            <a:r>
              <a:rPr lang="en-US" sz="4400" dirty="0">
                <a:solidFill>
                  <a:srgbClr val="660066"/>
                </a:solidFill>
                <a:latin typeface="Segoe Print" charset="0"/>
              </a:rPr>
              <a:t> != </a:t>
            </a:r>
            <a:r>
              <a:rPr lang="en-US" sz="4400" dirty="0" err="1">
                <a:solidFill>
                  <a:srgbClr val="660066"/>
                </a:solidFill>
                <a:latin typeface="Segoe Print" charset="0"/>
              </a:rPr>
              <a:t>lineair</a:t>
            </a:r>
            <a:r>
              <a:rPr lang="en-US" sz="4400" dirty="0">
                <a:solidFill>
                  <a:srgbClr val="660066"/>
                </a:solidFill>
                <a:latin typeface="Segoe Print" charset="0"/>
              </a:rPr>
              <a:t> (agent-based models?)</a:t>
            </a:r>
          </a:p>
          <a:p>
            <a:pPr>
              <a:defRPr/>
            </a:pPr>
            <a:r>
              <a:rPr lang="nl-NL" sz="4400" dirty="0">
                <a:solidFill>
                  <a:schemeClr val="tx1">
                    <a:lumMod val="95000"/>
                    <a:lumOff val="5000"/>
                  </a:schemeClr>
                </a:solidFill>
                <a:latin typeface="Segoe Print" charset="0"/>
              </a:rPr>
              <a:t>X+Y+Z;</a:t>
            </a:r>
            <a:r>
              <a:rPr lang="nl-NL" sz="4400" dirty="0">
                <a:solidFill>
                  <a:schemeClr val="tx1"/>
                </a:solidFill>
                <a:latin typeface="Segoe Print" charset="0"/>
              </a:rPr>
              <a:t> </a:t>
            </a:r>
          </a:p>
          <a:p>
            <a:pPr>
              <a:defRPr/>
            </a:pPr>
            <a:r>
              <a:rPr lang="en-US" sz="4400" dirty="0">
                <a:solidFill>
                  <a:schemeClr val="tx1"/>
                </a:solidFill>
                <a:latin typeface="Segoe Print" charset="0"/>
              </a:rPr>
              <a:t>				?!@?&amp;?%?#?@!?</a:t>
            </a:r>
          </a:p>
          <a:p>
            <a:pPr>
              <a:defRPr/>
            </a:pPr>
            <a:r>
              <a:rPr lang="nl-NL" sz="4400" dirty="0">
                <a:solidFill>
                  <a:srgbClr val="660066"/>
                </a:solidFill>
                <a:latin typeface="Segoe Print" charset="0"/>
              </a:rPr>
              <a:t>X+Y+Z; </a:t>
            </a:r>
          </a:p>
          <a:p>
            <a:pPr>
              <a:defRPr/>
            </a:pPr>
            <a:r>
              <a:rPr lang="nl-NL" sz="4400" dirty="0">
                <a:solidFill>
                  <a:srgbClr val="660066"/>
                </a:solidFill>
                <a:latin typeface="Segoe Print" charset="0"/>
              </a:rPr>
              <a:t>				</a:t>
            </a:r>
            <a:r>
              <a:rPr lang="nl-NL" sz="4400" dirty="0" err="1">
                <a:solidFill>
                  <a:srgbClr val="660066"/>
                </a:solidFill>
                <a:latin typeface="Segoe Print" charset="0"/>
              </a:rPr>
              <a:t>RvdR</a:t>
            </a:r>
            <a:r>
              <a:rPr lang="nl-NL" sz="4400" dirty="0">
                <a:solidFill>
                  <a:srgbClr val="660066"/>
                </a:solidFill>
                <a:latin typeface="Segoe Print" charset="0"/>
              </a:rPr>
              <a:t> verschijnt </a:t>
            </a:r>
          </a:p>
          <a:p>
            <a:pPr>
              <a:defRPr/>
            </a:pPr>
            <a:r>
              <a:rPr lang="nl-NL" sz="4400" dirty="0">
                <a:solidFill>
                  <a:schemeClr val="tx1">
                    <a:lumMod val="95000"/>
                    <a:lumOff val="5000"/>
                  </a:schemeClr>
                </a:solidFill>
                <a:latin typeface="Segoe Print" charset="0"/>
              </a:rPr>
              <a:t>X+Y+Z+Ω (= verslaving + monopolies + macht)</a:t>
            </a:r>
          </a:p>
          <a:p>
            <a:pPr>
              <a:defRPr/>
            </a:pPr>
            <a:r>
              <a:rPr lang="nl-NL" sz="4400" dirty="0">
                <a:solidFill>
                  <a:srgbClr val="660066"/>
                </a:solidFill>
                <a:latin typeface="Segoe Print" charset="0"/>
              </a:rPr>
              <a:t>X+Y+Z+Ω	; i-user autonomie vervliegt; i-misbruik groeit  		</a:t>
            </a:r>
          </a:p>
          <a:p>
            <a:pPr>
              <a:defRPr/>
            </a:pPr>
            <a:endParaRPr lang="nl-NL" sz="4400" dirty="0">
              <a:solidFill>
                <a:srgbClr val="660066"/>
              </a:solidFill>
              <a:latin typeface="Segoe Print" charset="0"/>
            </a:endParaRPr>
          </a:p>
        </p:txBody>
      </p:sp>
      <p:sp>
        <p:nvSpPr>
          <p:cNvPr id="40972" name="Rectangle 3"/>
          <p:cNvSpPr>
            <a:spLocks noChangeArrowheads="1"/>
          </p:cNvSpPr>
          <p:nvPr/>
        </p:nvSpPr>
        <p:spPr bwMode="auto">
          <a:xfrm>
            <a:off x="0" y="0"/>
            <a:ext cx="188722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hangingPunct="0">
              <a:buClr>
                <a:srgbClr val="000000"/>
              </a:buClr>
              <a:buSzTx/>
            </a:pPr>
            <a:r>
              <a:rPr lang="en-US" sz="7200">
                <a:solidFill>
                  <a:schemeClr val="tx1"/>
                </a:solidFill>
                <a:latin typeface="Calibri" charset="0"/>
                <a:cs typeface="Calibri" charset="0"/>
              </a:rPr>
              <a:t>   Ervaringen (1969-2019)</a:t>
            </a:r>
            <a:endParaRPr lang="en-US" sz="7200">
              <a:solidFill>
                <a:schemeClr val="tx1"/>
              </a:solidFill>
              <a:latin typeface="Segoe Print" charset="0"/>
              <a:cs typeface="Calibri"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6" grpId="0" animBg="1"/>
      <p:bldP spid="15" grpId="0" animBg="1"/>
      <p:bldP spid="14" grpId="0" animBg="1"/>
      <p:bldP spid="13" grpId="0" animBg="1"/>
      <p:bldP spid="12"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7351713" y="0"/>
            <a:ext cx="10728325" cy="647700"/>
          </a:xfrm>
        </p:spPr>
        <p:txBody>
          <a:bodyPr/>
          <a:lstStyle/>
          <a:p>
            <a:pPr>
              <a:defRPr/>
            </a:pPr>
            <a:r>
              <a:rPr lang="en-US" sz="4400" dirty="0">
                <a:solidFill>
                  <a:schemeClr val="tx1"/>
                </a:solidFill>
              </a:rPr>
              <a:t>I Model with Four Prototypical Human Natures </a:t>
            </a:r>
            <a:r>
              <a:rPr lang="mr-IN" sz="4400" dirty="0">
                <a:solidFill>
                  <a:schemeClr val="tx1"/>
                </a:solidFill>
              </a:rPr>
              <a:t>…</a:t>
            </a:r>
            <a:endParaRPr lang="en-US" sz="4400" dirty="0">
              <a:solidFill>
                <a:schemeClr val="tx1"/>
              </a:solidFill>
            </a:endParaRPr>
          </a:p>
        </p:txBody>
      </p:sp>
      <p:sp>
        <p:nvSpPr>
          <p:cNvPr id="41986" name="Text Placeholder 3"/>
          <p:cNvSpPr txBox="1">
            <a:spLocks/>
          </p:cNvSpPr>
          <p:nvPr/>
        </p:nvSpPr>
        <p:spPr bwMode="auto">
          <a:xfrm>
            <a:off x="19050" y="0"/>
            <a:ext cx="20318413" cy="1563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000" tIns="45000" rIns="90000" bIns="45000"/>
          <a:lstStyle/>
          <a:p>
            <a:pPr eaLnBrk="0" hangingPunct="0">
              <a:lnSpc>
                <a:spcPct val="98000"/>
              </a:lnSpc>
              <a:spcAft>
                <a:spcPts val="1413"/>
              </a:spcAft>
            </a:pPr>
            <a:r>
              <a:rPr lang="en-US" sz="6600" b="1">
                <a:solidFill>
                  <a:schemeClr val="tx1"/>
                </a:solidFill>
                <a:latin typeface="Calibri Light" charset="0"/>
              </a:rPr>
              <a:t> Ik modelleer om argumenten aan ‘t werk te laten zien</a:t>
            </a:r>
          </a:p>
        </p:txBody>
      </p:sp>
      <p:grpSp>
        <p:nvGrpSpPr>
          <p:cNvPr id="41987" name="Group 1"/>
          <p:cNvGrpSpPr>
            <a:grpSpLocks/>
          </p:cNvGrpSpPr>
          <p:nvPr/>
        </p:nvGrpSpPr>
        <p:grpSpPr bwMode="auto">
          <a:xfrm>
            <a:off x="1301750" y="1754188"/>
            <a:ext cx="18649950" cy="9531350"/>
            <a:chOff x="7710933" y="1898563"/>
            <a:chExt cx="17685413" cy="9531773"/>
          </a:xfrm>
        </p:grpSpPr>
        <p:sp>
          <p:nvSpPr>
            <p:cNvPr id="41989" name="TextBox 1"/>
            <p:cNvSpPr txBox="1">
              <a:spLocks noChangeArrowheads="1"/>
            </p:cNvSpPr>
            <p:nvPr/>
          </p:nvSpPr>
          <p:spPr bwMode="auto">
            <a:xfrm>
              <a:off x="7710933" y="1898563"/>
              <a:ext cx="17685413" cy="353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sz="4800">
                  <a:solidFill>
                    <a:srgbClr val="000000"/>
                  </a:solidFill>
                </a:rPr>
                <a:t>COARSE GRAINING:</a:t>
              </a:r>
            </a:p>
            <a:p>
              <a:r>
                <a:rPr lang="nl-NL" sz="4800">
                  <a:solidFill>
                    <a:srgbClr val="000000"/>
                  </a:solidFill>
                </a:rPr>
                <a:t>Generaliseren, maar van klein naar groot, om gedrag van complexe systemen bottom-up of agent-based te kunnen modelleren. </a:t>
              </a:r>
            </a:p>
            <a:p>
              <a:r>
                <a:rPr lang="nl-NL" sz="4800">
                  <a:solidFill>
                    <a:srgbClr val="000000"/>
                  </a:solidFill>
                </a:rPr>
                <a:t>GEBRUIKTE NETWERK ARCHITECTUREN:</a:t>
              </a:r>
            </a:p>
            <a:p>
              <a:r>
                <a:rPr lang="nl-NL" sz="4800">
                  <a:solidFill>
                    <a:srgbClr val="000000"/>
                  </a:solidFill>
                </a:rPr>
                <a:t>wheel, tree, preferentially attached, random</a:t>
              </a:r>
            </a:p>
          </p:txBody>
        </p:sp>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6205" y="6075460"/>
              <a:ext cx="2232504" cy="2232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983" y="8810845"/>
              <a:ext cx="2160245" cy="19066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42844" y="6075460"/>
              <a:ext cx="2593801" cy="241628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2091" y="8739404"/>
              <a:ext cx="2590789" cy="26909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 name="Text Box 3"/>
            <p:cNvSpPr txBox="1">
              <a:spLocks noChangeArrowheads="1"/>
            </p:cNvSpPr>
            <p:nvPr/>
          </p:nvSpPr>
          <p:spPr bwMode="auto">
            <a:xfrm>
              <a:off x="9943438" y="5859551"/>
              <a:ext cx="2735307" cy="863638"/>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err="1" smtClean="0">
                  <a:solidFill>
                    <a:schemeClr val="tx1"/>
                  </a:solidFill>
                  <a:cs typeface="SimSun" charset="0"/>
                </a:rPr>
                <a:t>Collectief</a:t>
              </a:r>
              <a:endParaRPr lang="en-US" sz="4400" u="sng" dirty="0" smtClean="0">
                <a:solidFill>
                  <a:schemeClr val="tx1"/>
                </a:solidFill>
                <a:cs typeface="SimSun" charset="0"/>
              </a:endParaRPr>
            </a:p>
          </p:txBody>
        </p:sp>
        <p:sp>
          <p:nvSpPr>
            <p:cNvPr id="11" name="Text Box 3"/>
            <p:cNvSpPr txBox="1">
              <a:spLocks noChangeArrowheads="1"/>
            </p:cNvSpPr>
            <p:nvPr/>
          </p:nvSpPr>
          <p:spPr bwMode="auto">
            <a:xfrm>
              <a:off x="9943438" y="8739404"/>
              <a:ext cx="2735307" cy="863638"/>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err="1" smtClean="0">
                  <a:solidFill>
                    <a:schemeClr val="tx1"/>
                  </a:solidFill>
                  <a:cs typeface="SimSun" charset="0"/>
                </a:rPr>
                <a:t>Hiërarchie</a:t>
              </a:r>
              <a:endParaRPr lang="en-US" sz="4400" u="sng" dirty="0" smtClean="0">
                <a:solidFill>
                  <a:schemeClr val="tx1"/>
                </a:solidFill>
                <a:cs typeface="SimSun" charset="0"/>
              </a:endParaRPr>
            </a:p>
          </p:txBody>
        </p:sp>
        <p:sp>
          <p:nvSpPr>
            <p:cNvPr id="12" name="Text Box 3"/>
            <p:cNvSpPr txBox="1">
              <a:spLocks noChangeArrowheads="1"/>
            </p:cNvSpPr>
            <p:nvPr/>
          </p:nvSpPr>
          <p:spPr bwMode="auto">
            <a:xfrm>
              <a:off x="16207398" y="5859551"/>
              <a:ext cx="2736813" cy="863638"/>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err="1" smtClean="0">
                  <a:solidFill>
                    <a:schemeClr val="tx1"/>
                  </a:solidFill>
                  <a:cs typeface="SimSun" charset="0"/>
                </a:rPr>
                <a:t>Markt</a:t>
              </a:r>
              <a:endParaRPr lang="en-US" sz="4400" u="sng" dirty="0" smtClean="0">
                <a:solidFill>
                  <a:schemeClr val="tx1"/>
                </a:solidFill>
                <a:cs typeface="SimSun" charset="0"/>
              </a:endParaRPr>
            </a:p>
          </p:txBody>
        </p:sp>
        <p:sp>
          <p:nvSpPr>
            <p:cNvPr id="13" name="Text Box 3"/>
            <p:cNvSpPr txBox="1">
              <a:spLocks noChangeArrowheads="1"/>
            </p:cNvSpPr>
            <p:nvPr/>
          </p:nvSpPr>
          <p:spPr bwMode="auto">
            <a:xfrm>
              <a:off x="16279657" y="8667963"/>
              <a:ext cx="2736813" cy="863638"/>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err="1" smtClean="0">
                  <a:solidFill>
                    <a:schemeClr val="tx1"/>
                  </a:solidFill>
                  <a:cs typeface="SimSun" charset="0"/>
                </a:rPr>
                <a:t>Netwerk</a:t>
              </a:r>
              <a:endParaRPr lang="en-US" sz="4400" u="sng" dirty="0" smtClean="0">
                <a:solidFill>
                  <a:schemeClr val="tx1"/>
                </a:solidFill>
                <a:cs typeface="SimSun" charset="0"/>
              </a:endParaRPr>
            </a:p>
          </p:txBody>
        </p:sp>
      </p:grpSp>
      <p:sp>
        <p:nvSpPr>
          <p:cNvPr id="41988" name="Rectangle 26"/>
          <p:cNvSpPr>
            <a:spLocks noChangeArrowheads="1"/>
          </p:cNvSpPr>
          <p:nvPr/>
        </p:nvSpPr>
        <p:spPr bwMode="auto">
          <a:xfrm>
            <a:off x="18800763" y="169863"/>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2.2</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3188" y="1466850"/>
            <a:ext cx="6959600" cy="9864725"/>
          </a:xfrm>
          <a:solidFill>
            <a:schemeClr val="bg1">
              <a:lumMod val="75000"/>
              <a:alpha val="54000"/>
            </a:schemeClr>
          </a:solidFill>
        </p:spPr>
        <p:txBody>
          <a:bodyPr anchor="ctr"/>
          <a:lstStyle/>
          <a:p>
            <a:pPr marL="179982" indent="0">
              <a:lnSpc>
                <a:spcPct val="102000"/>
              </a:lnSpc>
              <a:spcAft>
                <a:spcPts val="0"/>
              </a:spcAft>
              <a:buClr>
                <a:srgbClr val="FAB915"/>
              </a:buClr>
              <a:defRPr/>
            </a:pPr>
            <a:r>
              <a:rPr lang="en-US" sz="4000" dirty="0" smtClean="0">
                <a:solidFill>
                  <a:srgbClr val="000090"/>
                </a:solidFill>
              </a:rPr>
              <a:t>Agent</a:t>
            </a:r>
            <a:r>
              <a:rPr lang="en-US" sz="4000" dirty="0">
                <a:solidFill>
                  <a:srgbClr val="000090"/>
                </a:solidFill>
              </a:rPr>
              <a:t>-based modeling implies generalization. I </a:t>
            </a:r>
            <a:r>
              <a:rPr lang="en-US" sz="4000" dirty="0" smtClean="0">
                <a:solidFill>
                  <a:srgbClr val="000090"/>
                </a:solidFill>
              </a:rPr>
              <a:t>use four theory adepts — </a:t>
            </a:r>
            <a:r>
              <a:rPr lang="en-US" sz="4000" dirty="0">
                <a:solidFill>
                  <a:srgbClr val="000090"/>
                </a:solidFill>
              </a:rPr>
              <a:t>adding three to the obligatory homo </a:t>
            </a:r>
            <a:r>
              <a:rPr lang="en-US" sz="4000" dirty="0" err="1" smtClean="0">
                <a:solidFill>
                  <a:srgbClr val="000090"/>
                </a:solidFill>
              </a:rPr>
              <a:t>economicus</a:t>
            </a:r>
            <a:r>
              <a:rPr lang="en-US" sz="4000" dirty="0" smtClean="0">
                <a:solidFill>
                  <a:srgbClr val="000090"/>
                </a:solidFill>
              </a:rPr>
              <a:t> (E): </a:t>
            </a:r>
            <a:r>
              <a:rPr lang="en-US" sz="4000" dirty="0">
                <a:solidFill>
                  <a:srgbClr val="000090"/>
                </a:solidFill>
              </a:rPr>
              <a:t>the community </a:t>
            </a:r>
            <a:r>
              <a:rPr lang="en-US" sz="4000" dirty="0" smtClean="0">
                <a:solidFill>
                  <a:srgbClr val="000090"/>
                </a:solidFill>
              </a:rPr>
              <a:t>man (C), </a:t>
            </a:r>
            <a:r>
              <a:rPr lang="en-US" sz="4000" dirty="0">
                <a:solidFill>
                  <a:srgbClr val="000090"/>
                </a:solidFill>
              </a:rPr>
              <a:t>the civil </a:t>
            </a:r>
            <a:r>
              <a:rPr lang="en-US" sz="4000" dirty="0" smtClean="0">
                <a:solidFill>
                  <a:srgbClr val="000090"/>
                </a:solidFill>
              </a:rPr>
              <a:t>servant (S) </a:t>
            </a:r>
            <a:r>
              <a:rPr lang="en-US" sz="4000" dirty="0">
                <a:solidFill>
                  <a:srgbClr val="000090"/>
                </a:solidFill>
              </a:rPr>
              <a:t>and the </a:t>
            </a:r>
            <a:r>
              <a:rPr lang="en-US" sz="4000" dirty="0" smtClean="0">
                <a:solidFill>
                  <a:srgbClr val="000090"/>
                </a:solidFill>
              </a:rPr>
              <a:t>user (U). </a:t>
            </a:r>
            <a:r>
              <a:rPr lang="en-US" sz="4000" dirty="0">
                <a:solidFill>
                  <a:srgbClr val="000090"/>
                </a:solidFill>
              </a:rPr>
              <a:t>They prefer different values: the </a:t>
            </a:r>
            <a:r>
              <a:rPr lang="en-US" sz="4000" dirty="0" smtClean="0">
                <a:solidFill>
                  <a:srgbClr val="000090"/>
                </a:solidFill>
              </a:rPr>
              <a:t>C </a:t>
            </a:r>
            <a:r>
              <a:rPr lang="en-US" sz="4000" dirty="0">
                <a:solidFill>
                  <a:srgbClr val="000090"/>
                </a:solidFill>
              </a:rPr>
              <a:t>craves for </a:t>
            </a:r>
            <a:r>
              <a:rPr lang="en-US" sz="4000" dirty="0" smtClean="0">
                <a:solidFill>
                  <a:srgbClr val="000090"/>
                </a:solidFill>
              </a:rPr>
              <a:t>solidarity,  S for </a:t>
            </a:r>
            <a:r>
              <a:rPr lang="en-US" sz="4000" dirty="0">
                <a:solidFill>
                  <a:srgbClr val="000090"/>
                </a:solidFill>
              </a:rPr>
              <a:t>law and order, </a:t>
            </a:r>
            <a:r>
              <a:rPr lang="en-US" sz="4000" dirty="0" smtClean="0">
                <a:solidFill>
                  <a:srgbClr val="000090"/>
                </a:solidFill>
              </a:rPr>
              <a:t>E </a:t>
            </a:r>
            <a:r>
              <a:rPr lang="en-US" sz="4000" dirty="0">
                <a:solidFill>
                  <a:srgbClr val="000090"/>
                </a:solidFill>
              </a:rPr>
              <a:t>for wealth and </a:t>
            </a:r>
            <a:r>
              <a:rPr lang="en-US" sz="4000" dirty="0" smtClean="0">
                <a:solidFill>
                  <a:srgbClr val="000090"/>
                </a:solidFill>
              </a:rPr>
              <a:t>U for independence</a:t>
            </a:r>
            <a:r>
              <a:rPr lang="en-US" sz="4000" dirty="0">
                <a:solidFill>
                  <a:srgbClr val="000090"/>
                </a:solidFill>
              </a:rPr>
              <a:t>. They look for it in different organizational </a:t>
            </a:r>
            <a:r>
              <a:rPr lang="en-US" sz="4000" dirty="0" smtClean="0">
                <a:solidFill>
                  <a:srgbClr val="000090"/>
                </a:solidFill>
              </a:rPr>
              <a:t>structures</a:t>
            </a:r>
            <a:r>
              <a:rPr lang="en-US" sz="4000" dirty="0">
                <a:solidFill>
                  <a:srgbClr val="000090"/>
                </a:solidFill>
              </a:rPr>
              <a:t>: communities, </a:t>
            </a:r>
            <a:r>
              <a:rPr lang="en-US" sz="4000" dirty="0" err="1" smtClean="0">
                <a:solidFill>
                  <a:srgbClr val="000090"/>
                </a:solidFill>
              </a:rPr>
              <a:t>hierar-chies</a:t>
            </a:r>
            <a:r>
              <a:rPr lang="en-US" sz="4000" dirty="0">
                <a:solidFill>
                  <a:srgbClr val="000090"/>
                </a:solidFill>
              </a:rPr>
              <a:t>, markets, networks</a:t>
            </a:r>
            <a:r>
              <a:rPr lang="en-US" sz="4000" dirty="0" smtClean="0">
                <a:solidFill>
                  <a:srgbClr val="000090"/>
                </a:solidFill>
              </a:rPr>
              <a:t>. They prefer different theories: eco-</a:t>
            </a:r>
            <a:r>
              <a:rPr lang="en-US" sz="4000" dirty="0" err="1" smtClean="0">
                <a:solidFill>
                  <a:srgbClr val="000090"/>
                </a:solidFill>
              </a:rPr>
              <a:t>nomic</a:t>
            </a:r>
            <a:r>
              <a:rPr lang="en-US" sz="4000" dirty="0" smtClean="0">
                <a:solidFill>
                  <a:srgbClr val="000090"/>
                </a:solidFill>
              </a:rPr>
              <a:t>, social, legal, descriptive.</a:t>
            </a:r>
            <a:endParaRPr lang="en-US" sz="4000" dirty="0">
              <a:solidFill>
                <a:srgbClr val="000090"/>
              </a:solidFill>
            </a:endParaRPr>
          </a:p>
        </p:txBody>
      </p:sp>
      <p:sp>
        <p:nvSpPr>
          <p:cNvPr id="4" name="Text Placeholder 3"/>
          <p:cNvSpPr>
            <a:spLocks noGrp="1"/>
          </p:cNvSpPr>
          <p:nvPr>
            <p:ph type="body" sz="quarter" idx="14"/>
          </p:nvPr>
        </p:nvSpPr>
        <p:spPr>
          <a:xfrm>
            <a:off x="0" y="0"/>
            <a:ext cx="20318413" cy="1393825"/>
          </a:xfrm>
          <a:solidFill>
            <a:schemeClr val="bg1"/>
          </a:solidFill>
        </p:spPr>
        <p:txBody>
          <a:bodyPr/>
          <a:lstStyle/>
          <a:p>
            <a:pPr>
              <a:defRPr/>
            </a:pPr>
            <a:r>
              <a:rPr lang="en-US" sz="6600" dirty="0" smtClean="0">
                <a:solidFill>
                  <a:schemeClr val="tx1"/>
                </a:solidFill>
              </a:rPr>
              <a:t> </a:t>
            </a:r>
            <a:r>
              <a:rPr lang="en-US" sz="6600" dirty="0" err="1" smtClean="0">
                <a:solidFill>
                  <a:schemeClr val="tx1"/>
                </a:solidFill>
              </a:rPr>
              <a:t>Ik</a:t>
            </a:r>
            <a:r>
              <a:rPr lang="en-US" sz="6600" dirty="0" smtClean="0">
                <a:solidFill>
                  <a:schemeClr val="tx1"/>
                </a:solidFill>
              </a:rPr>
              <a:t> </a:t>
            </a:r>
            <a:r>
              <a:rPr lang="en-US" sz="6600" dirty="0" err="1" smtClean="0">
                <a:solidFill>
                  <a:schemeClr val="tx1"/>
                </a:solidFill>
              </a:rPr>
              <a:t>reduceer</a:t>
            </a:r>
            <a:r>
              <a:rPr lang="en-US" sz="6600" dirty="0" smtClean="0">
                <a:solidFill>
                  <a:schemeClr val="tx1"/>
                </a:solidFill>
              </a:rPr>
              <a:t> </a:t>
            </a:r>
            <a:r>
              <a:rPr lang="en-US" sz="6600" dirty="0" err="1" smtClean="0">
                <a:solidFill>
                  <a:schemeClr val="tx1"/>
                </a:solidFill>
              </a:rPr>
              <a:t>sociale</a:t>
            </a:r>
            <a:r>
              <a:rPr lang="en-US" sz="6600" dirty="0" smtClean="0">
                <a:solidFill>
                  <a:schemeClr val="tx1"/>
                </a:solidFill>
              </a:rPr>
              <a:t> </a:t>
            </a:r>
            <a:r>
              <a:rPr lang="en-US" sz="6600" dirty="0" err="1" smtClean="0">
                <a:solidFill>
                  <a:schemeClr val="tx1"/>
                </a:solidFill>
              </a:rPr>
              <a:t>complexiteit</a:t>
            </a:r>
            <a:r>
              <a:rPr lang="en-US" sz="6600" dirty="0" smtClean="0">
                <a:solidFill>
                  <a:schemeClr val="tx1"/>
                </a:solidFill>
              </a:rPr>
              <a:t> </a:t>
            </a:r>
            <a:r>
              <a:rPr lang="en-US" sz="6600" dirty="0" err="1" smtClean="0">
                <a:solidFill>
                  <a:schemeClr val="tx1"/>
                </a:solidFill>
              </a:rPr>
              <a:t>naar</a:t>
            </a:r>
            <a:r>
              <a:rPr lang="en-US" sz="6600" dirty="0" smtClean="0">
                <a:solidFill>
                  <a:schemeClr val="tx1"/>
                </a:solidFill>
              </a:rPr>
              <a:t> 4 </a:t>
            </a:r>
            <a:r>
              <a:rPr lang="en-US" sz="6600" dirty="0" err="1" smtClean="0">
                <a:solidFill>
                  <a:schemeClr val="tx1"/>
                </a:solidFill>
              </a:rPr>
              <a:t>profielen</a:t>
            </a:r>
            <a:r>
              <a:rPr lang="en-US" sz="6600" dirty="0" smtClean="0">
                <a:solidFill>
                  <a:schemeClr val="tx1"/>
                </a:solidFill>
              </a:rPr>
              <a:t> (1)</a:t>
            </a:r>
            <a:endParaRPr lang="en-US" sz="6600" dirty="0">
              <a:solidFill>
                <a:schemeClr val="tx1"/>
              </a:solidFill>
            </a:endParaRPr>
          </a:p>
        </p:txBody>
      </p:sp>
      <p:sp>
        <p:nvSpPr>
          <p:cNvPr id="20" name="Rectangle 2"/>
          <p:cNvSpPr/>
          <p:nvPr/>
        </p:nvSpPr>
        <p:spPr>
          <a:xfrm>
            <a:off x="7218363" y="1714500"/>
            <a:ext cx="13104812" cy="9718675"/>
          </a:xfrm>
          <a:prstGeom prst="rect">
            <a:avLst/>
          </a:prstGeom>
          <a:solidFill>
            <a:schemeClr val="tx1">
              <a:alpha val="77000"/>
            </a:schemeClr>
          </a:solidFill>
          <a:ln w="3175" cmpd="sng">
            <a:noFill/>
            <a:prstDash val="sysDot"/>
          </a:ln>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algn="ctr">
              <a:defRPr/>
            </a:pPr>
            <a:endParaRPr lang="en-US" dirty="0"/>
          </a:p>
        </p:txBody>
      </p:sp>
      <p:pic>
        <p:nvPicPr>
          <p:cNvPr id="44036" name="Picture 9" descr="community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9588" y="7299325"/>
            <a:ext cx="496887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11" descr="civserv.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79588" y="2546350"/>
            <a:ext cx="51054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12" descr="homoecon omicus.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54950" y="2474913"/>
            <a:ext cx="489585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13" descr="consumer.jpe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54950" y="7299325"/>
            <a:ext cx="4872038"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rot="1356496">
            <a:off x="15335250" y="3535363"/>
            <a:ext cx="4175125" cy="787400"/>
          </a:xfrm>
          <a:prstGeom prst="rect">
            <a:avLst/>
          </a:prstGeom>
          <a:noFill/>
        </p:spPr>
        <p:txBody>
          <a:bodyPr lIns="91431" tIns="45715" rIns="91431" bIns="45715">
            <a:spAutoFit/>
          </a:bodyPr>
          <a:lstStyle/>
          <a:p>
            <a:pPr>
              <a:defRPr/>
            </a:pPr>
            <a:r>
              <a:rPr lang="en-US" sz="4800" dirty="0">
                <a:solidFill>
                  <a:schemeClr val="accent5"/>
                </a:solidFill>
                <a:latin typeface="Segoe Print"/>
              </a:rPr>
              <a:t>Civil servant</a:t>
            </a:r>
          </a:p>
        </p:txBody>
      </p:sp>
      <p:sp>
        <p:nvSpPr>
          <p:cNvPr id="44041" name="TextBox 15"/>
          <p:cNvSpPr txBox="1">
            <a:spLocks noChangeArrowheads="1"/>
          </p:cNvSpPr>
          <p:nvPr/>
        </p:nvSpPr>
        <p:spPr bwMode="auto">
          <a:xfrm rot="1291311">
            <a:off x="8529638" y="8251825"/>
            <a:ext cx="338455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pPr algn="ctr"/>
            <a:r>
              <a:rPr lang="en-US" sz="4800">
                <a:latin typeface="Segoe Print" charset="0"/>
              </a:rPr>
              <a:t>User</a:t>
            </a:r>
          </a:p>
        </p:txBody>
      </p:sp>
      <p:sp>
        <p:nvSpPr>
          <p:cNvPr id="44042" name="TextBox 16"/>
          <p:cNvSpPr txBox="1">
            <a:spLocks noChangeArrowheads="1"/>
          </p:cNvSpPr>
          <p:nvPr/>
        </p:nvSpPr>
        <p:spPr bwMode="auto">
          <a:xfrm rot="-1591508">
            <a:off x="15465425" y="8105775"/>
            <a:ext cx="3959225"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r>
              <a:rPr lang="en-US" sz="4800">
                <a:solidFill>
                  <a:srgbClr val="000000"/>
                </a:solidFill>
                <a:latin typeface="Segoe Print" charset="0"/>
              </a:rPr>
              <a:t>Community</a:t>
            </a:r>
          </a:p>
          <a:p>
            <a:r>
              <a:rPr lang="en-US" sz="4800">
                <a:solidFill>
                  <a:srgbClr val="000000"/>
                </a:solidFill>
                <a:latin typeface="Segoe Print" charset="0"/>
              </a:rPr>
              <a:t>     man</a:t>
            </a:r>
          </a:p>
        </p:txBody>
      </p:sp>
      <p:sp>
        <p:nvSpPr>
          <p:cNvPr id="44043" name="Rectangle 26"/>
          <p:cNvSpPr>
            <a:spLocks noChangeArrowheads="1"/>
          </p:cNvSpPr>
          <p:nvPr/>
        </p:nvSpPr>
        <p:spPr bwMode="auto">
          <a:xfrm>
            <a:off x="18800763" y="169863"/>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2.3</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p:nvPr/>
        </p:nvSpPr>
        <p:spPr>
          <a:xfrm>
            <a:off x="7135813" y="1611313"/>
            <a:ext cx="13103225" cy="9720262"/>
          </a:xfrm>
          <a:prstGeom prst="rect">
            <a:avLst/>
          </a:prstGeom>
          <a:solidFill>
            <a:schemeClr val="tx1">
              <a:alpha val="77000"/>
            </a:schemeClr>
          </a:solidFill>
          <a:ln w="3175" cmpd="sng">
            <a:noFill/>
            <a:prstDash val="sysDot"/>
          </a:ln>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marL="179982">
              <a:lnSpc>
                <a:spcPct val="102000"/>
              </a:lnSpc>
              <a:spcAft>
                <a:spcPts val="0"/>
              </a:spcAft>
              <a:buClr>
                <a:srgbClr val="FAB915"/>
              </a:buClr>
              <a:defRPr/>
            </a:pPr>
            <a:endParaRPr lang="en-US" dirty="0"/>
          </a:p>
        </p:txBody>
      </p:sp>
      <p:grpSp>
        <p:nvGrpSpPr>
          <p:cNvPr id="46082" name="Group 4"/>
          <p:cNvGrpSpPr>
            <a:grpSpLocks/>
          </p:cNvGrpSpPr>
          <p:nvPr/>
        </p:nvGrpSpPr>
        <p:grpSpPr bwMode="auto">
          <a:xfrm>
            <a:off x="8718550" y="5283200"/>
            <a:ext cx="10418763" cy="4289425"/>
            <a:chOff x="8719840" y="1971378"/>
            <a:chExt cx="10419597" cy="4290109"/>
          </a:xfrm>
        </p:grpSpPr>
        <p:grpSp>
          <p:nvGrpSpPr>
            <p:cNvPr id="46089" name="Group 18"/>
            <p:cNvGrpSpPr>
              <a:grpSpLocks/>
            </p:cNvGrpSpPr>
            <p:nvPr/>
          </p:nvGrpSpPr>
          <p:grpSpPr bwMode="auto">
            <a:xfrm>
              <a:off x="8719840" y="1971378"/>
              <a:ext cx="10419597" cy="4290109"/>
              <a:chOff x="9727952" y="5715794"/>
              <a:chExt cx="10310619" cy="5397696"/>
            </a:xfrm>
          </p:grpSpPr>
          <p:pic>
            <p:nvPicPr>
              <p:cNvPr id="46094" name="Picture 20" descr="deal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27952" y="5715794"/>
                <a:ext cx="10297144" cy="539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5" name="Picture 21" descr="deal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27952" y="5715794"/>
                <a:ext cx="10310619"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2"/>
              <p:cNvSpPr/>
              <p:nvPr/>
            </p:nvSpPr>
            <p:spPr>
              <a:xfrm>
                <a:off x="16208419" y="7947189"/>
                <a:ext cx="576565" cy="7211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a:t>
                </a:r>
              </a:p>
            </p:txBody>
          </p:sp>
          <p:sp>
            <p:nvSpPr>
              <p:cNvPr id="24" name="Oval 23"/>
              <p:cNvSpPr/>
              <p:nvPr/>
            </p:nvSpPr>
            <p:spPr>
              <a:xfrm>
                <a:off x="15056859" y="8740262"/>
                <a:ext cx="574994" cy="719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a:t>
                </a:r>
              </a:p>
            </p:txBody>
          </p:sp>
          <p:sp>
            <p:nvSpPr>
              <p:cNvPr id="25" name="Oval 24"/>
              <p:cNvSpPr/>
              <p:nvPr/>
            </p:nvSpPr>
            <p:spPr>
              <a:xfrm>
                <a:off x="13184201" y="7947189"/>
                <a:ext cx="719528" cy="7211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W</a:t>
                </a:r>
              </a:p>
            </p:txBody>
          </p:sp>
          <p:sp>
            <p:nvSpPr>
              <p:cNvPr id="26" name="Oval 25"/>
              <p:cNvSpPr/>
              <p:nvPr/>
            </p:nvSpPr>
            <p:spPr>
              <a:xfrm>
                <a:off x="14767791" y="7228028"/>
                <a:ext cx="576566" cy="719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a:t>
                </a:r>
              </a:p>
            </p:txBody>
          </p:sp>
        </p:grpSp>
        <p:sp>
          <p:nvSpPr>
            <p:cNvPr id="46090" name="TextBox 26"/>
            <p:cNvSpPr txBox="1">
              <a:spLocks noChangeArrowheads="1"/>
            </p:cNvSpPr>
            <p:nvPr/>
          </p:nvSpPr>
          <p:spPr bwMode="auto">
            <a:xfrm>
              <a:off x="11213191" y="2273974"/>
              <a:ext cx="2255842" cy="49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solidFill>
                    <a:srgbClr val="660066"/>
                  </a:solidFill>
                  <a:latin typeface="Ayuthaya" charset="0"/>
                </a:rPr>
                <a:t>W=wealth</a:t>
              </a:r>
            </a:p>
          </p:txBody>
        </p:sp>
        <p:sp>
          <p:nvSpPr>
            <p:cNvPr id="46091" name="TextBox 35"/>
            <p:cNvSpPr txBox="1">
              <a:spLocks noChangeArrowheads="1"/>
            </p:cNvSpPr>
            <p:nvPr/>
          </p:nvSpPr>
          <p:spPr bwMode="auto">
            <a:xfrm>
              <a:off x="13504378" y="2273974"/>
              <a:ext cx="3201840" cy="49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solidFill>
                    <a:srgbClr val="660066"/>
                  </a:solidFill>
                  <a:latin typeface="Ayuthaya" charset="0"/>
                </a:rPr>
                <a:t>L=Law &amp; Order</a:t>
              </a:r>
            </a:p>
          </p:txBody>
        </p:sp>
        <p:sp>
          <p:nvSpPr>
            <p:cNvPr id="46092" name="TextBox 36"/>
            <p:cNvSpPr txBox="1">
              <a:spLocks noChangeArrowheads="1"/>
            </p:cNvSpPr>
            <p:nvPr/>
          </p:nvSpPr>
          <p:spPr bwMode="auto">
            <a:xfrm>
              <a:off x="9798046" y="5299937"/>
              <a:ext cx="3129071" cy="49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solidFill>
                    <a:srgbClr val="660066"/>
                  </a:solidFill>
                  <a:latin typeface="Ayuthaya" charset="0"/>
                </a:rPr>
                <a:t>S=solidarity</a:t>
              </a:r>
            </a:p>
          </p:txBody>
        </p:sp>
        <p:sp>
          <p:nvSpPr>
            <p:cNvPr id="46093" name="TextBox 37"/>
            <p:cNvSpPr txBox="1">
              <a:spLocks noChangeArrowheads="1"/>
            </p:cNvSpPr>
            <p:nvPr/>
          </p:nvSpPr>
          <p:spPr bwMode="auto">
            <a:xfrm>
              <a:off x="14515195" y="5299937"/>
              <a:ext cx="3565685" cy="49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solidFill>
                    <a:srgbClr val="660066"/>
                  </a:solidFill>
                  <a:latin typeface="Ayuthaya" charset="0"/>
                </a:rPr>
                <a:t>I=independence</a:t>
              </a:r>
            </a:p>
          </p:txBody>
        </p:sp>
      </p:grpSp>
      <p:sp>
        <p:nvSpPr>
          <p:cNvPr id="46083" name="TextBox 42"/>
          <p:cNvSpPr txBox="1">
            <a:spLocks noChangeArrowheads="1"/>
          </p:cNvSpPr>
          <p:nvPr/>
        </p:nvSpPr>
        <p:spPr bwMode="auto">
          <a:xfrm>
            <a:off x="9294813" y="2259013"/>
            <a:ext cx="9504362" cy="2349500"/>
          </a:xfrm>
          <a:prstGeom prst="rect">
            <a:avLst/>
          </a:prstGeom>
          <a:solidFill>
            <a:schemeClr val="accent2">
              <a:alpha val="8705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lvl1pPr marL="179388" eaLnBrk="0" hangingPunct="0">
              <a:defRPr sz="2400">
                <a:solidFill>
                  <a:schemeClr val="bg1"/>
                </a:solidFill>
                <a:latin typeface="Arial" charset="0"/>
                <a:ea typeface="MS PGothic" charset="0"/>
                <a:cs typeface="MS PGothic" charset="0"/>
              </a:defRPr>
            </a:lvl1pPr>
            <a:lvl2pPr eaLnBrk="0" hangingPunct="0">
              <a:defRPr sz="2400">
                <a:solidFill>
                  <a:schemeClr val="bg1"/>
                </a:solidFill>
                <a:latin typeface="Arial" charset="0"/>
                <a:ea typeface="MS PGothic" charset="0"/>
                <a:cs typeface="MS PGothic" charset="0"/>
              </a:defRPr>
            </a:lvl2pPr>
            <a:lvl3pPr eaLnBrk="0" hangingPunct="0">
              <a:defRPr sz="2400">
                <a:solidFill>
                  <a:schemeClr val="bg1"/>
                </a:solidFill>
                <a:latin typeface="Arial" charset="0"/>
                <a:ea typeface="MS PGothic" charset="0"/>
                <a:cs typeface="MS PGothic" charset="0"/>
              </a:defRPr>
            </a:lvl3pPr>
            <a:lvl4pPr eaLnBrk="0" hangingPunct="0">
              <a:defRPr sz="2400">
                <a:solidFill>
                  <a:schemeClr val="bg1"/>
                </a:solidFill>
                <a:latin typeface="Arial" charset="0"/>
                <a:ea typeface="MS PGothic" charset="0"/>
                <a:cs typeface="MS PGothic" charset="0"/>
              </a:defRPr>
            </a:lvl4pPr>
            <a:lvl5pPr eaLnBrk="0" hangingPunct="0">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9pPr>
          </a:lstStyle>
          <a:p>
            <a:pPr algn="ctr" eaLnBrk="1" hangingPunct="1">
              <a:lnSpc>
                <a:spcPct val="102000"/>
              </a:lnSpc>
              <a:buClr>
                <a:srgbClr val="FAB915"/>
              </a:buClr>
            </a:pPr>
            <a:r>
              <a:rPr lang="en-US" sz="4800">
                <a:solidFill>
                  <a:srgbClr val="FFFFFF"/>
                </a:solidFill>
              </a:rPr>
              <a:t>The prototypical values are in-commensurable. I cannot model them into a single value. </a:t>
            </a:r>
          </a:p>
        </p:txBody>
      </p:sp>
      <p:pic>
        <p:nvPicPr>
          <p:cNvPr id="2" name="Picture 1" descr="Table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51938" y="1755775"/>
            <a:ext cx="9551987" cy="950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3"/>
          </p:nvPr>
        </p:nvSpPr>
        <p:spPr>
          <a:xfrm>
            <a:off x="103188" y="1539875"/>
            <a:ext cx="6959600" cy="9890125"/>
          </a:xfrm>
          <a:solidFill>
            <a:schemeClr val="bg1">
              <a:lumMod val="75000"/>
              <a:alpha val="54000"/>
            </a:schemeClr>
          </a:solidFill>
        </p:spPr>
        <p:txBody>
          <a:bodyPr anchor="ctr"/>
          <a:lstStyle/>
          <a:p>
            <a:pPr marL="179982" indent="0">
              <a:lnSpc>
                <a:spcPct val="102000"/>
              </a:lnSpc>
              <a:spcAft>
                <a:spcPts val="0"/>
              </a:spcAft>
              <a:buClr>
                <a:srgbClr val="FAB915"/>
              </a:buClr>
              <a:defRPr/>
            </a:pPr>
            <a:r>
              <a:rPr lang="en-US" sz="4000" dirty="0"/>
              <a:t>In my model, in </a:t>
            </a:r>
            <a:r>
              <a:rPr lang="en-US" sz="4000" dirty="0" smtClean="0"/>
              <a:t>each </a:t>
            </a:r>
            <a:r>
              <a:rPr lang="en-US" sz="4000" dirty="0" err="1" smtClean="0"/>
              <a:t>transac-tion</a:t>
            </a:r>
            <a:r>
              <a:rPr lang="en-US" sz="4000" dirty="0" smtClean="0"/>
              <a:t> </a:t>
            </a:r>
            <a:r>
              <a:rPr lang="en-US" sz="4000" dirty="0"/>
              <a:t>four values are </a:t>
            </a:r>
            <a:r>
              <a:rPr lang="en-US" sz="4000" dirty="0" smtClean="0"/>
              <a:t>concurrent-</a:t>
            </a:r>
            <a:r>
              <a:rPr lang="en-US" sz="4000" dirty="0" err="1" smtClean="0"/>
              <a:t>ly</a:t>
            </a:r>
            <a:r>
              <a:rPr lang="en-US" sz="4000" dirty="0" smtClean="0"/>
              <a:t> </a:t>
            </a:r>
            <a:r>
              <a:rPr lang="en-US" sz="4000" dirty="0"/>
              <a:t>transferred and recorded. </a:t>
            </a:r>
          </a:p>
          <a:p>
            <a:pPr marL="179982" indent="0">
              <a:lnSpc>
                <a:spcPct val="102000"/>
              </a:lnSpc>
              <a:spcAft>
                <a:spcPts val="0"/>
              </a:spcAft>
              <a:buClr>
                <a:srgbClr val="FAB915"/>
              </a:buClr>
              <a:defRPr/>
            </a:pPr>
            <a:endParaRPr lang="en-US" sz="900" dirty="0"/>
          </a:p>
          <a:p>
            <a:pPr marL="179982" indent="0">
              <a:lnSpc>
                <a:spcPct val="102000"/>
              </a:lnSpc>
              <a:spcAft>
                <a:spcPts val="0"/>
              </a:spcAft>
              <a:buClr>
                <a:srgbClr val="FAB915"/>
              </a:buClr>
              <a:defRPr/>
            </a:pPr>
            <a:r>
              <a:rPr lang="en-US" sz="4000" dirty="0"/>
              <a:t>Like the agents in my model, we all have multiple roles concur-</a:t>
            </a:r>
            <a:r>
              <a:rPr lang="en-US" sz="4000" dirty="0" err="1"/>
              <a:t>rently</a:t>
            </a:r>
            <a:r>
              <a:rPr lang="en-US" sz="4000" dirty="0"/>
              <a:t>: part community man, part civil servant, part </a:t>
            </a:r>
            <a:r>
              <a:rPr lang="en-US" sz="4000" dirty="0" err="1"/>
              <a:t>entrepre-neur</a:t>
            </a:r>
            <a:r>
              <a:rPr lang="en-US" sz="4000" dirty="0"/>
              <a:t> and part consumer </a:t>
            </a:r>
            <a:r>
              <a:rPr lang="mr-IN" sz="4000" dirty="0"/>
              <a:t>–</a:t>
            </a:r>
            <a:r>
              <a:rPr lang="en-US" sz="4000" dirty="0"/>
              <a:t> never only one. But we tend to pick one to identify ourselves with. </a:t>
            </a:r>
          </a:p>
          <a:p>
            <a:pPr marL="179982" indent="0">
              <a:lnSpc>
                <a:spcPct val="102000"/>
              </a:lnSpc>
              <a:spcAft>
                <a:spcPts val="0"/>
              </a:spcAft>
              <a:buClr>
                <a:srgbClr val="FAB915"/>
              </a:buClr>
              <a:defRPr/>
            </a:pPr>
            <a:endParaRPr lang="en-US" sz="900" dirty="0">
              <a:solidFill>
                <a:schemeClr val="accent6"/>
              </a:solidFill>
            </a:endParaRPr>
          </a:p>
          <a:p>
            <a:pPr marL="179982" indent="0">
              <a:lnSpc>
                <a:spcPct val="102000"/>
              </a:lnSpc>
              <a:spcAft>
                <a:spcPts val="0"/>
              </a:spcAft>
              <a:buClr>
                <a:srgbClr val="FAB915"/>
              </a:buClr>
              <a:defRPr/>
            </a:pPr>
            <a:r>
              <a:rPr lang="en-US" sz="4000" dirty="0" smtClean="0">
                <a:solidFill>
                  <a:schemeClr val="accent6"/>
                </a:solidFill>
              </a:rPr>
              <a:t>So it is assumed that he </a:t>
            </a:r>
            <a:r>
              <a:rPr lang="en-US" sz="4000" dirty="0">
                <a:solidFill>
                  <a:schemeClr val="accent6"/>
                </a:solidFill>
              </a:rPr>
              <a:t>social fabric </a:t>
            </a:r>
            <a:r>
              <a:rPr lang="en-US" sz="4000" dirty="0" smtClean="0">
                <a:solidFill>
                  <a:schemeClr val="accent6"/>
                </a:solidFill>
              </a:rPr>
              <a:t>of viable  </a:t>
            </a:r>
            <a:r>
              <a:rPr lang="en-US" sz="4000" dirty="0">
                <a:solidFill>
                  <a:schemeClr val="accent6"/>
                </a:solidFill>
              </a:rPr>
              <a:t>institutions must accommodate all four roles </a:t>
            </a:r>
            <a:r>
              <a:rPr lang="en-US" sz="4000" dirty="0" smtClean="0">
                <a:solidFill>
                  <a:schemeClr val="accent6"/>
                </a:solidFill>
              </a:rPr>
              <a:t>concurrently at least in principle. </a:t>
            </a:r>
            <a:endParaRPr lang="en-US" sz="4000" dirty="0">
              <a:solidFill>
                <a:schemeClr val="accent6"/>
              </a:solidFill>
            </a:endParaRPr>
          </a:p>
        </p:txBody>
      </p:sp>
      <p:sp>
        <p:nvSpPr>
          <p:cNvPr id="4" name="Text Placeholder 3"/>
          <p:cNvSpPr>
            <a:spLocks noGrp="1"/>
          </p:cNvSpPr>
          <p:nvPr>
            <p:ph type="body" sz="quarter" idx="14"/>
          </p:nvPr>
        </p:nvSpPr>
        <p:spPr>
          <a:xfrm>
            <a:off x="7278688" y="315913"/>
            <a:ext cx="10728325" cy="647700"/>
          </a:xfrm>
        </p:spPr>
        <p:txBody>
          <a:bodyPr/>
          <a:lstStyle/>
          <a:p>
            <a:pPr>
              <a:defRPr/>
            </a:pPr>
            <a:r>
              <a:rPr lang="mr-IN" sz="4400" dirty="0">
                <a:solidFill>
                  <a:schemeClr val="tx1"/>
                </a:solidFill>
              </a:rPr>
              <a:t>…</a:t>
            </a:r>
            <a:r>
              <a:rPr lang="en-US" sz="4400" dirty="0">
                <a:solidFill>
                  <a:schemeClr val="tx1"/>
                </a:solidFill>
              </a:rPr>
              <a:t> and with Multiple Values &amp; Roles</a:t>
            </a:r>
          </a:p>
        </p:txBody>
      </p:sp>
      <p:sp>
        <p:nvSpPr>
          <p:cNvPr id="46087" name="Text Placeholder 3"/>
          <p:cNvSpPr txBox="1">
            <a:spLocks/>
          </p:cNvSpPr>
          <p:nvPr/>
        </p:nvSpPr>
        <p:spPr bwMode="auto">
          <a:xfrm>
            <a:off x="0" y="0"/>
            <a:ext cx="20318413" cy="1393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000" tIns="45000" rIns="90000" bIns="45000"/>
          <a:lstStyle/>
          <a:p>
            <a:pPr eaLnBrk="0" hangingPunct="0">
              <a:lnSpc>
                <a:spcPct val="98000"/>
              </a:lnSpc>
              <a:spcAft>
                <a:spcPts val="1413"/>
              </a:spcAft>
            </a:pPr>
            <a:r>
              <a:rPr lang="en-US" sz="6600" b="1">
                <a:solidFill>
                  <a:schemeClr val="tx1"/>
                </a:solidFill>
                <a:latin typeface="Calibri Light" charset="0"/>
              </a:rPr>
              <a:t> Ik reduceer sociale complexiteit naar 4 profielen (2)</a:t>
            </a:r>
          </a:p>
        </p:txBody>
      </p:sp>
      <p:sp>
        <p:nvSpPr>
          <p:cNvPr id="46088" name="Rectangle 26"/>
          <p:cNvSpPr>
            <a:spLocks noChangeArrowheads="1"/>
          </p:cNvSpPr>
          <p:nvPr/>
        </p:nvSpPr>
        <p:spPr bwMode="auto">
          <a:xfrm>
            <a:off x="18800763" y="169863"/>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2.4</a:t>
            </a:r>
          </a:p>
        </p:txBody>
      </p:sp>
    </p:spTree>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p:nvPr/>
        </p:nvSpPr>
        <p:spPr>
          <a:xfrm>
            <a:off x="7135813" y="1611313"/>
            <a:ext cx="13103225" cy="9720262"/>
          </a:xfrm>
          <a:prstGeom prst="rect">
            <a:avLst/>
          </a:prstGeom>
          <a:solidFill>
            <a:schemeClr val="tx1">
              <a:alpha val="77000"/>
            </a:schemeClr>
          </a:solidFill>
          <a:ln w="3175" cmpd="sng">
            <a:noFill/>
            <a:prstDash val="sysDot"/>
          </a:ln>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marL="179982">
              <a:lnSpc>
                <a:spcPct val="102000"/>
              </a:lnSpc>
              <a:spcAft>
                <a:spcPts val="0"/>
              </a:spcAft>
              <a:buClr>
                <a:srgbClr val="FAB915"/>
              </a:buClr>
              <a:defRPr/>
            </a:pPr>
            <a:endParaRPr lang="en-US" dirty="0"/>
          </a:p>
        </p:txBody>
      </p:sp>
      <p:grpSp>
        <p:nvGrpSpPr>
          <p:cNvPr id="48130" name="Group 4"/>
          <p:cNvGrpSpPr>
            <a:grpSpLocks/>
          </p:cNvGrpSpPr>
          <p:nvPr/>
        </p:nvGrpSpPr>
        <p:grpSpPr bwMode="auto">
          <a:xfrm>
            <a:off x="8718550" y="5283200"/>
            <a:ext cx="10418763" cy="4289425"/>
            <a:chOff x="8719840" y="1971378"/>
            <a:chExt cx="10419597" cy="4290109"/>
          </a:xfrm>
        </p:grpSpPr>
        <p:grpSp>
          <p:nvGrpSpPr>
            <p:cNvPr id="48139" name="Group 18"/>
            <p:cNvGrpSpPr>
              <a:grpSpLocks/>
            </p:cNvGrpSpPr>
            <p:nvPr/>
          </p:nvGrpSpPr>
          <p:grpSpPr bwMode="auto">
            <a:xfrm>
              <a:off x="8719840" y="1971378"/>
              <a:ext cx="10419597" cy="4290109"/>
              <a:chOff x="9727952" y="5715794"/>
              <a:chExt cx="10310619" cy="5397696"/>
            </a:xfrm>
          </p:grpSpPr>
          <p:pic>
            <p:nvPicPr>
              <p:cNvPr id="48144" name="Picture 20" descr="deal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27952" y="5715794"/>
                <a:ext cx="10297144" cy="539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5" name="Picture 21" descr="deal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27952" y="5715794"/>
                <a:ext cx="10310619"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Oval 22"/>
              <p:cNvSpPr/>
              <p:nvPr/>
            </p:nvSpPr>
            <p:spPr>
              <a:xfrm>
                <a:off x="16208419" y="7947189"/>
                <a:ext cx="576565" cy="7211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a:t>
                </a:r>
              </a:p>
            </p:txBody>
          </p:sp>
          <p:sp>
            <p:nvSpPr>
              <p:cNvPr id="24" name="Oval 23"/>
              <p:cNvSpPr/>
              <p:nvPr/>
            </p:nvSpPr>
            <p:spPr>
              <a:xfrm>
                <a:off x="15056859" y="8740262"/>
                <a:ext cx="574994" cy="719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a:t>
                </a:r>
              </a:p>
            </p:txBody>
          </p:sp>
          <p:sp>
            <p:nvSpPr>
              <p:cNvPr id="25" name="Oval 24"/>
              <p:cNvSpPr/>
              <p:nvPr/>
            </p:nvSpPr>
            <p:spPr>
              <a:xfrm>
                <a:off x="13184201" y="7947189"/>
                <a:ext cx="719528" cy="7211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W</a:t>
                </a:r>
              </a:p>
            </p:txBody>
          </p:sp>
          <p:sp>
            <p:nvSpPr>
              <p:cNvPr id="26" name="Oval 25"/>
              <p:cNvSpPr/>
              <p:nvPr/>
            </p:nvSpPr>
            <p:spPr>
              <a:xfrm>
                <a:off x="14767791" y="7228028"/>
                <a:ext cx="576566" cy="719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L</a:t>
                </a:r>
              </a:p>
            </p:txBody>
          </p:sp>
        </p:grpSp>
        <p:sp>
          <p:nvSpPr>
            <p:cNvPr id="48140" name="TextBox 26"/>
            <p:cNvSpPr txBox="1">
              <a:spLocks noChangeArrowheads="1"/>
            </p:cNvSpPr>
            <p:nvPr/>
          </p:nvSpPr>
          <p:spPr bwMode="auto">
            <a:xfrm>
              <a:off x="11213191" y="2273974"/>
              <a:ext cx="2255842" cy="49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solidFill>
                    <a:srgbClr val="660066"/>
                  </a:solidFill>
                  <a:latin typeface="Ayuthaya" charset="0"/>
                </a:rPr>
                <a:t>W=wealth</a:t>
              </a:r>
            </a:p>
          </p:txBody>
        </p:sp>
        <p:sp>
          <p:nvSpPr>
            <p:cNvPr id="48141" name="TextBox 35"/>
            <p:cNvSpPr txBox="1">
              <a:spLocks noChangeArrowheads="1"/>
            </p:cNvSpPr>
            <p:nvPr/>
          </p:nvSpPr>
          <p:spPr bwMode="auto">
            <a:xfrm>
              <a:off x="13504378" y="2273974"/>
              <a:ext cx="3201840" cy="49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solidFill>
                    <a:srgbClr val="660066"/>
                  </a:solidFill>
                  <a:latin typeface="Ayuthaya" charset="0"/>
                </a:rPr>
                <a:t>L=Law &amp; Order</a:t>
              </a:r>
            </a:p>
          </p:txBody>
        </p:sp>
        <p:sp>
          <p:nvSpPr>
            <p:cNvPr id="48142" name="TextBox 36"/>
            <p:cNvSpPr txBox="1">
              <a:spLocks noChangeArrowheads="1"/>
            </p:cNvSpPr>
            <p:nvPr/>
          </p:nvSpPr>
          <p:spPr bwMode="auto">
            <a:xfrm>
              <a:off x="9798046" y="5299937"/>
              <a:ext cx="3129071" cy="49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solidFill>
                    <a:srgbClr val="660066"/>
                  </a:solidFill>
                  <a:latin typeface="Ayuthaya" charset="0"/>
                </a:rPr>
                <a:t>S=solidarity</a:t>
              </a:r>
            </a:p>
          </p:txBody>
        </p:sp>
        <p:sp>
          <p:nvSpPr>
            <p:cNvPr id="48143" name="TextBox 37"/>
            <p:cNvSpPr txBox="1">
              <a:spLocks noChangeArrowheads="1"/>
            </p:cNvSpPr>
            <p:nvPr/>
          </p:nvSpPr>
          <p:spPr bwMode="auto">
            <a:xfrm>
              <a:off x="14515195" y="5299937"/>
              <a:ext cx="3565685" cy="49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solidFill>
                    <a:srgbClr val="660066"/>
                  </a:solidFill>
                  <a:latin typeface="Ayuthaya" charset="0"/>
                </a:rPr>
                <a:t>I=independence</a:t>
              </a:r>
            </a:p>
          </p:txBody>
        </p:sp>
      </p:grpSp>
      <p:sp>
        <p:nvSpPr>
          <p:cNvPr id="48131" name="TextBox 42"/>
          <p:cNvSpPr txBox="1">
            <a:spLocks noChangeArrowheads="1"/>
          </p:cNvSpPr>
          <p:nvPr/>
        </p:nvSpPr>
        <p:spPr bwMode="auto">
          <a:xfrm>
            <a:off x="9294813" y="2259013"/>
            <a:ext cx="9504362" cy="2349500"/>
          </a:xfrm>
          <a:prstGeom prst="rect">
            <a:avLst/>
          </a:prstGeom>
          <a:solidFill>
            <a:schemeClr val="accent2">
              <a:alpha val="8705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lvl1pPr marL="179388" eaLnBrk="0" hangingPunct="0">
              <a:defRPr sz="2400">
                <a:solidFill>
                  <a:schemeClr val="bg1"/>
                </a:solidFill>
                <a:latin typeface="Arial" charset="0"/>
                <a:ea typeface="MS PGothic" charset="0"/>
                <a:cs typeface="MS PGothic" charset="0"/>
              </a:defRPr>
            </a:lvl1pPr>
            <a:lvl2pPr eaLnBrk="0" hangingPunct="0">
              <a:defRPr sz="2400">
                <a:solidFill>
                  <a:schemeClr val="bg1"/>
                </a:solidFill>
                <a:latin typeface="Arial" charset="0"/>
                <a:ea typeface="MS PGothic" charset="0"/>
                <a:cs typeface="MS PGothic" charset="0"/>
              </a:defRPr>
            </a:lvl2pPr>
            <a:lvl3pPr eaLnBrk="0" hangingPunct="0">
              <a:defRPr sz="2400">
                <a:solidFill>
                  <a:schemeClr val="bg1"/>
                </a:solidFill>
                <a:latin typeface="Arial" charset="0"/>
                <a:ea typeface="MS PGothic" charset="0"/>
                <a:cs typeface="MS PGothic" charset="0"/>
              </a:defRPr>
            </a:lvl3pPr>
            <a:lvl4pPr eaLnBrk="0" hangingPunct="0">
              <a:defRPr sz="2400">
                <a:solidFill>
                  <a:schemeClr val="bg1"/>
                </a:solidFill>
                <a:latin typeface="Arial" charset="0"/>
                <a:ea typeface="MS PGothic" charset="0"/>
                <a:cs typeface="MS PGothic" charset="0"/>
              </a:defRPr>
            </a:lvl4pPr>
            <a:lvl5pPr eaLnBrk="0" hangingPunct="0">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9pPr>
          </a:lstStyle>
          <a:p>
            <a:pPr algn="ctr" eaLnBrk="1" hangingPunct="1">
              <a:lnSpc>
                <a:spcPct val="102000"/>
              </a:lnSpc>
              <a:buClr>
                <a:srgbClr val="FAB915"/>
              </a:buClr>
            </a:pPr>
            <a:r>
              <a:rPr lang="en-US" sz="4800">
                <a:solidFill>
                  <a:srgbClr val="FFFFFF"/>
                </a:solidFill>
              </a:rPr>
              <a:t>The prototypical values are in-commensurable. I cannot model them into a single value. </a:t>
            </a:r>
          </a:p>
        </p:txBody>
      </p:sp>
      <p:pic>
        <p:nvPicPr>
          <p:cNvPr id="48132" name="Picture 1" descr="Table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51938" y="1755775"/>
            <a:ext cx="9551987" cy="950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Box 39"/>
          <p:cNvSpPr txBox="1">
            <a:spLocks noChangeArrowheads="1"/>
          </p:cNvSpPr>
          <p:nvPr/>
        </p:nvSpPr>
        <p:spPr bwMode="auto">
          <a:xfrm>
            <a:off x="8142288" y="2330450"/>
            <a:ext cx="10658475" cy="8377238"/>
          </a:xfrm>
          <a:prstGeom prst="rect">
            <a:avLst/>
          </a:prstGeom>
          <a:solidFill>
            <a:srgbClr val="660066">
              <a:alpha val="8784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lvl1pPr marL="179388" eaLnBrk="0" hangingPunct="0">
              <a:defRPr sz="2400">
                <a:solidFill>
                  <a:schemeClr val="bg1"/>
                </a:solidFill>
                <a:latin typeface="Arial" charset="0"/>
                <a:ea typeface="MS PGothic" charset="0"/>
                <a:cs typeface="MS PGothic" charset="0"/>
              </a:defRPr>
            </a:lvl1pPr>
            <a:lvl2pPr eaLnBrk="0" hangingPunct="0">
              <a:defRPr sz="2400">
                <a:solidFill>
                  <a:schemeClr val="bg1"/>
                </a:solidFill>
                <a:latin typeface="Arial" charset="0"/>
                <a:ea typeface="MS PGothic" charset="0"/>
                <a:cs typeface="MS PGothic" charset="0"/>
              </a:defRPr>
            </a:lvl2pPr>
            <a:lvl3pPr eaLnBrk="0" hangingPunct="0">
              <a:defRPr sz="2400">
                <a:solidFill>
                  <a:schemeClr val="bg1"/>
                </a:solidFill>
                <a:latin typeface="Arial" charset="0"/>
                <a:ea typeface="MS PGothic" charset="0"/>
                <a:cs typeface="MS PGothic" charset="0"/>
              </a:defRPr>
            </a:lvl3pPr>
            <a:lvl4pPr eaLnBrk="0" hangingPunct="0">
              <a:defRPr sz="2400">
                <a:solidFill>
                  <a:schemeClr val="bg1"/>
                </a:solidFill>
                <a:latin typeface="Arial" charset="0"/>
                <a:ea typeface="MS PGothic" charset="0"/>
                <a:cs typeface="MS PGothic" charset="0"/>
              </a:defRPr>
            </a:lvl4pPr>
            <a:lvl5pPr eaLnBrk="0" hangingPunct="0">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defRPr sz="2400">
                <a:solidFill>
                  <a:schemeClr val="bg1"/>
                </a:solidFill>
                <a:latin typeface="Arial" charset="0"/>
                <a:ea typeface="MS PGothic" charset="0"/>
                <a:cs typeface="MS PGothic" charset="0"/>
              </a:defRPr>
            </a:lvl9pPr>
          </a:lstStyle>
          <a:p>
            <a:pPr eaLnBrk="1" hangingPunct="1">
              <a:lnSpc>
                <a:spcPct val="102000"/>
              </a:lnSpc>
              <a:buClr>
                <a:srgbClr val="FAB915"/>
              </a:buClr>
            </a:pPr>
            <a:r>
              <a:rPr lang="en-US" sz="6600"/>
              <a:t>A modelling heuristic: all 4 types need substantial presence to support an agent's fitness. Pure identification with a single type is dangerous, as connotations of ‘</a:t>
            </a:r>
            <a:r>
              <a:rPr lang="en-US" altLang="ja-JP" sz="6600" i="1">
                <a:solidFill>
                  <a:srgbClr val="FF0000"/>
                </a:solidFill>
              </a:rPr>
              <a:t>bigot</a:t>
            </a:r>
            <a:r>
              <a:rPr lang="en-US" sz="6600" i="1"/>
              <a:t>’</a:t>
            </a:r>
            <a:r>
              <a:rPr lang="en-US" altLang="ja-JP" sz="6600">
                <a:solidFill>
                  <a:srgbClr val="FF0000"/>
                </a:solidFill>
              </a:rPr>
              <a:t> </a:t>
            </a:r>
            <a:r>
              <a:rPr lang="en-US" altLang="ja-JP" sz="6600"/>
              <a:t>and </a:t>
            </a:r>
            <a:r>
              <a:rPr lang="en-US" sz="6600"/>
              <a:t>‘</a:t>
            </a:r>
            <a:r>
              <a:rPr lang="en-US" altLang="ja-JP" sz="6600" i="1">
                <a:solidFill>
                  <a:srgbClr val="FF0000"/>
                </a:solidFill>
              </a:rPr>
              <a:t>police state</a:t>
            </a:r>
            <a:r>
              <a:rPr lang="en-US" sz="6600" i="1">
                <a:solidFill>
                  <a:srgbClr val="FFFFFF"/>
                </a:solidFill>
              </a:rPr>
              <a:t>’</a:t>
            </a:r>
            <a:r>
              <a:rPr lang="en-US" altLang="ja-JP" sz="6600" i="1">
                <a:solidFill>
                  <a:srgbClr val="FF0000"/>
                </a:solidFill>
              </a:rPr>
              <a:t> </a:t>
            </a:r>
            <a:r>
              <a:rPr lang="en-US" altLang="ja-JP" sz="6600"/>
              <a:t>indicate. </a:t>
            </a:r>
            <a:endParaRPr lang="en-US" sz="6600"/>
          </a:p>
        </p:txBody>
      </p:sp>
      <p:sp>
        <p:nvSpPr>
          <p:cNvPr id="3" name="Text Placeholder 2"/>
          <p:cNvSpPr>
            <a:spLocks noGrp="1"/>
          </p:cNvSpPr>
          <p:nvPr>
            <p:ph type="body" sz="quarter" idx="13"/>
          </p:nvPr>
        </p:nvSpPr>
        <p:spPr>
          <a:xfrm>
            <a:off x="103188" y="1539875"/>
            <a:ext cx="6959600" cy="9890125"/>
          </a:xfrm>
          <a:solidFill>
            <a:schemeClr val="bg1">
              <a:lumMod val="75000"/>
              <a:alpha val="54000"/>
            </a:schemeClr>
          </a:solidFill>
        </p:spPr>
        <p:txBody>
          <a:bodyPr anchor="ctr"/>
          <a:lstStyle/>
          <a:p>
            <a:pPr marL="179982" indent="0">
              <a:lnSpc>
                <a:spcPct val="102000"/>
              </a:lnSpc>
              <a:spcAft>
                <a:spcPts val="0"/>
              </a:spcAft>
              <a:buClr>
                <a:srgbClr val="FAB915"/>
              </a:buClr>
              <a:defRPr/>
            </a:pPr>
            <a:r>
              <a:rPr lang="en-US" sz="4000" dirty="0"/>
              <a:t>In my model, in </a:t>
            </a:r>
            <a:r>
              <a:rPr lang="en-US" sz="4000" dirty="0" smtClean="0"/>
              <a:t>each </a:t>
            </a:r>
            <a:r>
              <a:rPr lang="en-US" sz="4000" dirty="0" err="1" smtClean="0"/>
              <a:t>transac-tion</a:t>
            </a:r>
            <a:r>
              <a:rPr lang="en-US" sz="4000" dirty="0" smtClean="0"/>
              <a:t> </a:t>
            </a:r>
            <a:r>
              <a:rPr lang="en-US" sz="4000" dirty="0"/>
              <a:t>four values are </a:t>
            </a:r>
            <a:r>
              <a:rPr lang="en-US" sz="4000" dirty="0" smtClean="0"/>
              <a:t>concurrent-</a:t>
            </a:r>
            <a:r>
              <a:rPr lang="en-US" sz="4000" dirty="0" err="1" smtClean="0"/>
              <a:t>ly</a:t>
            </a:r>
            <a:r>
              <a:rPr lang="en-US" sz="4000" dirty="0" smtClean="0"/>
              <a:t> </a:t>
            </a:r>
            <a:r>
              <a:rPr lang="en-US" sz="4000" dirty="0"/>
              <a:t>transferred and recorded. </a:t>
            </a:r>
          </a:p>
          <a:p>
            <a:pPr marL="179982" indent="0">
              <a:lnSpc>
                <a:spcPct val="102000"/>
              </a:lnSpc>
              <a:spcAft>
                <a:spcPts val="0"/>
              </a:spcAft>
              <a:buClr>
                <a:srgbClr val="FAB915"/>
              </a:buClr>
              <a:defRPr/>
            </a:pPr>
            <a:endParaRPr lang="en-US" sz="900" dirty="0"/>
          </a:p>
          <a:p>
            <a:pPr marL="179982" indent="0">
              <a:lnSpc>
                <a:spcPct val="102000"/>
              </a:lnSpc>
              <a:spcAft>
                <a:spcPts val="0"/>
              </a:spcAft>
              <a:buClr>
                <a:srgbClr val="FAB915"/>
              </a:buClr>
              <a:defRPr/>
            </a:pPr>
            <a:r>
              <a:rPr lang="en-US" sz="4000" dirty="0"/>
              <a:t>Like the agents in my model, we all have multiple roles concur-</a:t>
            </a:r>
            <a:r>
              <a:rPr lang="en-US" sz="4000" dirty="0" err="1"/>
              <a:t>rently</a:t>
            </a:r>
            <a:r>
              <a:rPr lang="en-US" sz="4000" dirty="0"/>
              <a:t>: part community man, part civil servant, part </a:t>
            </a:r>
            <a:r>
              <a:rPr lang="en-US" sz="4000" dirty="0" err="1"/>
              <a:t>entrepre-neur</a:t>
            </a:r>
            <a:r>
              <a:rPr lang="en-US" sz="4000" dirty="0"/>
              <a:t> and part consumer </a:t>
            </a:r>
            <a:r>
              <a:rPr lang="mr-IN" sz="4000" dirty="0"/>
              <a:t>–</a:t>
            </a:r>
            <a:r>
              <a:rPr lang="en-US" sz="4000" dirty="0"/>
              <a:t> never only one. But we tend to pick one to identify ourselves with. </a:t>
            </a:r>
          </a:p>
          <a:p>
            <a:pPr marL="179982" indent="0">
              <a:lnSpc>
                <a:spcPct val="102000"/>
              </a:lnSpc>
              <a:spcAft>
                <a:spcPts val="0"/>
              </a:spcAft>
              <a:buClr>
                <a:srgbClr val="FAB915"/>
              </a:buClr>
              <a:defRPr/>
            </a:pPr>
            <a:endParaRPr lang="en-US" sz="900" dirty="0">
              <a:solidFill>
                <a:schemeClr val="accent6"/>
              </a:solidFill>
            </a:endParaRPr>
          </a:p>
          <a:p>
            <a:pPr marL="179982" indent="0">
              <a:lnSpc>
                <a:spcPct val="102000"/>
              </a:lnSpc>
              <a:spcAft>
                <a:spcPts val="0"/>
              </a:spcAft>
              <a:buClr>
                <a:srgbClr val="FAB915"/>
              </a:buClr>
              <a:defRPr/>
            </a:pPr>
            <a:r>
              <a:rPr lang="en-US" sz="4000" dirty="0" smtClean="0">
                <a:solidFill>
                  <a:schemeClr val="accent6"/>
                </a:solidFill>
              </a:rPr>
              <a:t>So it is assumed that he </a:t>
            </a:r>
            <a:r>
              <a:rPr lang="en-US" sz="4000" dirty="0">
                <a:solidFill>
                  <a:schemeClr val="accent6"/>
                </a:solidFill>
              </a:rPr>
              <a:t>social fabric </a:t>
            </a:r>
            <a:r>
              <a:rPr lang="en-US" sz="4000" dirty="0" smtClean="0">
                <a:solidFill>
                  <a:schemeClr val="accent6"/>
                </a:solidFill>
              </a:rPr>
              <a:t>of viable  </a:t>
            </a:r>
            <a:r>
              <a:rPr lang="en-US" sz="4000" dirty="0">
                <a:solidFill>
                  <a:schemeClr val="accent6"/>
                </a:solidFill>
              </a:rPr>
              <a:t>institutions must accommodate all four roles </a:t>
            </a:r>
            <a:r>
              <a:rPr lang="en-US" sz="4000" dirty="0" smtClean="0">
                <a:solidFill>
                  <a:schemeClr val="accent6"/>
                </a:solidFill>
              </a:rPr>
              <a:t>concurrently at least in principle. </a:t>
            </a:r>
            <a:endParaRPr lang="en-US" sz="4000" dirty="0">
              <a:solidFill>
                <a:schemeClr val="accent6"/>
              </a:solidFill>
            </a:endParaRPr>
          </a:p>
        </p:txBody>
      </p:sp>
      <p:sp>
        <p:nvSpPr>
          <p:cNvPr id="4" name="Text Placeholder 3"/>
          <p:cNvSpPr>
            <a:spLocks noGrp="1"/>
          </p:cNvSpPr>
          <p:nvPr>
            <p:ph type="body" sz="quarter" idx="14"/>
          </p:nvPr>
        </p:nvSpPr>
        <p:spPr>
          <a:xfrm>
            <a:off x="7278688" y="315913"/>
            <a:ext cx="10728325" cy="647700"/>
          </a:xfrm>
        </p:spPr>
        <p:txBody>
          <a:bodyPr/>
          <a:lstStyle/>
          <a:p>
            <a:pPr>
              <a:defRPr/>
            </a:pPr>
            <a:r>
              <a:rPr lang="mr-IN" sz="4400" dirty="0">
                <a:solidFill>
                  <a:schemeClr val="tx1"/>
                </a:solidFill>
              </a:rPr>
              <a:t>…</a:t>
            </a:r>
            <a:r>
              <a:rPr lang="en-US" sz="4400" dirty="0">
                <a:solidFill>
                  <a:schemeClr val="tx1"/>
                </a:solidFill>
              </a:rPr>
              <a:t> and with Multiple Values &amp; Roles</a:t>
            </a:r>
          </a:p>
        </p:txBody>
      </p:sp>
      <p:sp>
        <p:nvSpPr>
          <p:cNvPr id="48136" name="Text Placeholder 3"/>
          <p:cNvSpPr txBox="1">
            <a:spLocks/>
          </p:cNvSpPr>
          <p:nvPr/>
        </p:nvSpPr>
        <p:spPr bwMode="auto">
          <a:xfrm>
            <a:off x="0" y="0"/>
            <a:ext cx="20318413" cy="1393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000" tIns="45000" rIns="90000" bIns="45000"/>
          <a:lstStyle/>
          <a:p>
            <a:pPr algn="ctr" eaLnBrk="0" hangingPunct="0">
              <a:lnSpc>
                <a:spcPct val="98000"/>
              </a:lnSpc>
              <a:spcAft>
                <a:spcPts val="1413"/>
              </a:spcAft>
            </a:pPr>
            <a:r>
              <a:rPr lang="en-US" sz="6600" b="1">
                <a:solidFill>
                  <a:schemeClr val="tx1"/>
                </a:solidFill>
                <a:latin typeface="Calibri Light" charset="0"/>
                <a:cs typeface="SimSun" charset="0"/>
              </a:rPr>
              <a:t>Te dominante theorie is dodelijk</a:t>
            </a:r>
            <a:endParaRPr lang="en-US" sz="6600" b="1">
              <a:solidFill>
                <a:schemeClr val="tx1"/>
              </a:solidFill>
              <a:latin typeface="Calibri Light" charset="0"/>
            </a:endParaRPr>
          </a:p>
        </p:txBody>
      </p:sp>
      <p:sp>
        <p:nvSpPr>
          <p:cNvPr id="48137" name="Rectangle 4"/>
          <p:cNvSpPr>
            <a:spLocks noChangeArrowheads="1"/>
          </p:cNvSpPr>
          <p:nvPr/>
        </p:nvSpPr>
        <p:spPr bwMode="auto">
          <a:xfrm>
            <a:off x="8448675" y="5538788"/>
            <a:ext cx="34194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tx1"/>
                </a:solidFill>
                <a:cs typeface="SimSun" charset="0"/>
              </a:rPr>
              <a:t>Te dominante theorie is dodelijk</a:t>
            </a:r>
            <a:endParaRPr lang="en-US"/>
          </a:p>
        </p:txBody>
      </p:sp>
      <p:sp>
        <p:nvSpPr>
          <p:cNvPr id="48138" name="Rectangle 26"/>
          <p:cNvSpPr>
            <a:spLocks noChangeArrowheads="1"/>
          </p:cNvSpPr>
          <p:nvPr/>
        </p:nvSpPr>
        <p:spPr bwMode="auto">
          <a:xfrm>
            <a:off x="18800763" y="169863"/>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2.5</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AutoShape 1"/>
          <p:cNvSpPr>
            <a:spLocks noChangeArrowheads="1"/>
          </p:cNvSpPr>
          <p:nvPr/>
        </p:nvSpPr>
        <p:spPr bwMode="auto">
          <a:xfrm>
            <a:off x="0" y="1571625"/>
            <a:ext cx="20318413" cy="9858375"/>
          </a:xfrm>
          <a:prstGeom prst="roundRect">
            <a:avLst>
              <a:gd name="adj" fmla="val 14"/>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hangingPunct="0">
              <a:buClr>
                <a:srgbClr val="000000"/>
              </a:buClr>
            </a:pPr>
            <a:endParaRPr lang="en-US">
              <a:cs typeface="SimSun" charset="0"/>
            </a:endParaRPr>
          </a:p>
        </p:txBody>
      </p:sp>
      <p:sp>
        <p:nvSpPr>
          <p:cNvPr id="18434"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18435" name="Text Box 4"/>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18436" name="Text Box 17"/>
          <p:cNvSpPr txBox="1">
            <a:spLocks noChangeArrowheads="1"/>
          </p:cNvSpPr>
          <p:nvPr/>
        </p:nvSpPr>
        <p:spPr bwMode="auto">
          <a:xfrm>
            <a:off x="-92075" y="142875"/>
            <a:ext cx="2038508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a:buFontTx/>
              <a:buNone/>
            </a:pPr>
            <a:r>
              <a:rPr lang="en-US" sz="6600">
                <a:solidFill>
                  <a:srgbClr val="000000"/>
                </a:solidFill>
                <a:latin typeface="Calibri" charset="0"/>
                <a:cs typeface="SimSun" charset="0"/>
              </a:rPr>
              <a:t>Mijn motivering en geloofsbrieven</a:t>
            </a:r>
            <a:endParaRPr lang="en-US" sz="5400">
              <a:solidFill>
                <a:srgbClr val="000000"/>
              </a:solidFill>
              <a:cs typeface="SimSun" charset="0"/>
            </a:endParaRPr>
          </a:p>
          <a:p>
            <a:pPr algn="ctr" eaLnBrk="1">
              <a:buFontTx/>
              <a:buNone/>
            </a:pPr>
            <a:endParaRPr lang="en-US" sz="5400">
              <a:solidFill>
                <a:srgbClr val="000000"/>
              </a:solidFill>
              <a:cs typeface="SimSun" charset="0"/>
            </a:endParaRPr>
          </a:p>
        </p:txBody>
      </p:sp>
      <p:sp>
        <p:nvSpPr>
          <p:cNvPr id="18437" name="Rectangle 14"/>
          <p:cNvSpPr>
            <a:spLocks noChangeArrowheads="1"/>
          </p:cNvSpPr>
          <p:nvPr/>
        </p:nvSpPr>
        <p:spPr bwMode="auto">
          <a:xfrm>
            <a:off x="18440400" y="169863"/>
            <a:ext cx="1727200"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0.1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4" name="Rectangle 13"/>
          <p:cNvSpPr>
            <a:spLocks noChangeArrowheads="1"/>
          </p:cNvSpPr>
          <p:nvPr/>
        </p:nvSpPr>
        <p:spPr bwMode="auto">
          <a:xfrm>
            <a:off x="14119225" y="3554413"/>
            <a:ext cx="5910263" cy="2592387"/>
          </a:xfrm>
          <a:prstGeom prst="rect">
            <a:avLst/>
          </a:prstGeom>
          <a:solidFill>
            <a:schemeClr val="bg1">
              <a:lumMod val="85000"/>
            </a:schemeClr>
          </a:solidFill>
          <a:ln w="38100" cap="flat">
            <a:solidFill>
              <a:srgbClr val="808080"/>
            </a:solidFill>
            <a:round/>
          </a:ln>
          <a:effectLst/>
        </p:spPr>
        <p:txBody>
          <a:bodyPr lIns="0" tIns="0" rIns="0" bIns="0"/>
          <a:lstStyle/>
          <a:p>
            <a:pPr marL="107950">
              <a:lnSpc>
                <a:spcPct val="100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r>
              <a:rPr lang="en-US" sz="3200" dirty="0">
                <a:solidFill>
                  <a:schemeClr val="tx1"/>
                </a:solidFill>
                <a:latin typeface="Segoe Print" panose="02000600000000000000"/>
                <a:ea typeface="SimSun" panose="02010600030101010101" pitchFamily="2" charset="-122"/>
                <a:cs typeface="Segoe Print" panose="02000600000000000000"/>
              </a:rPr>
              <a:t>ICTD’s (drama’s) </a:t>
            </a:r>
            <a:r>
              <a:rPr lang="en-US" sz="3200" dirty="0" err="1">
                <a:solidFill>
                  <a:schemeClr val="tx1"/>
                </a:solidFill>
                <a:latin typeface="Segoe Print" panose="02000600000000000000"/>
                <a:ea typeface="SimSun" panose="02010600030101010101" pitchFamily="2" charset="-122"/>
                <a:cs typeface="Segoe Print" panose="02000600000000000000"/>
              </a:rPr>
              <a:t>bij</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bijv</a:t>
            </a:r>
            <a:r>
              <a:rPr lang="en-US" sz="3200" dirty="0">
                <a:solidFill>
                  <a:schemeClr val="tx1"/>
                </a:solidFill>
                <a:latin typeface="Segoe Print" panose="02000600000000000000"/>
                <a:ea typeface="SimSun" panose="02010600030101010101" pitchFamily="2" charset="-122"/>
                <a:cs typeface="Segoe Print" panose="02000600000000000000"/>
              </a:rPr>
              <a:t>.)</a:t>
            </a:r>
          </a:p>
          <a:p>
            <a:pPr marL="107950">
              <a:lnSpc>
                <a:spcPct val="100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r>
              <a:rPr lang="en-US" sz="3200" dirty="0" err="1">
                <a:solidFill>
                  <a:schemeClr val="tx1"/>
                </a:solidFill>
                <a:latin typeface="Segoe Print" panose="02000600000000000000"/>
                <a:ea typeface="SimSun" panose="02010600030101010101" pitchFamily="2" charset="-122"/>
                <a:cs typeface="Segoe Print" panose="02000600000000000000"/>
              </a:rPr>
              <a:t>politie</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wia</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diginotar</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belastingdienst</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uwv</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u="sng" dirty="0">
                <a:solidFill>
                  <a:schemeClr val="tx1"/>
                </a:solidFill>
                <a:latin typeface="Segoe Print" panose="02000600000000000000"/>
                <a:ea typeface="SimSun" panose="02010600030101010101" pitchFamily="2" charset="-122"/>
                <a:cs typeface="Segoe Print" panose="02000600000000000000"/>
              </a:rPr>
              <a:t>GOUD</a:t>
            </a:r>
            <a:r>
              <a:rPr lang="en-US" sz="3200" dirty="0">
                <a:solidFill>
                  <a:schemeClr val="tx1"/>
                </a:solidFill>
                <a:latin typeface="Segoe Print" panose="02000600000000000000"/>
                <a:ea typeface="SimSun" panose="02010600030101010101" pitchFamily="2" charset="-122"/>
                <a:cs typeface="Segoe Print" panose="02000600000000000000"/>
              </a:rPr>
              <a:t>, </a:t>
            </a:r>
            <a:r>
              <a:rPr lang="en-US" sz="3200" dirty="0" err="1">
                <a:solidFill>
                  <a:schemeClr val="tx1"/>
                </a:solidFill>
                <a:latin typeface="Segoe Print" panose="02000600000000000000"/>
                <a:ea typeface="SimSun" panose="02010600030101010101" pitchFamily="2" charset="-122"/>
                <a:cs typeface="Segoe Print" panose="02000600000000000000"/>
              </a:rPr>
              <a:t>dataretentie</a:t>
            </a:r>
            <a:r>
              <a:rPr lang="en-US" sz="3200" dirty="0">
                <a:solidFill>
                  <a:schemeClr val="tx1"/>
                </a:solidFill>
                <a:latin typeface="Segoe Print" panose="02000600000000000000"/>
                <a:ea typeface="SimSun" panose="02010600030101010101" pitchFamily="2" charset="-122"/>
                <a:cs typeface="Segoe Print" panose="02000600000000000000"/>
              </a:rPr>
              <a:t>, KEI, NVWA, </a:t>
            </a:r>
            <a:r>
              <a:rPr lang="en-US" sz="3200" dirty="0" err="1">
                <a:solidFill>
                  <a:schemeClr val="tx1"/>
                </a:solidFill>
                <a:latin typeface="Segoe Print" panose="02000600000000000000"/>
                <a:ea typeface="SimSun" panose="02010600030101010101" pitchFamily="2" charset="-122"/>
                <a:cs typeface="Segoe Print" panose="02000600000000000000"/>
              </a:rPr>
              <a:t>DigiInhuur</a:t>
            </a:r>
            <a:r>
              <a:rPr lang="en-US" sz="3200" dirty="0">
                <a:solidFill>
                  <a:schemeClr val="tx1"/>
                </a:solidFill>
                <a:latin typeface="Segoe Print" panose="02000600000000000000"/>
                <a:ea typeface="SimSun" panose="02010600030101010101" pitchFamily="2" charset="-122"/>
                <a:cs typeface="Segoe Print" panose="02000600000000000000"/>
              </a:rPr>
              <a:t>, CBR, </a:t>
            </a:r>
            <a:r>
              <a:rPr lang="mr-IN" sz="3200" dirty="0">
                <a:solidFill>
                  <a:schemeClr val="tx1"/>
                </a:solidFill>
                <a:latin typeface="Segoe Print" panose="02000600000000000000"/>
                <a:ea typeface="SimSun" panose="02010600030101010101" pitchFamily="2" charset="-122"/>
                <a:cs typeface="Segoe Print" panose="02000600000000000000"/>
              </a:rPr>
              <a:t>…</a:t>
            </a:r>
            <a:endParaRPr lang="en-US" sz="3200" dirty="0">
              <a:solidFill>
                <a:schemeClr val="tx1"/>
              </a:solidFill>
              <a:latin typeface="Segoe Print" panose="02000600000000000000"/>
              <a:ea typeface="SimSun" panose="02010600030101010101" pitchFamily="2" charset="-122"/>
              <a:cs typeface="Segoe Print" panose="02000600000000000000"/>
            </a:endParaRPr>
          </a:p>
          <a:p>
            <a:pPr>
              <a:lnSpc>
                <a:spcPct val="96000"/>
              </a:lnSpc>
              <a:spcBef>
                <a:spcPts val="0"/>
              </a:spcBef>
              <a:buSzTx/>
              <a:tabLst>
                <a:tab pos="0" algn="l"/>
                <a:tab pos="457200" algn="l"/>
                <a:tab pos="914400" algn="l"/>
                <a:tab pos="1371600" algn="l"/>
                <a:tab pos="1828800" algn="l"/>
                <a:tab pos="2286000" algn="l"/>
                <a:tab pos="2743200" algn="l"/>
                <a:tab pos="3200400" algn="l"/>
                <a:tab pos="3657600" algn="l"/>
                <a:tab pos="4114798"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598" algn="l"/>
                <a:tab pos="10858500" algn="l"/>
                <a:tab pos="11582400" algn="l"/>
                <a:tab pos="12306300" algn="l"/>
                <a:tab pos="13030200" algn="l"/>
                <a:tab pos="13754098" algn="l"/>
              </a:tabLst>
              <a:defRPr/>
            </a:pPr>
            <a:endParaRPr lang="en-US" sz="6000" dirty="0">
              <a:solidFill>
                <a:schemeClr val="tx1"/>
              </a:solidFill>
              <a:latin typeface="Segoe Print" panose="02000600000000000000"/>
              <a:ea typeface="SimSun" panose="02010600030101010101" pitchFamily="2" charset="-122"/>
              <a:cs typeface="Segoe Print" panose="02000600000000000000"/>
            </a:endParaRPr>
          </a:p>
        </p:txBody>
      </p:sp>
      <p:sp>
        <p:nvSpPr>
          <p:cNvPr id="18439" name="Rectangle 6"/>
          <p:cNvSpPr>
            <a:spLocks noChangeArrowheads="1"/>
          </p:cNvSpPr>
          <p:nvPr/>
        </p:nvSpPr>
        <p:spPr bwMode="auto">
          <a:xfrm>
            <a:off x="582613" y="3278188"/>
            <a:ext cx="19370675"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endParaRPr lang="en-US" sz="1200" b="1">
              <a:solidFill>
                <a:srgbClr val="00000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b="1">
                <a:solidFill>
                  <a:srgbClr val="000000"/>
                </a:solidFill>
                <a:latin typeface="Calibri" charset="0"/>
                <a:cs typeface="SimSun" charset="0"/>
              </a:rPr>
              <a:t>CV</a:t>
            </a:r>
            <a:r>
              <a:rPr lang="en-US" sz="4400">
                <a:solidFill>
                  <a:srgbClr val="000000"/>
                </a:solidFill>
                <a:latin typeface="Calibri" charset="0"/>
                <a:cs typeface="SimSun" charset="0"/>
              </a:rPr>
              <a:t>: 	Programmeur 1969-1975 (UU, UvA)</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Calibri" charset="0"/>
                <a:cs typeface="SimSun" charset="0"/>
              </a:rPr>
              <a:t>	Rechten Utrecht (1972), PhD Leiden (1987)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Calibri" charset="0"/>
                <a:cs typeface="SimSun" charset="0"/>
              </a:rPr>
              <a:t>	Baas Rekenbureau Rechtenfaculteit Leiden (1976-1985)</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Calibri" charset="0"/>
                <a:cs typeface="SimSun" charset="0"/>
              </a:rPr>
              <a:t>	Medewerker Recht  &amp; Informatica Leiden (1985-2010)</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Calibri" charset="0"/>
                <a:cs typeface="SimSun" charset="0"/>
              </a:rPr>
              <a:t>	Prof. em. Leiden, of council SCHMDT advocatuur &amp; dotLegal ZZPer (2010</a:t>
            </a:r>
            <a:r>
              <a:rPr lang="en-US" sz="4400">
                <a:solidFill>
                  <a:srgbClr val="000000"/>
                </a:solidFill>
                <a:latin typeface="Goudy Old Style" charset="0"/>
                <a:cs typeface="SimSun" charset="0"/>
              </a:rPr>
              <a:t>…</a:t>
            </a:r>
            <a:r>
              <a:rPr lang="en-US" sz="4400">
                <a:solidFill>
                  <a:srgbClr val="000000"/>
                </a:solidFill>
                <a:latin typeface="Calibri" charset="0"/>
                <a:cs typeface="SimSun" charset="0"/>
              </a:rPr>
              <a:t>)</a:t>
            </a:r>
            <a:endParaRPr lang="en-US" sz="1200" b="1">
              <a:solidFill>
                <a:srgbClr val="000000"/>
              </a:solidFill>
              <a:latin typeface="Calibri" charset="0"/>
              <a:cs typeface="SimSun" charset="0"/>
            </a:endParaRPr>
          </a:p>
        </p:txBody>
      </p:sp>
      <p:sp>
        <p:nvSpPr>
          <p:cNvPr id="18440" name="Rectangle 6"/>
          <p:cNvSpPr>
            <a:spLocks noChangeArrowheads="1"/>
          </p:cNvSpPr>
          <p:nvPr/>
        </p:nvSpPr>
        <p:spPr bwMode="auto">
          <a:xfrm>
            <a:off x="654050" y="6705600"/>
            <a:ext cx="19370675"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endParaRPr lang="en-US" sz="1200" b="1">
              <a:solidFill>
                <a:srgbClr val="00000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b="1">
                <a:solidFill>
                  <a:srgbClr val="000000"/>
                </a:solidFill>
                <a:latin typeface="Calibri" charset="0"/>
                <a:cs typeface="SimSun" charset="0"/>
              </a:rPr>
              <a:t>Benadering</a:t>
            </a:r>
            <a:r>
              <a:rPr lang="en-US" sz="4400">
                <a:solidFill>
                  <a:srgbClr val="000000"/>
                </a:solidFill>
                <a:latin typeface="Calibri" charset="0"/>
                <a:cs typeface="SimSun" charset="0"/>
              </a:rPr>
              <a:t>: Modellen en modelleren als onderzoeksmethode</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Calibri" charset="0"/>
                <a:cs typeface="SimSun" charset="0"/>
              </a:rPr>
              <a:t>   	1975 </a:t>
            </a:r>
            <a:r>
              <a:rPr lang="en-US" sz="4400">
                <a:solidFill>
                  <a:srgbClr val="000000"/>
                </a:solidFill>
                <a:latin typeface="Goudy Old Style" charset="0"/>
                <a:cs typeface="SimSun" charset="0"/>
              </a:rPr>
              <a:t>…</a:t>
            </a:r>
            <a:r>
              <a:rPr lang="en-US" sz="4400">
                <a:solidFill>
                  <a:srgbClr val="000000"/>
                </a:solidFill>
                <a:latin typeface="Calibri" charset="0"/>
                <a:cs typeface="SimSun" charset="0"/>
              </a:rPr>
              <a:t> : Statistical learning &amp; het recht, the software crisis (UIL)</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Calibri" charset="0"/>
                <a:cs typeface="SimSun" charset="0"/>
              </a:rPr>
              <a:t>   	1985 </a:t>
            </a:r>
            <a:r>
              <a:rPr lang="en-US" sz="4400">
                <a:solidFill>
                  <a:srgbClr val="000000"/>
                </a:solidFill>
                <a:latin typeface="Goudy Old Style" charset="0"/>
                <a:cs typeface="SimSun" charset="0"/>
              </a:rPr>
              <a:t>…</a:t>
            </a:r>
            <a:r>
              <a:rPr lang="en-US" sz="4400">
                <a:solidFill>
                  <a:srgbClr val="000000"/>
                </a:solidFill>
                <a:latin typeface="Calibri" charset="0"/>
                <a:cs typeface="SimSun" charset="0"/>
              </a:rPr>
              <a:t> : Juridische expertsystemen, contingenties (PEM, handelsoorlog)</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Calibri" charset="0"/>
                <a:cs typeface="SimSun" charset="0"/>
              </a:rPr>
              <a:t>   	2000 </a:t>
            </a:r>
            <a:r>
              <a:rPr lang="en-US" sz="4400">
                <a:solidFill>
                  <a:srgbClr val="000000"/>
                </a:solidFill>
                <a:latin typeface="Goudy Old Style" charset="0"/>
                <a:cs typeface="SimSun" charset="0"/>
              </a:rPr>
              <a:t>…</a:t>
            </a:r>
            <a:r>
              <a:rPr lang="en-US" sz="4400">
                <a:solidFill>
                  <a:srgbClr val="000000"/>
                </a:solidFill>
                <a:latin typeface="Calibri" charset="0"/>
                <a:cs typeface="SimSun" charset="0"/>
              </a:rPr>
              <a:t> : Legal Requirements Engineering (LRE), CASSs* (Napster, Dataretentie)</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Calibri" charset="0"/>
                <a:cs typeface="SimSun" charset="0"/>
              </a:rPr>
              <a:t>   	2010 </a:t>
            </a:r>
            <a:r>
              <a:rPr lang="en-US" sz="4400">
                <a:solidFill>
                  <a:srgbClr val="000000"/>
                </a:solidFill>
                <a:latin typeface="Goudy Old Style" charset="0"/>
                <a:cs typeface="SimSun" charset="0"/>
              </a:rPr>
              <a:t>…</a:t>
            </a:r>
            <a:r>
              <a:rPr lang="en-US" sz="4400">
                <a:solidFill>
                  <a:srgbClr val="000000"/>
                </a:solidFill>
                <a:latin typeface="Calibri" charset="0"/>
                <a:cs typeface="SimSun" charset="0"/>
              </a:rPr>
              <a:t> : Agent-based simulations, macro/micromodeling (e-CODEX, KEI)</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endParaRPr lang="en-US" sz="1200" b="1">
              <a:solidFill>
                <a:srgbClr val="00000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3200">
                <a:solidFill>
                  <a:srgbClr val="000000"/>
                </a:solidFill>
                <a:latin typeface="Calibri" charset="0"/>
                <a:cs typeface="SimSun" charset="0"/>
              </a:rPr>
              <a:t>* CASSs = </a:t>
            </a:r>
            <a:r>
              <a:rPr lang="en-US" sz="3200" u="sng">
                <a:solidFill>
                  <a:srgbClr val="000000"/>
                </a:solidFill>
                <a:latin typeface="Calibri" charset="0"/>
                <a:cs typeface="SimSun" charset="0"/>
              </a:rPr>
              <a:t>Complexe Adaptieve (genetwerkte) Sociale Systemen (sociale “</a:t>
            </a:r>
            <a:r>
              <a:rPr lang="en-US" altLang="ja-JP" sz="3200" u="sng">
                <a:solidFill>
                  <a:srgbClr val="000000"/>
                </a:solidFill>
                <a:latin typeface="Calibri" charset="0"/>
                <a:cs typeface="SimSun" charset="0"/>
              </a:rPr>
              <a:t>ecologieën</a:t>
            </a:r>
            <a:r>
              <a:rPr lang="en-US" sz="3200" u="sng">
                <a:solidFill>
                  <a:srgbClr val="000000"/>
                </a:solidFill>
                <a:latin typeface="Calibri" charset="0"/>
                <a:cs typeface="SimSun" charset="0"/>
              </a:rPr>
              <a:t>”</a:t>
            </a:r>
            <a:r>
              <a:rPr lang="en-US" altLang="ja-JP" sz="3200" u="sng">
                <a:solidFill>
                  <a:srgbClr val="000000"/>
                </a:solidFill>
                <a:latin typeface="Calibri" charset="0"/>
                <a:cs typeface="SimSun" charset="0"/>
              </a:rPr>
              <a:t>)</a:t>
            </a:r>
            <a:endParaRPr lang="en-US" sz="3200" u="sng">
              <a:solidFill>
                <a:srgbClr val="000000"/>
              </a:solidFill>
              <a:latin typeface="Calibri" charset="0"/>
              <a:cs typeface="SimSun" charset="0"/>
            </a:endParaRPr>
          </a:p>
        </p:txBody>
      </p:sp>
      <p:sp>
        <p:nvSpPr>
          <p:cNvPr id="12" name="Rectangle 3"/>
          <p:cNvSpPr>
            <a:spLocks noChangeArrowheads="1"/>
          </p:cNvSpPr>
          <p:nvPr/>
        </p:nvSpPr>
        <p:spPr bwMode="auto">
          <a:xfrm>
            <a:off x="444500" y="3554413"/>
            <a:ext cx="13458825" cy="2736850"/>
          </a:xfrm>
          <a:prstGeom prst="rect">
            <a:avLst/>
          </a:prstGeom>
          <a:solidFill>
            <a:srgbClr val="FFFF00">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5" name="Rectangle 3"/>
          <p:cNvSpPr>
            <a:spLocks noChangeArrowheads="1"/>
          </p:cNvSpPr>
          <p:nvPr/>
        </p:nvSpPr>
        <p:spPr bwMode="auto">
          <a:xfrm>
            <a:off x="444500" y="6219825"/>
            <a:ext cx="18067338" cy="719138"/>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8443" name="Rectangle 6"/>
          <p:cNvSpPr>
            <a:spLocks noChangeArrowheads="1"/>
          </p:cNvSpPr>
          <p:nvPr/>
        </p:nvSpPr>
        <p:spPr bwMode="auto">
          <a:xfrm>
            <a:off x="725488" y="1322388"/>
            <a:ext cx="19370675"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b="1">
                <a:solidFill>
                  <a:srgbClr val="000000"/>
                </a:solidFill>
                <a:latin typeface="Calibri" charset="0"/>
                <a:cs typeface="SimSun" charset="0"/>
              </a:rPr>
              <a:t>Mijn algemene motivering</a:t>
            </a:r>
            <a:r>
              <a:rPr lang="en-US" sz="4400">
                <a:solidFill>
                  <a:srgbClr val="000000"/>
                </a:solidFill>
                <a:latin typeface="Calibri" charset="0"/>
                <a:cs typeface="SimSun" charset="0"/>
              </a:rPr>
              <a:t>: Nieuwsgierig naar de rol van het recht bij het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Calibri" charset="0"/>
                <a:cs typeface="SimSun" charset="0"/>
              </a:rPr>
              <a:t>	ontwikkelen en </a:t>
            </a:r>
            <a:r>
              <a:rPr lang="en-US" sz="4400" u="sng">
                <a:solidFill>
                  <a:srgbClr val="000000"/>
                </a:solidFill>
                <a:latin typeface="Calibri" charset="0"/>
                <a:cs typeface="SimSun" charset="0"/>
              </a:rPr>
              <a:t>domesticeren</a:t>
            </a:r>
            <a:r>
              <a:rPr lang="en-US" sz="4400">
                <a:solidFill>
                  <a:srgbClr val="000000"/>
                </a:solidFill>
                <a:latin typeface="Calibri" charset="0"/>
                <a:cs typeface="SimSun" charset="0"/>
              </a:rPr>
              <a:t> van ICT-diensten </a:t>
            </a:r>
            <a:r>
              <a:rPr lang="mr-IN" sz="4400">
                <a:solidFill>
                  <a:srgbClr val="000000"/>
                </a:solidFill>
                <a:latin typeface="Calibri" charset="0"/>
                <a:cs typeface="SimSun" charset="0"/>
              </a:rPr>
              <a:t>–</a:t>
            </a:r>
            <a:r>
              <a:rPr lang="en-US" sz="4400">
                <a:solidFill>
                  <a:srgbClr val="000000"/>
                </a:solidFill>
                <a:latin typeface="Calibri" charset="0"/>
                <a:cs typeface="SimSun" charset="0"/>
              </a:rPr>
              <a:t> als bij </a:t>
            </a:r>
            <a:r>
              <a:rPr lang="en-US" sz="4400" i="1">
                <a:solidFill>
                  <a:srgbClr val="000000"/>
                </a:solidFill>
                <a:latin typeface="Calibri" charset="0"/>
                <a:cs typeface="SimSun" charset="0"/>
              </a:rPr>
              <a:t>UIL, </a:t>
            </a:r>
            <a:r>
              <a:rPr lang="en-US" sz="4400" b="1">
                <a:solidFill>
                  <a:srgbClr val="000000"/>
                </a:solidFill>
                <a:latin typeface="Calibri" charset="0"/>
                <a:cs typeface="SimSun" charset="0"/>
              </a:rPr>
              <a:t>PEM, Napster, 	Dataretentie, e-CODEX, KEI</a:t>
            </a:r>
            <a:r>
              <a:rPr lang="en-US" sz="4400" i="1">
                <a:solidFill>
                  <a:srgbClr val="000000"/>
                </a:solidFill>
                <a:latin typeface="Calibri" charset="0"/>
                <a:cs typeface="SimSun" charset="0"/>
              </a:rPr>
              <a:t>,</a:t>
            </a:r>
            <a:r>
              <a:rPr lang="en-US" sz="4400">
                <a:solidFill>
                  <a:srgbClr val="000000"/>
                </a:solidFill>
                <a:latin typeface="Calibri" charset="0"/>
                <a:cs typeface="SimSun" charset="0"/>
              </a:rPr>
              <a:t> Twitter,</a:t>
            </a:r>
            <a:r>
              <a:rPr lang="en-US" sz="4400" i="1">
                <a:solidFill>
                  <a:srgbClr val="000000"/>
                </a:solidFill>
                <a:latin typeface="Calibri" charset="0"/>
                <a:cs typeface="SimSun" charset="0"/>
              </a:rPr>
              <a:t> Netz-DG </a:t>
            </a:r>
            <a:r>
              <a:rPr lang="en-US" sz="4400">
                <a:solidFill>
                  <a:srgbClr val="000000"/>
                </a:solidFill>
                <a:latin typeface="Calibri" charset="0"/>
                <a:cs typeface="SimSun" charset="0"/>
              </a:rPr>
              <a:t>en de </a:t>
            </a:r>
            <a:r>
              <a:rPr lang="en-US" sz="4400" b="1">
                <a:solidFill>
                  <a:srgbClr val="000000"/>
                </a:solidFill>
                <a:latin typeface="Calibri" charset="0"/>
                <a:cs typeface="SimSun" charset="0"/>
              </a:rPr>
              <a:t>USA-PRC handelsoorlog.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endParaRPr lang="en-US" sz="1200" b="1">
              <a:solidFill>
                <a:srgbClr val="000000"/>
              </a:solidFill>
              <a:latin typeface="Calibri" charset="0"/>
              <a:cs typeface="SimSun" charset="0"/>
            </a:endParaRPr>
          </a:p>
        </p:txBody>
      </p:sp>
      <p:sp>
        <p:nvSpPr>
          <p:cNvPr id="11" name="Rectangle 3"/>
          <p:cNvSpPr>
            <a:spLocks noChangeArrowheads="1"/>
          </p:cNvSpPr>
          <p:nvPr/>
        </p:nvSpPr>
        <p:spPr bwMode="auto">
          <a:xfrm>
            <a:off x="222250" y="1250950"/>
            <a:ext cx="19873913" cy="2232025"/>
          </a:xfrm>
          <a:prstGeom prst="rect">
            <a:avLst/>
          </a:prstGeom>
          <a:solidFill>
            <a:srgbClr val="FFFF00">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3" name="Rectangle 3"/>
          <p:cNvSpPr>
            <a:spLocks noChangeArrowheads="1"/>
          </p:cNvSpPr>
          <p:nvPr/>
        </p:nvSpPr>
        <p:spPr bwMode="auto">
          <a:xfrm>
            <a:off x="444500" y="6938963"/>
            <a:ext cx="18859500" cy="4105275"/>
          </a:xfrm>
          <a:prstGeom prst="rect">
            <a:avLst/>
          </a:prstGeom>
          <a:solidFill>
            <a:srgbClr val="FFFF00">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1"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3188" y="1466850"/>
            <a:ext cx="8759825" cy="9890125"/>
          </a:xfrm>
          <a:solidFill>
            <a:schemeClr val="bg1">
              <a:lumMod val="75000"/>
              <a:alpha val="54000"/>
            </a:schemeClr>
          </a:solidFill>
        </p:spPr>
        <p:txBody>
          <a:bodyPr anchor="ctr"/>
          <a:lstStyle/>
          <a:p>
            <a:pPr marL="179388" indent="0">
              <a:lnSpc>
                <a:spcPct val="102000"/>
              </a:lnSpc>
              <a:spcAft>
                <a:spcPct val="0"/>
              </a:spcAft>
              <a:buClr>
                <a:srgbClr val="FAB915"/>
              </a:buClr>
            </a:pPr>
            <a:r>
              <a:rPr lang="en-US" sz="4000">
                <a:solidFill>
                  <a:srgbClr val="2D2DB9"/>
                </a:solidFill>
                <a:latin typeface="Calibri Light" charset="0"/>
                <a:ea typeface="MS PGothic" charset="0"/>
              </a:rPr>
              <a:t>De aanname waarop coarse graining met de vier profielen is gebaseerd berust op werk van Emile Durkheim en Mary Douglas, Achterliggende gedachte is dat als groepen groeien grond voor de verdeling van arbeid ontstaat waardoor zich gilde-achtige subgroepen (enclaves) vormen. Groepen daarvan besteden veiligheid en regelgeving uit aan een trias in een jurisdictie, die de condities bewaakt waaronder markten kunnen onstaan. De omgeving is een  “</a:t>
            </a:r>
            <a:r>
              <a:rPr lang="en-US" altLang="ja-JP" sz="4000">
                <a:solidFill>
                  <a:srgbClr val="2D2DB9"/>
                </a:solidFill>
                <a:latin typeface="Calibri Light" charset="0"/>
                <a:ea typeface="MS PGothic" charset="0"/>
              </a:rPr>
              <a:t>logistieke</a:t>
            </a:r>
            <a:r>
              <a:rPr lang="en-US" sz="4000">
                <a:solidFill>
                  <a:srgbClr val="2D2DB9"/>
                </a:solidFill>
                <a:latin typeface="Calibri Light" charset="0"/>
                <a:ea typeface="MS PGothic" charset="0"/>
              </a:rPr>
              <a:t>”</a:t>
            </a:r>
            <a:r>
              <a:rPr lang="en-US" altLang="ja-JP" sz="4000">
                <a:solidFill>
                  <a:srgbClr val="2D2DB9"/>
                </a:solidFill>
                <a:latin typeface="Calibri Light" charset="0"/>
                <a:ea typeface="MS PGothic" charset="0"/>
              </a:rPr>
              <a:t> bron. Verdeling van arbeid is functioneel en die functies blijven werkzaam in nieuw gevormde (veelal intermediair opererende) groepen.   </a:t>
            </a:r>
            <a:endParaRPr lang="en-US" sz="4000">
              <a:solidFill>
                <a:srgbClr val="2D2DB9"/>
              </a:solidFill>
              <a:latin typeface="Calibri Light" charset="0"/>
              <a:ea typeface="MS PGothic" charset="0"/>
            </a:endParaRPr>
          </a:p>
        </p:txBody>
      </p:sp>
      <p:sp>
        <p:nvSpPr>
          <p:cNvPr id="4" name="Text Placeholder 3"/>
          <p:cNvSpPr>
            <a:spLocks noGrp="1"/>
          </p:cNvSpPr>
          <p:nvPr>
            <p:ph type="body" sz="quarter" idx="14"/>
          </p:nvPr>
        </p:nvSpPr>
        <p:spPr>
          <a:xfrm>
            <a:off x="7278688" y="315913"/>
            <a:ext cx="10728325" cy="647700"/>
          </a:xfrm>
        </p:spPr>
        <p:txBody>
          <a:bodyPr/>
          <a:lstStyle/>
          <a:p>
            <a:pPr>
              <a:defRPr/>
            </a:pPr>
            <a:r>
              <a:rPr lang="mr-IN" sz="4400" dirty="0">
                <a:solidFill>
                  <a:schemeClr val="tx1"/>
                </a:solidFill>
              </a:rPr>
              <a:t>…</a:t>
            </a:r>
            <a:r>
              <a:rPr lang="en-US" sz="4400" dirty="0">
                <a:solidFill>
                  <a:schemeClr val="tx1"/>
                </a:solidFill>
              </a:rPr>
              <a:t> and with Multiple Values &amp; Roles</a:t>
            </a:r>
          </a:p>
        </p:txBody>
      </p:sp>
      <p:sp>
        <p:nvSpPr>
          <p:cNvPr id="50179" name="Text Placeholder 3"/>
          <p:cNvSpPr txBox="1">
            <a:spLocks/>
          </p:cNvSpPr>
          <p:nvPr/>
        </p:nvSpPr>
        <p:spPr bwMode="auto">
          <a:xfrm>
            <a:off x="0" y="0"/>
            <a:ext cx="20318413" cy="1393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000" tIns="45000" rIns="90000" bIns="45000"/>
          <a:lstStyle/>
          <a:p>
            <a:pPr algn="ctr" eaLnBrk="0" hangingPunct="0">
              <a:lnSpc>
                <a:spcPct val="98000"/>
              </a:lnSpc>
              <a:spcAft>
                <a:spcPts val="1413"/>
              </a:spcAft>
            </a:pPr>
            <a:r>
              <a:rPr lang="en-US" sz="6600" b="1">
                <a:solidFill>
                  <a:schemeClr val="tx1"/>
                </a:solidFill>
                <a:latin typeface="Calibri Light" charset="0"/>
                <a:cs typeface="SimSun" charset="0"/>
              </a:rPr>
              <a:t>De spiraal van tijds- en populatiedynamiek</a:t>
            </a:r>
            <a:endParaRPr lang="en-US" sz="6600" b="1">
              <a:solidFill>
                <a:schemeClr val="tx1"/>
              </a:solidFill>
              <a:latin typeface="Calibri Light" charset="0"/>
            </a:endParaRPr>
          </a:p>
        </p:txBody>
      </p:sp>
      <p:pic>
        <p:nvPicPr>
          <p:cNvPr id="50180" name="Picture 5" descr="spir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10713" y="1754188"/>
            <a:ext cx="10440987" cy="929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Rectangle 26"/>
          <p:cNvSpPr>
            <a:spLocks noChangeArrowheads="1"/>
          </p:cNvSpPr>
          <p:nvPr/>
        </p:nvSpPr>
        <p:spPr bwMode="auto">
          <a:xfrm>
            <a:off x="18800763" y="169863"/>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2.6</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p:cNvSpPr>
            <a:spLocks noChangeArrowheads="1"/>
          </p:cNvSpPr>
          <p:nvPr/>
        </p:nvSpPr>
        <p:spPr bwMode="auto">
          <a:xfrm>
            <a:off x="222250" y="9818688"/>
            <a:ext cx="19873913" cy="13684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7" name="Rectangle 3"/>
          <p:cNvSpPr>
            <a:spLocks noChangeArrowheads="1"/>
          </p:cNvSpPr>
          <p:nvPr/>
        </p:nvSpPr>
        <p:spPr bwMode="auto">
          <a:xfrm>
            <a:off x="222250" y="8667750"/>
            <a:ext cx="19873913" cy="1223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6" name="Rectangle 3"/>
          <p:cNvSpPr>
            <a:spLocks noChangeArrowheads="1"/>
          </p:cNvSpPr>
          <p:nvPr/>
        </p:nvSpPr>
        <p:spPr bwMode="auto">
          <a:xfrm>
            <a:off x="222250" y="7443788"/>
            <a:ext cx="19873913" cy="1223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5" name="Rectangle 3"/>
          <p:cNvSpPr>
            <a:spLocks noChangeArrowheads="1"/>
          </p:cNvSpPr>
          <p:nvPr/>
        </p:nvSpPr>
        <p:spPr bwMode="auto">
          <a:xfrm>
            <a:off x="222250" y="6146800"/>
            <a:ext cx="19873913" cy="12969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4" name="Rectangle 3"/>
          <p:cNvSpPr>
            <a:spLocks noChangeArrowheads="1"/>
          </p:cNvSpPr>
          <p:nvPr/>
        </p:nvSpPr>
        <p:spPr bwMode="auto">
          <a:xfrm>
            <a:off x="222250" y="4922838"/>
            <a:ext cx="19873913" cy="1223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3" name="Rectangle 3"/>
          <p:cNvSpPr>
            <a:spLocks noChangeArrowheads="1"/>
          </p:cNvSpPr>
          <p:nvPr/>
        </p:nvSpPr>
        <p:spPr bwMode="auto">
          <a:xfrm>
            <a:off x="222250" y="3627438"/>
            <a:ext cx="19873913" cy="13668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2" name="Rectangle 3"/>
          <p:cNvSpPr>
            <a:spLocks noChangeArrowheads="1"/>
          </p:cNvSpPr>
          <p:nvPr/>
        </p:nvSpPr>
        <p:spPr bwMode="auto">
          <a:xfrm>
            <a:off x="222250" y="2401888"/>
            <a:ext cx="19873913" cy="1225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1" name="Rectangle 3"/>
          <p:cNvSpPr>
            <a:spLocks noChangeArrowheads="1"/>
          </p:cNvSpPr>
          <p:nvPr/>
        </p:nvSpPr>
        <p:spPr bwMode="auto">
          <a:xfrm>
            <a:off x="222250" y="1177925"/>
            <a:ext cx="19873913" cy="1223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52233" name="TextBox 1"/>
          <p:cNvSpPr txBox="1">
            <a:spLocks noChangeArrowheads="1"/>
          </p:cNvSpPr>
          <p:nvPr/>
        </p:nvSpPr>
        <p:spPr bwMode="auto">
          <a:xfrm>
            <a:off x="293688" y="1096963"/>
            <a:ext cx="10945812" cy="1080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nl-NL" sz="4400">
                <a:solidFill>
                  <a:schemeClr val="tx1"/>
                </a:solidFill>
                <a:latin typeface="Segoe Print" charset="0"/>
              </a:rPr>
              <a:t>±’69 Algol en de Electrologica X8</a:t>
            </a:r>
          </a:p>
          <a:p>
            <a:r>
              <a:rPr lang="nl-NL" sz="4400">
                <a:solidFill>
                  <a:schemeClr val="tx1"/>
                </a:solidFill>
                <a:latin typeface="Segoe Print" charset="0"/>
              </a:rPr>
              <a:t>				rekken 48K bits, ‘bytes’ 27b  </a:t>
            </a:r>
          </a:p>
          <a:p>
            <a:r>
              <a:rPr lang="nl-NL" sz="4400">
                <a:solidFill>
                  <a:srgbClr val="660066"/>
                </a:solidFill>
                <a:latin typeface="Segoe Print" charset="0"/>
              </a:rPr>
              <a:t>±’78 CDC, IBM, TC-UvA, Rb-UL, 				SPSS, (</a:t>
            </a:r>
            <a:r>
              <a:rPr lang="nl-NL" sz="4400" u="sng">
                <a:solidFill>
                  <a:srgbClr val="660066"/>
                </a:solidFill>
                <a:latin typeface="Segoe Print" charset="0"/>
              </a:rPr>
              <a:t>SP</a:t>
            </a:r>
            <a:r>
              <a:rPr lang="nl-NL" sz="4400">
                <a:solidFill>
                  <a:srgbClr val="660066"/>
                </a:solidFill>
                <a:latin typeface="Segoe Print" charset="0"/>
              </a:rPr>
              <a:t>, </a:t>
            </a:r>
            <a:r>
              <a:rPr lang="nl-NL" sz="4400" u="sng">
                <a:solidFill>
                  <a:srgbClr val="660066"/>
                </a:solidFill>
                <a:latin typeface="Segoe Print" charset="0"/>
              </a:rPr>
              <a:t>RDBMS</a:t>
            </a:r>
            <a:r>
              <a:rPr lang="nl-NL" sz="4400">
                <a:solidFill>
                  <a:srgbClr val="660066"/>
                </a:solidFill>
                <a:latin typeface="Segoe Print" charset="0"/>
              </a:rPr>
              <a:t>)</a:t>
            </a:r>
            <a:endParaRPr lang="nl-NL" sz="4400">
              <a:solidFill>
                <a:schemeClr val="tx1"/>
              </a:solidFill>
              <a:latin typeface="Segoe Print" charset="0"/>
            </a:endParaRPr>
          </a:p>
          <a:p>
            <a:r>
              <a:rPr lang="nl-NL" sz="4400">
                <a:solidFill>
                  <a:schemeClr val="tx1"/>
                </a:solidFill>
                <a:latin typeface="Segoe Print" charset="0"/>
              </a:rPr>
              <a:t>±’80 </a:t>
            </a:r>
            <a:r>
              <a:rPr lang="nl-NL" sz="4400" u="sng">
                <a:solidFill>
                  <a:srgbClr val="660066"/>
                </a:solidFill>
                <a:latin typeface="Segoe Print" charset="0"/>
              </a:rPr>
              <a:t>UIL</a:t>
            </a:r>
            <a:r>
              <a:rPr lang="nl-NL" sz="4400">
                <a:solidFill>
                  <a:srgbClr val="660066"/>
                </a:solidFill>
                <a:latin typeface="Segoe Print" charset="0"/>
              </a:rPr>
              <a:t>, </a:t>
            </a:r>
            <a:r>
              <a:rPr lang="nl-NL" sz="4400">
                <a:solidFill>
                  <a:schemeClr val="tx1"/>
                </a:solidFill>
                <a:latin typeface="Segoe Print" charset="0"/>
              </a:rPr>
              <a:t>de ‘software crisis’ </a:t>
            </a:r>
          </a:p>
          <a:p>
            <a:r>
              <a:rPr lang="nl-NL" sz="4400">
                <a:solidFill>
                  <a:schemeClr val="tx1"/>
                </a:solidFill>
                <a:latin typeface="Segoe Print" charset="0"/>
              </a:rPr>
              <a:t>				-&gt; methoden (RE, </a:t>
            </a:r>
            <a:r>
              <a:rPr lang="nl-NL" sz="4400" u="sng">
                <a:solidFill>
                  <a:schemeClr val="tx1"/>
                </a:solidFill>
                <a:latin typeface="Segoe Print" charset="0"/>
              </a:rPr>
              <a:t>OO</a:t>
            </a:r>
            <a:r>
              <a:rPr lang="nl-NL" sz="4400">
                <a:solidFill>
                  <a:schemeClr val="tx1"/>
                </a:solidFill>
                <a:latin typeface="Segoe Print" charset="0"/>
              </a:rPr>
              <a:t>, UML)</a:t>
            </a:r>
          </a:p>
          <a:p>
            <a:r>
              <a:rPr lang="nl-NL" sz="4400">
                <a:solidFill>
                  <a:srgbClr val="660066"/>
                </a:solidFill>
                <a:latin typeface="Segoe Print" charset="0"/>
              </a:rPr>
              <a:t>±’85 De PC, R&amp;I, prolog, </a:t>
            </a:r>
          </a:p>
          <a:p>
            <a:r>
              <a:rPr lang="nl-NL" sz="4400">
                <a:solidFill>
                  <a:srgbClr val="660066"/>
                </a:solidFill>
                <a:latin typeface="Segoe Print" charset="0"/>
              </a:rPr>
              <a:t>				</a:t>
            </a:r>
            <a:r>
              <a:rPr lang="nl-NL" sz="4400" u="sng">
                <a:solidFill>
                  <a:srgbClr val="660066"/>
                </a:solidFill>
                <a:latin typeface="Segoe Print" charset="0"/>
              </a:rPr>
              <a:t>PEM</a:t>
            </a:r>
            <a:r>
              <a:rPr lang="nl-NL" sz="4400">
                <a:solidFill>
                  <a:srgbClr val="660066"/>
                </a:solidFill>
                <a:latin typeface="Segoe Print" charset="0"/>
              </a:rPr>
              <a:t>, </a:t>
            </a:r>
            <a:r>
              <a:rPr lang="nl-NL" sz="4400" u="sng">
                <a:solidFill>
                  <a:srgbClr val="660066"/>
                </a:solidFill>
                <a:latin typeface="Segoe Print" charset="0"/>
              </a:rPr>
              <a:t>TCP/IP</a:t>
            </a:r>
            <a:r>
              <a:rPr lang="nl-NL" sz="4400">
                <a:solidFill>
                  <a:srgbClr val="660066"/>
                </a:solidFill>
                <a:latin typeface="Segoe Print" charset="0"/>
              </a:rPr>
              <a:t>, internet in EU</a:t>
            </a:r>
            <a:endParaRPr lang="nl-NL" sz="4400" u="sng">
              <a:solidFill>
                <a:schemeClr val="tx1"/>
              </a:solidFill>
              <a:latin typeface="Segoe Print" charset="0"/>
            </a:endParaRPr>
          </a:p>
          <a:p>
            <a:r>
              <a:rPr lang="nl-NL" sz="4400">
                <a:solidFill>
                  <a:schemeClr val="tx1"/>
                </a:solidFill>
                <a:latin typeface="Segoe Print" charset="0"/>
              </a:rPr>
              <a:t>±93 HTTP, het web, explosieve groei,</a:t>
            </a:r>
          </a:p>
          <a:p>
            <a:r>
              <a:rPr lang="nl-NL" sz="4400">
                <a:solidFill>
                  <a:schemeClr val="tx1"/>
                </a:solidFill>
                <a:latin typeface="Segoe Print" charset="0"/>
              </a:rPr>
              <a:t>        </a:t>
            </a:r>
            <a:r>
              <a:rPr lang="nl-NL" sz="4400" u="sng">
                <a:solidFill>
                  <a:srgbClr val="660066"/>
                </a:solidFill>
                <a:latin typeface="Segoe Print" charset="0"/>
              </a:rPr>
              <a:t>open nirvana time?</a:t>
            </a:r>
            <a:r>
              <a:rPr lang="nl-NL" sz="4400">
                <a:solidFill>
                  <a:schemeClr val="tx1"/>
                </a:solidFill>
                <a:latin typeface="Segoe Print" charset="0"/>
              </a:rPr>
              <a:t> </a:t>
            </a:r>
          </a:p>
          <a:p>
            <a:r>
              <a:rPr lang="nl-NL" sz="4400">
                <a:solidFill>
                  <a:srgbClr val="660066"/>
                </a:solidFill>
                <a:latin typeface="Segoe Print" charset="0"/>
              </a:rPr>
              <a:t>±’00 SMS, Napster, Google, mobile,</a:t>
            </a:r>
          </a:p>
          <a:p>
            <a:r>
              <a:rPr lang="nl-NL" sz="4400">
                <a:solidFill>
                  <a:srgbClr val="660066"/>
                </a:solidFill>
                <a:latin typeface="Segoe Print" charset="0"/>
              </a:rPr>
              <a:t>        </a:t>
            </a:r>
            <a:r>
              <a:rPr lang="nl-NL" sz="4400" u="sng">
                <a:solidFill>
                  <a:srgbClr val="660066"/>
                </a:solidFill>
                <a:latin typeface="Segoe Print" charset="0"/>
              </a:rPr>
              <a:t>netwerkwetenschap</a:t>
            </a:r>
          </a:p>
          <a:p>
            <a:r>
              <a:rPr lang="nl-NL" sz="4400">
                <a:solidFill>
                  <a:srgbClr val="0D0D0D"/>
                </a:solidFill>
                <a:latin typeface="Segoe Print" charset="0"/>
              </a:rPr>
              <a:t>±’10  Smartphones, sociale media, </a:t>
            </a:r>
          </a:p>
          <a:p>
            <a:r>
              <a:rPr lang="nl-NL" sz="4400">
                <a:solidFill>
                  <a:srgbClr val="0D0D0D"/>
                </a:solidFill>
                <a:latin typeface="Segoe Print" charset="0"/>
              </a:rPr>
              <a:t>				explosieve groei (</a:t>
            </a:r>
            <a:r>
              <a:rPr lang="nl-NL" sz="4400" u="sng">
                <a:solidFill>
                  <a:srgbClr val="0D0D0D"/>
                </a:solidFill>
                <a:latin typeface="Segoe Print" charset="0"/>
              </a:rPr>
              <a:t>apps</a:t>
            </a:r>
            <a:r>
              <a:rPr lang="nl-NL" sz="4400">
                <a:solidFill>
                  <a:srgbClr val="0D0D0D"/>
                </a:solidFill>
                <a:latin typeface="Segoe Print" charset="0"/>
              </a:rPr>
              <a:t>)</a:t>
            </a:r>
          </a:p>
          <a:p>
            <a:r>
              <a:rPr lang="nl-NL" sz="4400">
                <a:solidFill>
                  <a:srgbClr val="660066"/>
                </a:solidFill>
                <a:latin typeface="Segoe Print" charset="0"/>
              </a:rPr>
              <a:t>±15 Google, Apple, Facebook	vormen</a:t>
            </a:r>
          </a:p>
          <a:p>
            <a:r>
              <a:rPr lang="nl-NL" sz="4400">
                <a:solidFill>
                  <a:srgbClr val="660066"/>
                </a:solidFill>
                <a:latin typeface="Segoe Print" charset="0"/>
              </a:rPr>
              <a:t>        </a:t>
            </a:r>
            <a:r>
              <a:rPr lang="nl-NL" sz="4400" u="sng">
                <a:solidFill>
                  <a:srgbClr val="660066"/>
                </a:solidFill>
                <a:latin typeface="Segoe Print" charset="0"/>
              </a:rPr>
              <a:t>ecosystemen</a:t>
            </a:r>
            <a:r>
              <a:rPr lang="nl-NL" sz="4400">
                <a:solidFill>
                  <a:srgbClr val="660066"/>
                </a:solidFill>
                <a:latin typeface="Segoe Print" charset="0"/>
              </a:rPr>
              <a:t>, </a:t>
            </a:r>
            <a:r>
              <a:rPr lang="nl-NL" sz="4400" u="sng">
                <a:solidFill>
                  <a:srgbClr val="660066"/>
                </a:solidFill>
                <a:latin typeface="Segoe Print" charset="0"/>
              </a:rPr>
              <a:t>lock-in time</a:t>
            </a:r>
            <a:r>
              <a:rPr lang="nl-NL" sz="4400">
                <a:solidFill>
                  <a:srgbClr val="660066"/>
                </a:solidFill>
                <a:latin typeface="Segoe Print" charset="0"/>
              </a:rPr>
              <a:t>?</a:t>
            </a:r>
          </a:p>
          <a:p>
            <a:r>
              <a:rPr lang="nl-NL" sz="4400">
                <a:solidFill>
                  <a:schemeClr val="tx1"/>
                </a:solidFill>
                <a:latin typeface="Segoe Print" charset="0"/>
              </a:rPr>
              <a:t> </a:t>
            </a:r>
            <a:r>
              <a:rPr lang="nl-NL" sz="4400">
                <a:solidFill>
                  <a:srgbClr val="660066"/>
                </a:solidFill>
                <a:latin typeface="Segoe Print" charset="0"/>
              </a:rPr>
              <a:t> </a:t>
            </a:r>
          </a:p>
        </p:txBody>
      </p:sp>
      <p:sp>
        <p:nvSpPr>
          <p:cNvPr id="52234" name="Rectangle 26"/>
          <p:cNvSpPr>
            <a:spLocks noChangeArrowheads="1"/>
          </p:cNvSpPr>
          <p:nvPr/>
        </p:nvSpPr>
        <p:spPr bwMode="auto">
          <a:xfrm>
            <a:off x="18872200" y="98425"/>
            <a:ext cx="1368425"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2.7</a:t>
            </a:r>
          </a:p>
        </p:txBody>
      </p:sp>
      <p:sp>
        <p:nvSpPr>
          <p:cNvPr id="8" name="TextBox 1"/>
          <p:cNvSpPr txBox="1">
            <a:spLocks noChangeArrowheads="1"/>
          </p:cNvSpPr>
          <p:nvPr/>
        </p:nvSpPr>
        <p:spPr bwMode="auto">
          <a:xfrm>
            <a:off x="11526838" y="1106488"/>
            <a:ext cx="9151937" cy="1080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nl-NL" sz="4400" dirty="0">
                <a:solidFill>
                  <a:schemeClr val="tx1"/>
                </a:solidFill>
                <a:latin typeface="Segoe Print" charset="0"/>
              </a:rPr>
              <a:t>bouwen en aanbieden van i-diensten duur &amp; eenzaam</a:t>
            </a:r>
          </a:p>
          <a:p>
            <a:pPr>
              <a:defRPr/>
            </a:pPr>
            <a:r>
              <a:rPr lang="nl-NL" sz="4400" u="sng" dirty="0">
                <a:solidFill>
                  <a:srgbClr val="660066"/>
                </a:solidFill>
                <a:latin typeface="Segoe Print" charset="0"/>
              </a:rPr>
              <a:t>Maakbaarheid</a:t>
            </a:r>
            <a:r>
              <a:rPr lang="nl-NL" sz="4400" dirty="0">
                <a:solidFill>
                  <a:srgbClr val="660066"/>
                </a:solidFill>
                <a:latin typeface="Segoe Print" charset="0"/>
              </a:rPr>
              <a:t>, X (= veel publieke i-projecten falen)</a:t>
            </a:r>
            <a:endParaRPr lang="nl-NL" sz="4400" dirty="0">
              <a:solidFill>
                <a:schemeClr val="tx1"/>
              </a:solidFill>
              <a:latin typeface="Segoe Print" charset="0"/>
            </a:endParaRPr>
          </a:p>
          <a:p>
            <a:pPr>
              <a:defRPr/>
            </a:pPr>
            <a:r>
              <a:rPr lang="nl-NL" sz="4400" dirty="0">
                <a:solidFill>
                  <a:schemeClr val="tx1"/>
                </a:solidFill>
                <a:latin typeface="Segoe Print" charset="0"/>
              </a:rPr>
              <a:t>X+Y (= fluïditeit, opschalen, </a:t>
            </a:r>
            <a:r>
              <a:rPr lang="nl-NL" sz="4400" dirty="0" err="1">
                <a:solidFill>
                  <a:schemeClr val="tx1"/>
                </a:solidFill>
                <a:latin typeface="Segoe Print" charset="0"/>
              </a:rPr>
              <a:t>vyandige</a:t>
            </a:r>
            <a:r>
              <a:rPr lang="nl-NL" sz="4400" dirty="0">
                <a:solidFill>
                  <a:schemeClr val="tx1"/>
                </a:solidFill>
                <a:latin typeface="Segoe Print" charset="0"/>
              </a:rPr>
              <a:t> coalities)</a:t>
            </a:r>
          </a:p>
          <a:p>
            <a:pPr>
              <a:defRPr/>
            </a:pPr>
            <a:r>
              <a:rPr lang="en-US" sz="4400" dirty="0">
                <a:solidFill>
                  <a:srgbClr val="660066"/>
                </a:solidFill>
                <a:latin typeface="Segoe Print" charset="0"/>
              </a:rPr>
              <a:t>X+Y+Z (= Moore &amp; </a:t>
            </a:r>
            <a:r>
              <a:rPr lang="en-US" sz="4400" dirty="0" err="1">
                <a:solidFill>
                  <a:srgbClr val="660066"/>
                </a:solidFill>
                <a:latin typeface="Segoe Print" charset="0"/>
              </a:rPr>
              <a:t>beleid</a:t>
            </a:r>
            <a:r>
              <a:rPr lang="en-US" sz="4400" dirty="0">
                <a:solidFill>
                  <a:srgbClr val="660066"/>
                </a:solidFill>
                <a:latin typeface="Segoe Print" charset="0"/>
              </a:rPr>
              <a:t> != </a:t>
            </a:r>
            <a:r>
              <a:rPr lang="en-US" sz="4400" dirty="0" err="1">
                <a:solidFill>
                  <a:srgbClr val="660066"/>
                </a:solidFill>
                <a:latin typeface="Segoe Print" charset="0"/>
              </a:rPr>
              <a:t>lineair</a:t>
            </a:r>
            <a:r>
              <a:rPr lang="en-US" sz="4400" dirty="0">
                <a:solidFill>
                  <a:srgbClr val="660066"/>
                </a:solidFill>
                <a:latin typeface="Segoe Print" charset="0"/>
              </a:rPr>
              <a:t> (agent-based models?)</a:t>
            </a:r>
          </a:p>
          <a:p>
            <a:pPr>
              <a:defRPr/>
            </a:pPr>
            <a:r>
              <a:rPr lang="nl-NL" sz="4400" dirty="0">
                <a:solidFill>
                  <a:schemeClr val="tx1">
                    <a:lumMod val="95000"/>
                    <a:lumOff val="5000"/>
                  </a:schemeClr>
                </a:solidFill>
                <a:latin typeface="Segoe Print" charset="0"/>
              </a:rPr>
              <a:t>X+Y+Z;</a:t>
            </a:r>
            <a:r>
              <a:rPr lang="nl-NL" sz="4400" dirty="0">
                <a:solidFill>
                  <a:schemeClr val="tx1"/>
                </a:solidFill>
                <a:latin typeface="Segoe Print" charset="0"/>
              </a:rPr>
              <a:t> </a:t>
            </a:r>
          </a:p>
          <a:p>
            <a:pPr>
              <a:defRPr/>
            </a:pPr>
            <a:r>
              <a:rPr lang="en-US" sz="4400" dirty="0">
                <a:solidFill>
                  <a:schemeClr val="tx1"/>
                </a:solidFill>
                <a:latin typeface="Segoe Print" charset="0"/>
              </a:rPr>
              <a:t>				?!@?&amp;?%?#?@!?</a:t>
            </a:r>
          </a:p>
          <a:p>
            <a:pPr>
              <a:defRPr/>
            </a:pPr>
            <a:r>
              <a:rPr lang="nl-NL" sz="4400" dirty="0">
                <a:solidFill>
                  <a:srgbClr val="660066"/>
                </a:solidFill>
                <a:latin typeface="Segoe Print" charset="0"/>
              </a:rPr>
              <a:t>X+Y+Z; </a:t>
            </a:r>
          </a:p>
          <a:p>
            <a:pPr>
              <a:defRPr/>
            </a:pPr>
            <a:r>
              <a:rPr lang="nl-NL" sz="4400" dirty="0">
                <a:solidFill>
                  <a:srgbClr val="660066"/>
                </a:solidFill>
                <a:latin typeface="Segoe Print" charset="0"/>
              </a:rPr>
              <a:t>				</a:t>
            </a:r>
            <a:r>
              <a:rPr lang="nl-NL" sz="4400" dirty="0" err="1">
                <a:solidFill>
                  <a:srgbClr val="660066"/>
                </a:solidFill>
                <a:latin typeface="Segoe Print" charset="0"/>
              </a:rPr>
              <a:t>RvdR</a:t>
            </a:r>
            <a:r>
              <a:rPr lang="nl-NL" sz="4400" dirty="0">
                <a:solidFill>
                  <a:srgbClr val="660066"/>
                </a:solidFill>
                <a:latin typeface="Segoe Print" charset="0"/>
              </a:rPr>
              <a:t> verschijnt </a:t>
            </a:r>
          </a:p>
          <a:p>
            <a:pPr>
              <a:defRPr/>
            </a:pPr>
            <a:r>
              <a:rPr lang="nl-NL" sz="4400" dirty="0">
                <a:solidFill>
                  <a:schemeClr val="tx1">
                    <a:lumMod val="95000"/>
                    <a:lumOff val="5000"/>
                  </a:schemeClr>
                </a:solidFill>
                <a:latin typeface="Segoe Print" charset="0"/>
              </a:rPr>
              <a:t>X+Y+Z+Ω (= verslaving + monopolies + macht)</a:t>
            </a:r>
          </a:p>
          <a:p>
            <a:pPr>
              <a:defRPr/>
            </a:pPr>
            <a:r>
              <a:rPr lang="nl-NL" sz="4400" dirty="0">
                <a:solidFill>
                  <a:srgbClr val="660066"/>
                </a:solidFill>
                <a:latin typeface="Segoe Print" charset="0"/>
              </a:rPr>
              <a:t>X+Y+Z+Ω	; i-user autonomie vervliegt; i-misbruik groeit  		</a:t>
            </a:r>
          </a:p>
          <a:p>
            <a:pPr>
              <a:defRPr/>
            </a:pPr>
            <a:endParaRPr lang="nl-NL" sz="4400" dirty="0">
              <a:solidFill>
                <a:srgbClr val="660066"/>
              </a:solidFill>
              <a:latin typeface="Segoe Print" charset="0"/>
            </a:endParaRPr>
          </a:p>
        </p:txBody>
      </p:sp>
      <p:sp>
        <p:nvSpPr>
          <p:cNvPr id="52236" name="Rectangle 3"/>
          <p:cNvSpPr>
            <a:spLocks noChangeArrowheads="1"/>
          </p:cNvSpPr>
          <p:nvPr/>
        </p:nvSpPr>
        <p:spPr bwMode="auto">
          <a:xfrm>
            <a:off x="0" y="0"/>
            <a:ext cx="188722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hangingPunct="0">
              <a:buClr>
                <a:srgbClr val="000000"/>
              </a:buClr>
              <a:buSzTx/>
            </a:pPr>
            <a:r>
              <a:rPr lang="en-US" sz="7200">
                <a:solidFill>
                  <a:schemeClr val="tx1"/>
                </a:solidFill>
                <a:latin typeface="Calibri" charset="0"/>
                <a:cs typeface="Calibri" charset="0"/>
              </a:rPr>
              <a:t>   Ervaringen (1969-2019)     0-5      </a:t>
            </a:r>
            <a:r>
              <a:rPr lang="en-US" sz="7200">
                <a:solidFill>
                  <a:schemeClr val="tx1"/>
                </a:solidFill>
                <a:latin typeface="Segoe Print" charset="0"/>
                <a:cs typeface="Calibri" charset="0"/>
              </a:rPr>
              <a:t>[c h m n]</a:t>
            </a:r>
          </a:p>
        </p:txBody>
      </p:sp>
      <p:sp>
        <p:nvSpPr>
          <p:cNvPr id="20" name="Text Box 3"/>
          <p:cNvSpPr txBox="1">
            <a:spLocks noChangeArrowheads="1"/>
          </p:cNvSpPr>
          <p:nvPr/>
        </p:nvSpPr>
        <p:spPr bwMode="auto">
          <a:xfrm>
            <a:off x="11455400" y="1250950"/>
            <a:ext cx="8718550" cy="1079500"/>
          </a:xfrm>
          <a:prstGeom prst="rect">
            <a:avLst/>
          </a:prstGeom>
          <a:solidFill>
            <a:schemeClr val="accent6">
              <a:lumMod val="40000"/>
              <a:lumOff val="60000"/>
              <a:alpha val="93000"/>
            </a:schemeClr>
          </a:solidFill>
          <a:ln w="9525">
            <a:solidFill>
              <a:srgbClr val="000000"/>
            </a:solidFill>
            <a:miter lim="800000"/>
            <a:headEnd/>
            <a:tailEnd/>
          </a:ln>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defRPr/>
            </a:pPr>
            <a:r>
              <a:rPr lang="en-US" sz="6000" dirty="0" smtClean="0">
                <a:solidFill>
                  <a:srgbClr val="FF0000"/>
                </a:solidFill>
                <a:latin typeface="Segoe Print"/>
                <a:ea typeface="SimSun" charset="0"/>
                <a:cs typeface="SimSun" charset="0"/>
              </a:rPr>
              <a:t>[4 2 1 5]</a:t>
            </a:r>
            <a:endParaRPr lang="en-US" sz="8000" dirty="0" smtClean="0">
              <a:latin typeface="Segoe Print"/>
              <a:ea typeface="SimSun" charset="0"/>
              <a:cs typeface="SimSun" charset="0"/>
            </a:endParaRPr>
          </a:p>
        </p:txBody>
      </p:sp>
      <p:sp>
        <p:nvSpPr>
          <p:cNvPr id="21" name="Text Box 3"/>
          <p:cNvSpPr txBox="1">
            <a:spLocks noChangeArrowheads="1"/>
          </p:cNvSpPr>
          <p:nvPr/>
        </p:nvSpPr>
        <p:spPr bwMode="auto">
          <a:xfrm>
            <a:off x="11383963" y="9964738"/>
            <a:ext cx="8789987" cy="1079500"/>
          </a:xfrm>
          <a:prstGeom prst="rect">
            <a:avLst/>
          </a:prstGeom>
          <a:solidFill>
            <a:schemeClr val="accent6">
              <a:lumMod val="40000"/>
              <a:lumOff val="60000"/>
              <a:alpha val="93000"/>
            </a:schemeClr>
          </a:solidFill>
          <a:ln w="9525">
            <a:solidFill>
              <a:srgbClr val="000000"/>
            </a:solidFill>
            <a:miter lim="800000"/>
            <a:headEnd/>
            <a:tailEnd/>
          </a:ln>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defRPr/>
            </a:pPr>
            <a:r>
              <a:rPr lang="en-US" sz="6000" dirty="0" smtClean="0">
                <a:solidFill>
                  <a:srgbClr val="FF0000"/>
                </a:solidFill>
                <a:latin typeface="Segoe Print"/>
                <a:ea typeface="SimSun" charset="0"/>
                <a:cs typeface="SimSun" charset="0"/>
              </a:rPr>
              <a:t>[5 2 </a:t>
            </a:r>
            <a:r>
              <a:rPr lang="en-US" sz="6000" dirty="0">
                <a:solidFill>
                  <a:srgbClr val="FF0000"/>
                </a:solidFill>
                <a:latin typeface="Segoe Print"/>
                <a:ea typeface="SimSun" charset="0"/>
                <a:cs typeface="SimSun" charset="0"/>
              </a:rPr>
              <a:t>5</a:t>
            </a:r>
            <a:r>
              <a:rPr lang="en-US" sz="6000" dirty="0" smtClean="0">
                <a:solidFill>
                  <a:srgbClr val="FF0000"/>
                </a:solidFill>
                <a:latin typeface="Segoe Print"/>
                <a:ea typeface="SimSun" charset="0"/>
                <a:cs typeface="SimSun" charset="0"/>
              </a:rPr>
              <a:t> </a:t>
            </a:r>
            <a:r>
              <a:rPr lang="en-US" sz="6000" dirty="0">
                <a:solidFill>
                  <a:srgbClr val="FF0000"/>
                </a:solidFill>
                <a:latin typeface="Segoe Print"/>
                <a:ea typeface="SimSun" charset="0"/>
                <a:cs typeface="SimSun" charset="0"/>
              </a:rPr>
              <a:t>4</a:t>
            </a:r>
            <a:r>
              <a:rPr lang="en-US" sz="6000" dirty="0" smtClean="0">
                <a:solidFill>
                  <a:srgbClr val="FF0000"/>
                </a:solidFill>
                <a:latin typeface="Segoe Print"/>
                <a:ea typeface="SimSun" charset="0"/>
                <a:cs typeface="SimSun" charset="0"/>
              </a:rPr>
              <a:t>]</a:t>
            </a:r>
            <a:endParaRPr lang="en-US" sz="8000" dirty="0" smtClean="0">
              <a:latin typeface="Segoe Print"/>
              <a:ea typeface="SimSun" charset="0"/>
              <a:cs typeface="SimSun" charset="0"/>
            </a:endParaRPr>
          </a:p>
        </p:txBody>
      </p:sp>
      <p:sp>
        <p:nvSpPr>
          <p:cNvPr id="22" name="Text Box 3"/>
          <p:cNvSpPr txBox="1">
            <a:spLocks noChangeArrowheads="1"/>
          </p:cNvSpPr>
          <p:nvPr/>
        </p:nvSpPr>
        <p:spPr bwMode="auto">
          <a:xfrm>
            <a:off x="11383963" y="8739188"/>
            <a:ext cx="8789987" cy="1079500"/>
          </a:xfrm>
          <a:prstGeom prst="rect">
            <a:avLst/>
          </a:prstGeom>
          <a:solidFill>
            <a:schemeClr val="accent6">
              <a:lumMod val="40000"/>
              <a:lumOff val="60000"/>
              <a:alpha val="93000"/>
            </a:schemeClr>
          </a:solidFill>
          <a:ln w="9525">
            <a:solidFill>
              <a:srgbClr val="000000"/>
            </a:solidFill>
            <a:miter lim="800000"/>
            <a:headEnd/>
            <a:tailEnd/>
          </a:ln>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defRPr/>
            </a:pPr>
            <a:r>
              <a:rPr lang="en-US" sz="6000" dirty="0" smtClean="0">
                <a:solidFill>
                  <a:srgbClr val="FF0000"/>
                </a:solidFill>
                <a:latin typeface="Segoe Print"/>
                <a:ea typeface="SimSun" charset="0"/>
                <a:cs typeface="SimSun" charset="0"/>
              </a:rPr>
              <a:t>[5 1 5 5]</a:t>
            </a:r>
            <a:endParaRPr lang="en-US" sz="8000" dirty="0" smtClean="0">
              <a:latin typeface="Segoe Print"/>
              <a:ea typeface="SimSun" charset="0"/>
              <a:cs typeface="SimSun" charset="0"/>
            </a:endParaRPr>
          </a:p>
        </p:txBody>
      </p:sp>
      <p:sp>
        <p:nvSpPr>
          <p:cNvPr id="23" name="Text Box 3"/>
          <p:cNvSpPr txBox="1">
            <a:spLocks noChangeArrowheads="1"/>
          </p:cNvSpPr>
          <p:nvPr/>
        </p:nvSpPr>
        <p:spPr bwMode="auto">
          <a:xfrm>
            <a:off x="11383963" y="7515225"/>
            <a:ext cx="8783637" cy="1079500"/>
          </a:xfrm>
          <a:prstGeom prst="rect">
            <a:avLst/>
          </a:prstGeom>
          <a:solidFill>
            <a:schemeClr val="accent6">
              <a:lumMod val="40000"/>
              <a:lumOff val="60000"/>
              <a:alpha val="93000"/>
            </a:schemeClr>
          </a:solidFill>
          <a:ln w="9525">
            <a:solidFill>
              <a:srgbClr val="000000"/>
            </a:solidFill>
            <a:miter lim="800000"/>
            <a:headEnd/>
            <a:tailEnd/>
          </a:ln>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defRPr/>
            </a:pPr>
            <a:r>
              <a:rPr lang="en-US" sz="6000" dirty="0" smtClean="0">
                <a:solidFill>
                  <a:srgbClr val="FF0000"/>
                </a:solidFill>
                <a:latin typeface="Segoe Print"/>
                <a:ea typeface="SimSun" charset="0"/>
                <a:cs typeface="SimSun" charset="0"/>
              </a:rPr>
              <a:t>[4 </a:t>
            </a:r>
            <a:r>
              <a:rPr lang="en-US" sz="6000" dirty="0">
                <a:solidFill>
                  <a:srgbClr val="FF0000"/>
                </a:solidFill>
                <a:latin typeface="Segoe Print"/>
                <a:ea typeface="SimSun" charset="0"/>
                <a:cs typeface="SimSun" charset="0"/>
              </a:rPr>
              <a:t>1</a:t>
            </a:r>
            <a:r>
              <a:rPr lang="en-US" sz="6000" dirty="0" smtClean="0">
                <a:solidFill>
                  <a:srgbClr val="FF0000"/>
                </a:solidFill>
                <a:latin typeface="Segoe Print"/>
                <a:ea typeface="SimSun" charset="0"/>
                <a:cs typeface="SimSun" charset="0"/>
              </a:rPr>
              <a:t> 4 5]</a:t>
            </a:r>
            <a:endParaRPr lang="en-US" sz="8000" dirty="0" smtClean="0">
              <a:latin typeface="Segoe Print"/>
              <a:ea typeface="SimSun" charset="0"/>
              <a:cs typeface="SimSun" charset="0"/>
            </a:endParaRPr>
          </a:p>
        </p:txBody>
      </p:sp>
      <p:sp>
        <p:nvSpPr>
          <p:cNvPr id="24" name="Text Box 3"/>
          <p:cNvSpPr txBox="1">
            <a:spLocks noChangeArrowheads="1"/>
          </p:cNvSpPr>
          <p:nvPr/>
        </p:nvSpPr>
        <p:spPr bwMode="auto">
          <a:xfrm>
            <a:off x="11383963" y="6219825"/>
            <a:ext cx="8789987" cy="1079500"/>
          </a:xfrm>
          <a:prstGeom prst="rect">
            <a:avLst/>
          </a:prstGeom>
          <a:solidFill>
            <a:schemeClr val="accent6">
              <a:lumMod val="40000"/>
              <a:lumOff val="60000"/>
              <a:alpha val="93000"/>
            </a:schemeClr>
          </a:solidFill>
          <a:ln w="9525">
            <a:solidFill>
              <a:srgbClr val="000000"/>
            </a:solidFill>
            <a:miter lim="800000"/>
            <a:headEnd/>
            <a:tailEnd/>
          </a:ln>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defRPr/>
            </a:pPr>
            <a:r>
              <a:rPr lang="en-US" sz="6000" dirty="0" smtClean="0">
                <a:solidFill>
                  <a:srgbClr val="FF0000"/>
                </a:solidFill>
                <a:latin typeface="Segoe Print"/>
                <a:ea typeface="SimSun" charset="0"/>
                <a:cs typeface="SimSun" charset="0"/>
              </a:rPr>
              <a:t>[4 0 3 5]</a:t>
            </a:r>
            <a:endParaRPr lang="en-US" sz="8000" dirty="0" smtClean="0">
              <a:latin typeface="Segoe Print"/>
              <a:ea typeface="SimSun" charset="0"/>
              <a:cs typeface="SimSun" charset="0"/>
            </a:endParaRPr>
          </a:p>
        </p:txBody>
      </p:sp>
      <p:sp>
        <p:nvSpPr>
          <p:cNvPr id="25" name="Text Box 3"/>
          <p:cNvSpPr txBox="1">
            <a:spLocks noChangeArrowheads="1"/>
          </p:cNvSpPr>
          <p:nvPr/>
        </p:nvSpPr>
        <p:spPr bwMode="auto">
          <a:xfrm>
            <a:off x="11455400" y="4994275"/>
            <a:ext cx="8737600" cy="1079500"/>
          </a:xfrm>
          <a:prstGeom prst="rect">
            <a:avLst/>
          </a:prstGeom>
          <a:solidFill>
            <a:schemeClr val="accent6">
              <a:lumMod val="40000"/>
              <a:lumOff val="60000"/>
              <a:alpha val="93000"/>
            </a:schemeClr>
          </a:solidFill>
          <a:ln w="9525">
            <a:solidFill>
              <a:srgbClr val="000000"/>
            </a:solidFill>
            <a:miter lim="800000"/>
            <a:headEnd/>
            <a:tailEnd/>
          </a:ln>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defRPr/>
            </a:pPr>
            <a:r>
              <a:rPr lang="en-US" sz="6000" dirty="0" smtClean="0">
                <a:solidFill>
                  <a:srgbClr val="FF0000"/>
                </a:solidFill>
                <a:latin typeface="Segoe Print"/>
                <a:ea typeface="SimSun" charset="0"/>
                <a:cs typeface="SimSun" charset="0"/>
              </a:rPr>
              <a:t>[3 1 3 4]</a:t>
            </a:r>
            <a:endParaRPr lang="en-US" sz="8000" dirty="0" smtClean="0">
              <a:latin typeface="Segoe Print"/>
              <a:ea typeface="SimSun" charset="0"/>
              <a:cs typeface="SimSun" charset="0"/>
            </a:endParaRPr>
          </a:p>
        </p:txBody>
      </p:sp>
      <p:sp>
        <p:nvSpPr>
          <p:cNvPr id="26" name="Text Box 3"/>
          <p:cNvSpPr txBox="1">
            <a:spLocks noChangeArrowheads="1"/>
          </p:cNvSpPr>
          <p:nvPr/>
        </p:nvSpPr>
        <p:spPr bwMode="auto">
          <a:xfrm>
            <a:off x="11455400" y="3770313"/>
            <a:ext cx="8718550" cy="1079500"/>
          </a:xfrm>
          <a:prstGeom prst="rect">
            <a:avLst/>
          </a:prstGeom>
          <a:solidFill>
            <a:schemeClr val="accent6">
              <a:lumMod val="40000"/>
              <a:lumOff val="60000"/>
              <a:alpha val="93000"/>
            </a:schemeClr>
          </a:solidFill>
          <a:ln w="9525">
            <a:solidFill>
              <a:srgbClr val="000000"/>
            </a:solidFill>
            <a:miter lim="800000"/>
            <a:headEnd/>
            <a:tailEnd/>
          </a:ln>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defRPr/>
            </a:pPr>
            <a:r>
              <a:rPr lang="en-US" sz="6000" dirty="0" smtClean="0">
                <a:solidFill>
                  <a:srgbClr val="FF0000"/>
                </a:solidFill>
                <a:latin typeface="Segoe Print"/>
                <a:ea typeface="SimSun" charset="0"/>
                <a:cs typeface="SimSun" charset="0"/>
              </a:rPr>
              <a:t>[3 1 3 4]</a:t>
            </a:r>
            <a:endParaRPr lang="en-US" sz="8000" dirty="0" smtClean="0">
              <a:latin typeface="Segoe Print"/>
              <a:ea typeface="SimSun" charset="0"/>
              <a:cs typeface="SimSun" charset="0"/>
            </a:endParaRPr>
          </a:p>
        </p:txBody>
      </p:sp>
      <p:sp>
        <p:nvSpPr>
          <p:cNvPr id="27" name="Text Box 3"/>
          <p:cNvSpPr txBox="1">
            <a:spLocks noChangeArrowheads="1"/>
          </p:cNvSpPr>
          <p:nvPr/>
        </p:nvSpPr>
        <p:spPr bwMode="auto">
          <a:xfrm>
            <a:off x="11455400" y="2546350"/>
            <a:ext cx="8726488" cy="1079500"/>
          </a:xfrm>
          <a:prstGeom prst="rect">
            <a:avLst/>
          </a:prstGeom>
          <a:solidFill>
            <a:schemeClr val="accent6">
              <a:lumMod val="40000"/>
              <a:lumOff val="60000"/>
              <a:alpha val="93000"/>
            </a:schemeClr>
          </a:solidFill>
          <a:ln w="9525">
            <a:solidFill>
              <a:srgbClr val="000000"/>
            </a:solidFill>
            <a:miter lim="800000"/>
            <a:headEnd/>
            <a:tailEnd/>
          </a:ln>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defRPr/>
            </a:pPr>
            <a:r>
              <a:rPr lang="en-US" sz="6000" dirty="0" smtClean="0">
                <a:solidFill>
                  <a:srgbClr val="FF0000"/>
                </a:solidFill>
                <a:latin typeface="Segoe Print"/>
                <a:ea typeface="SimSun" charset="0"/>
                <a:cs typeface="SimSun" charset="0"/>
              </a:rPr>
              <a:t>[4 2 2 5]</a:t>
            </a:r>
            <a:endParaRPr lang="en-US" sz="8000" dirty="0" smtClean="0">
              <a:latin typeface="Segoe Print"/>
              <a:ea typeface="SimSun" charset="0"/>
              <a:cs typeface="SimSun"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6" grpId="0" animBg="1"/>
      <p:bldP spid="15" grpId="0" animBg="1"/>
      <p:bldP spid="14" grpId="0" animBg="1"/>
      <p:bldP spid="13" grpId="0" animBg="1"/>
      <p:bldP spid="12" grpId="0" animBg="1"/>
      <p:bldP spid="11"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6"/>
          <p:cNvSpPr>
            <a:spLocks noChangeArrowheads="1"/>
          </p:cNvSpPr>
          <p:nvPr/>
        </p:nvSpPr>
        <p:spPr bwMode="auto">
          <a:xfrm>
            <a:off x="18872200" y="98425"/>
            <a:ext cx="1368425"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2.8</a:t>
            </a:r>
          </a:p>
        </p:txBody>
      </p:sp>
      <p:sp>
        <p:nvSpPr>
          <p:cNvPr id="53250" name="Rectangle 3"/>
          <p:cNvSpPr>
            <a:spLocks noChangeArrowheads="1"/>
          </p:cNvSpPr>
          <p:nvPr/>
        </p:nvSpPr>
        <p:spPr bwMode="auto">
          <a:xfrm>
            <a:off x="0" y="0"/>
            <a:ext cx="188722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hangingPunct="0">
              <a:buClr>
                <a:srgbClr val="000000"/>
              </a:buClr>
              <a:buSzTx/>
            </a:pPr>
            <a:r>
              <a:rPr lang="en-US" sz="7200">
                <a:solidFill>
                  <a:schemeClr val="tx1"/>
                </a:solidFill>
                <a:latin typeface="Calibri" charset="0"/>
                <a:cs typeface="Calibri" charset="0"/>
              </a:rPr>
              <a:t>   Concluderend n.a.v. de theorie </a:t>
            </a:r>
            <a:r>
              <a:rPr lang="mr-IN" sz="7200">
                <a:solidFill>
                  <a:schemeClr val="tx1"/>
                </a:solidFill>
                <a:latin typeface="Calibri" charset="0"/>
                <a:cs typeface="Calibri" charset="0"/>
              </a:rPr>
              <a:t>…</a:t>
            </a:r>
            <a:endParaRPr lang="en-US" sz="7200">
              <a:solidFill>
                <a:schemeClr val="tx1"/>
              </a:solidFill>
              <a:latin typeface="Segoe Print" charset="0"/>
              <a:cs typeface="Calibri" charset="0"/>
            </a:endParaRPr>
          </a:p>
        </p:txBody>
      </p:sp>
      <p:sp>
        <p:nvSpPr>
          <p:cNvPr id="48131" name="Rectangle 3"/>
          <p:cNvSpPr>
            <a:spLocks noChangeArrowheads="1"/>
          </p:cNvSpPr>
          <p:nvPr/>
        </p:nvSpPr>
        <p:spPr bwMode="auto">
          <a:xfrm>
            <a:off x="1085850" y="1538288"/>
            <a:ext cx="17930813" cy="9217025"/>
          </a:xfrm>
          <a:prstGeom prst="rect">
            <a:avLst/>
          </a:prstGeom>
          <a:solidFill>
            <a:schemeClr val="bg1">
              <a:lumMod val="85000"/>
            </a:schemeClr>
          </a:solidFill>
          <a:ln w="9525">
            <a:noFill/>
            <a:miter lim="800000"/>
            <a:headEnd/>
            <a:tailEnd/>
          </a:ln>
        </p:spPr>
        <p:txBody>
          <a:bodyPr lIns="0" tIns="0" rIns="0" bIns="0"/>
          <a:lstStyle/>
          <a:p>
            <a:pPr marL="1314450" lvl="1" indent="-571500" hangingPunct="0">
              <a:buClr>
                <a:srgbClr val="000000"/>
              </a:buClr>
              <a:buSzTx/>
              <a:buFontTx/>
              <a:buChar char="-"/>
              <a:defRPr/>
            </a:pPr>
            <a:r>
              <a:rPr lang="en-US" sz="4400" dirty="0">
                <a:solidFill>
                  <a:srgbClr val="660066"/>
                </a:solidFill>
                <a:latin typeface="Calibri" charset="0"/>
                <a:cs typeface="SimSun" charset="0"/>
              </a:rPr>
              <a:t>Het </a:t>
            </a:r>
            <a:r>
              <a:rPr lang="en-US" sz="4400" dirty="0" err="1">
                <a:solidFill>
                  <a:srgbClr val="660066"/>
                </a:solidFill>
                <a:latin typeface="Calibri" charset="0"/>
                <a:cs typeface="SimSun" charset="0"/>
              </a:rPr>
              <a:t>nabootsen</a:t>
            </a:r>
            <a:r>
              <a:rPr lang="en-US" sz="4400" dirty="0">
                <a:solidFill>
                  <a:srgbClr val="660066"/>
                </a:solidFill>
                <a:latin typeface="Calibri" charset="0"/>
                <a:cs typeface="SimSun" charset="0"/>
              </a:rPr>
              <a:t> van </a:t>
            </a:r>
            <a:r>
              <a:rPr lang="en-US" sz="4400" dirty="0" err="1">
                <a:solidFill>
                  <a:srgbClr val="660066"/>
                </a:solidFill>
                <a:latin typeface="Calibri" charset="0"/>
                <a:cs typeface="SimSun" charset="0"/>
              </a:rPr>
              <a:t>specialistische</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voorstellingen</a:t>
            </a:r>
            <a:r>
              <a:rPr lang="en-US" sz="4400" dirty="0">
                <a:solidFill>
                  <a:srgbClr val="660066"/>
                </a:solidFill>
                <a:latin typeface="Calibri" charset="0"/>
                <a:cs typeface="SimSun" charset="0"/>
              </a:rPr>
              <a:t> van </a:t>
            </a:r>
            <a:r>
              <a:rPr lang="en-US" sz="4400" dirty="0" err="1">
                <a:solidFill>
                  <a:srgbClr val="660066"/>
                </a:solidFill>
                <a:latin typeface="Calibri" charset="0"/>
                <a:cs typeface="SimSun" charset="0"/>
              </a:rPr>
              <a:t>zaken</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kan</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behulpzaam</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zijn</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bij</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oordeelsvorming</a:t>
            </a:r>
            <a:r>
              <a:rPr lang="en-US" sz="4400" dirty="0">
                <a:solidFill>
                  <a:srgbClr val="660066"/>
                </a:solidFill>
                <a:latin typeface="Calibri" charset="0"/>
                <a:cs typeface="SimSun" charset="0"/>
              </a:rPr>
              <a:t> over </a:t>
            </a:r>
            <a:r>
              <a:rPr lang="en-US" sz="4400" dirty="0" err="1">
                <a:solidFill>
                  <a:srgbClr val="660066"/>
                </a:solidFill>
                <a:latin typeface="Calibri" charset="0"/>
                <a:cs typeface="SimSun" charset="0"/>
              </a:rPr>
              <a:t>ontwerp</a:t>
            </a:r>
            <a:r>
              <a:rPr lang="en-US" sz="4400" dirty="0">
                <a:solidFill>
                  <a:srgbClr val="660066"/>
                </a:solidFill>
                <a:latin typeface="Calibri" charset="0"/>
                <a:cs typeface="SimSun" charset="0"/>
              </a:rPr>
              <a:t> en </a:t>
            </a:r>
            <a:r>
              <a:rPr lang="en-US" sz="4400" dirty="0" err="1">
                <a:solidFill>
                  <a:srgbClr val="660066"/>
                </a:solidFill>
                <a:latin typeface="Calibri" charset="0"/>
                <a:cs typeface="SimSun" charset="0"/>
              </a:rPr>
              <a:t>uitbesteding</a:t>
            </a:r>
            <a:r>
              <a:rPr lang="en-US" sz="4400" dirty="0">
                <a:solidFill>
                  <a:srgbClr val="660066"/>
                </a:solidFill>
                <a:latin typeface="Calibri" charset="0"/>
                <a:cs typeface="SimSun" charset="0"/>
              </a:rPr>
              <a:t> van </a:t>
            </a:r>
            <a:r>
              <a:rPr lang="en-US" sz="4400" dirty="0" err="1">
                <a:solidFill>
                  <a:srgbClr val="660066"/>
                </a:solidFill>
                <a:latin typeface="Calibri" charset="0"/>
                <a:cs typeface="SimSun" charset="0"/>
              </a:rPr>
              <a:t>IDn</a:t>
            </a:r>
            <a:endParaRPr lang="en-US" sz="4400" dirty="0">
              <a:solidFill>
                <a:srgbClr val="660066"/>
              </a:solidFill>
              <a:latin typeface="Calibri" charset="0"/>
              <a:cs typeface="SimSun" charset="0"/>
            </a:endParaRPr>
          </a:p>
          <a:p>
            <a:pPr marL="1314450" lvl="1" indent="-571500" hangingPunct="0">
              <a:buClr>
                <a:srgbClr val="000000"/>
              </a:buClr>
              <a:buSzTx/>
              <a:buFontTx/>
              <a:buChar char="-"/>
              <a:defRPr/>
            </a:pPr>
            <a:r>
              <a:rPr lang="en-US" sz="4400" dirty="0">
                <a:solidFill>
                  <a:srgbClr val="660066"/>
                </a:solidFill>
                <a:latin typeface="Calibri" charset="0"/>
                <a:cs typeface="SimSun" charset="0"/>
              </a:rPr>
              <a:t>Coarse graining </a:t>
            </a:r>
            <a:r>
              <a:rPr lang="en-US" sz="4400" dirty="0" err="1">
                <a:solidFill>
                  <a:srgbClr val="660066"/>
                </a:solidFill>
                <a:latin typeface="Calibri" charset="0"/>
                <a:cs typeface="SimSun" charset="0"/>
              </a:rPr>
              <a:t>naar</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vier</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prototypen</a:t>
            </a:r>
            <a:r>
              <a:rPr lang="en-US" sz="4400" dirty="0">
                <a:solidFill>
                  <a:srgbClr val="660066"/>
                </a:solidFill>
                <a:latin typeface="Calibri" charset="0"/>
                <a:cs typeface="SimSun" charset="0"/>
              </a:rPr>
              <a:t> van </a:t>
            </a:r>
            <a:r>
              <a:rPr lang="en-US" sz="4400" dirty="0" err="1">
                <a:solidFill>
                  <a:srgbClr val="660066"/>
                </a:solidFill>
                <a:latin typeface="Calibri" charset="0"/>
                <a:cs typeface="SimSun" charset="0"/>
              </a:rPr>
              <a:t>individuele</a:t>
            </a:r>
            <a:r>
              <a:rPr lang="en-US" sz="4400" dirty="0">
                <a:solidFill>
                  <a:srgbClr val="660066"/>
                </a:solidFill>
                <a:latin typeface="Calibri" charset="0"/>
                <a:cs typeface="SimSun" charset="0"/>
              </a:rPr>
              <a:t> en </a:t>
            </a:r>
            <a:r>
              <a:rPr lang="en-US" sz="4400" dirty="0" err="1">
                <a:solidFill>
                  <a:srgbClr val="660066"/>
                </a:solidFill>
                <a:latin typeface="Calibri" charset="0"/>
                <a:cs typeface="SimSun" charset="0"/>
              </a:rPr>
              <a:t>samengestelde</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genetwerkte</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agenten</a:t>
            </a:r>
            <a:r>
              <a:rPr lang="en-US" sz="4400" dirty="0">
                <a:solidFill>
                  <a:srgbClr val="660066"/>
                </a:solidFill>
                <a:latin typeface="Calibri" charset="0"/>
                <a:cs typeface="SimSun" charset="0"/>
              </a:rPr>
              <a:t> is </a:t>
            </a:r>
            <a:r>
              <a:rPr lang="en-US" sz="4400" dirty="0" err="1">
                <a:solidFill>
                  <a:srgbClr val="660066"/>
                </a:solidFill>
                <a:latin typeface="Calibri" charset="0"/>
                <a:cs typeface="SimSun" charset="0"/>
              </a:rPr>
              <a:t>daarbij</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behulpzaam</a:t>
            </a:r>
            <a:r>
              <a:rPr lang="en-US" sz="4400" dirty="0">
                <a:solidFill>
                  <a:srgbClr val="660066"/>
                </a:solidFill>
                <a:latin typeface="Calibri" charset="0"/>
                <a:cs typeface="SimSun" charset="0"/>
              </a:rPr>
              <a:t>.</a:t>
            </a:r>
          </a:p>
          <a:p>
            <a:pPr marL="1314450" lvl="1" indent="-571500" hangingPunct="0">
              <a:buClr>
                <a:srgbClr val="000000"/>
              </a:buClr>
              <a:buSzTx/>
              <a:buFontTx/>
              <a:buChar char="-"/>
              <a:defRPr/>
            </a:pPr>
            <a:r>
              <a:rPr lang="en-US" sz="4400" dirty="0" err="1">
                <a:solidFill>
                  <a:srgbClr val="660066"/>
                </a:solidFill>
                <a:latin typeface="Calibri" charset="0"/>
                <a:cs typeface="SimSun" charset="0"/>
              </a:rPr>
              <a:t>Aannemelijk</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wordt</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dat</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wanneer</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een</a:t>
            </a:r>
            <a:r>
              <a:rPr lang="en-US" sz="4400" dirty="0">
                <a:solidFill>
                  <a:srgbClr val="660066"/>
                </a:solidFill>
                <a:latin typeface="Calibri" charset="0"/>
                <a:cs typeface="SimSun" charset="0"/>
              </a:rPr>
              <a:t> van de </a:t>
            </a:r>
            <a:r>
              <a:rPr lang="en-US" sz="4400" dirty="0" err="1">
                <a:solidFill>
                  <a:srgbClr val="660066"/>
                </a:solidFill>
                <a:latin typeface="Calibri" charset="0"/>
                <a:cs typeface="SimSun" charset="0"/>
              </a:rPr>
              <a:t>profielen</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te</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zeer</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wordt</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verwaarloosd</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dat</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een</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bedreiging</a:t>
            </a:r>
            <a:r>
              <a:rPr lang="en-US" sz="4400" dirty="0">
                <a:solidFill>
                  <a:srgbClr val="660066"/>
                </a:solidFill>
                <a:latin typeface="Calibri" charset="0"/>
                <a:cs typeface="SimSun" charset="0"/>
              </a:rPr>
              <a:t> is/</a:t>
            </a:r>
            <a:r>
              <a:rPr lang="en-US" sz="4400" dirty="0" err="1">
                <a:solidFill>
                  <a:srgbClr val="660066"/>
                </a:solidFill>
                <a:latin typeface="Calibri" charset="0"/>
                <a:cs typeface="SimSun" charset="0"/>
              </a:rPr>
              <a:t>wordt</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voor</a:t>
            </a:r>
            <a:r>
              <a:rPr lang="en-US" sz="4400" dirty="0">
                <a:solidFill>
                  <a:srgbClr val="660066"/>
                </a:solidFill>
                <a:latin typeface="Calibri" charset="0"/>
                <a:cs typeface="SimSun" charset="0"/>
              </a:rPr>
              <a:t> de </a:t>
            </a:r>
            <a:r>
              <a:rPr lang="en-US" sz="4400" dirty="0" err="1">
                <a:solidFill>
                  <a:srgbClr val="660066"/>
                </a:solidFill>
                <a:latin typeface="Calibri" charset="0"/>
                <a:cs typeface="SimSun" charset="0"/>
              </a:rPr>
              <a:t>overlevingskansen</a:t>
            </a:r>
            <a:r>
              <a:rPr lang="en-US" sz="4400" dirty="0">
                <a:solidFill>
                  <a:srgbClr val="660066"/>
                </a:solidFill>
                <a:latin typeface="Calibri" charset="0"/>
                <a:cs typeface="SimSun" charset="0"/>
              </a:rPr>
              <a:t> van de </a:t>
            </a:r>
            <a:r>
              <a:rPr lang="en-US" sz="4400" dirty="0" err="1">
                <a:solidFill>
                  <a:srgbClr val="660066"/>
                </a:solidFill>
                <a:latin typeface="Calibri" charset="0"/>
                <a:cs typeface="SimSun" charset="0"/>
              </a:rPr>
              <a:t>betreffende</a:t>
            </a:r>
            <a:r>
              <a:rPr lang="en-US" sz="4400" dirty="0">
                <a:solidFill>
                  <a:srgbClr val="660066"/>
                </a:solidFill>
                <a:latin typeface="Calibri" charset="0"/>
                <a:cs typeface="SimSun" charset="0"/>
              </a:rPr>
              <a:t> ID.</a:t>
            </a:r>
          </a:p>
          <a:p>
            <a:pPr marL="1314450" lvl="1" indent="-571500" hangingPunct="0">
              <a:buClr>
                <a:srgbClr val="000000"/>
              </a:buClr>
              <a:buSzTx/>
              <a:buFontTx/>
              <a:buChar char="-"/>
              <a:defRPr/>
            </a:pPr>
            <a:r>
              <a:rPr lang="en-US" sz="4400" dirty="0" err="1">
                <a:solidFill>
                  <a:srgbClr val="660066"/>
                </a:solidFill>
                <a:latin typeface="Calibri" charset="0"/>
                <a:cs typeface="SimSun" charset="0"/>
              </a:rPr>
              <a:t>Aannemelijk</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wordt</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dat</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explosieve</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groei</a:t>
            </a:r>
            <a:r>
              <a:rPr lang="en-US" sz="4400" dirty="0">
                <a:solidFill>
                  <a:srgbClr val="660066"/>
                </a:solidFill>
                <a:latin typeface="Calibri" charset="0"/>
                <a:cs typeface="SimSun" charset="0"/>
              </a:rPr>
              <a:t> tot </a:t>
            </a:r>
            <a:r>
              <a:rPr lang="en-US" sz="4400" dirty="0" err="1">
                <a:solidFill>
                  <a:srgbClr val="660066"/>
                </a:solidFill>
                <a:latin typeface="Calibri" charset="0"/>
                <a:cs typeface="SimSun" charset="0"/>
              </a:rPr>
              <a:t>een</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dynamiek</a:t>
            </a:r>
            <a:r>
              <a:rPr lang="en-US" sz="4400" dirty="0">
                <a:solidFill>
                  <a:srgbClr val="660066"/>
                </a:solidFill>
                <a:latin typeface="Calibri" charset="0"/>
                <a:cs typeface="SimSun" charset="0"/>
              </a:rPr>
              <a:t> van </a:t>
            </a:r>
            <a:r>
              <a:rPr lang="en-US" sz="4400" dirty="0" err="1">
                <a:solidFill>
                  <a:srgbClr val="660066"/>
                </a:solidFill>
                <a:latin typeface="Calibri" charset="0"/>
                <a:cs typeface="SimSun" charset="0"/>
              </a:rPr>
              <a:t>genetwerkte</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functionele</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herverdeling</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verdeling</a:t>
            </a:r>
            <a:r>
              <a:rPr lang="en-US" sz="4400" dirty="0">
                <a:solidFill>
                  <a:srgbClr val="660066"/>
                </a:solidFill>
                <a:latin typeface="Calibri" charset="0"/>
                <a:cs typeface="SimSun" charset="0"/>
              </a:rPr>
              <a:t> van </a:t>
            </a:r>
            <a:r>
              <a:rPr lang="en-US" sz="4400" dirty="0" err="1">
                <a:solidFill>
                  <a:srgbClr val="660066"/>
                </a:solidFill>
                <a:latin typeface="Calibri" charset="0"/>
                <a:cs typeface="SimSun" charset="0"/>
              </a:rPr>
              <a:t>arbeid</a:t>
            </a:r>
            <a:r>
              <a:rPr lang="en-US" sz="4400" dirty="0">
                <a:solidFill>
                  <a:srgbClr val="660066"/>
                </a:solidFill>
                <a:latin typeface="Calibri" charset="0"/>
                <a:cs typeface="SimSun" charset="0"/>
              </a:rPr>
              <a:t>, </a:t>
            </a:r>
            <a:r>
              <a:rPr lang="en-US" sz="4400" i="1" dirty="0">
                <a:solidFill>
                  <a:srgbClr val="660066"/>
                </a:solidFill>
                <a:latin typeface="Calibri" charset="0"/>
                <a:cs typeface="SimSun" charset="0"/>
              </a:rPr>
              <a:t>graining</a:t>
            </a:r>
            <a:r>
              <a:rPr lang="en-US" sz="4400" dirty="0">
                <a:solidFill>
                  <a:srgbClr val="660066"/>
                </a:solidFill>
                <a:latin typeface="Calibri" charset="0"/>
                <a:cs typeface="SimSun" charset="0"/>
              </a:rPr>
              <a:t>) van </a:t>
            </a:r>
            <a:r>
              <a:rPr lang="en-US" sz="4400" dirty="0" err="1">
                <a:solidFill>
                  <a:srgbClr val="660066"/>
                </a:solidFill>
                <a:latin typeface="Calibri" charset="0"/>
                <a:cs typeface="SimSun" charset="0"/>
              </a:rPr>
              <a:t>IDn</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leidt</a:t>
            </a:r>
            <a:r>
              <a:rPr lang="en-US" sz="4400" dirty="0">
                <a:solidFill>
                  <a:srgbClr val="660066"/>
                </a:solidFill>
                <a:latin typeface="Calibri" charset="0"/>
                <a:cs typeface="SimSun" charset="0"/>
              </a:rPr>
              <a:t>, en, </a:t>
            </a:r>
            <a:r>
              <a:rPr lang="en-US" sz="4400" dirty="0" err="1">
                <a:solidFill>
                  <a:srgbClr val="660066"/>
                </a:solidFill>
                <a:latin typeface="Calibri" charset="0"/>
                <a:cs typeface="SimSun" charset="0"/>
              </a:rPr>
              <a:t>vervolgens</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weer</a:t>
            </a:r>
            <a:r>
              <a:rPr lang="en-US" sz="4400" dirty="0">
                <a:solidFill>
                  <a:srgbClr val="660066"/>
                </a:solidFill>
                <a:latin typeface="Calibri" charset="0"/>
                <a:cs typeface="SimSun" charset="0"/>
              </a:rPr>
              <a:t> tot </a:t>
            </a:r>
            <a:r>
              <a:rPr lang="en-US" sz="4400" dirty="0" err="1">
                <a:solidFill>
                  <a:srgbClr val="660066"/>
                </a:solidFill>
                <a:latin typeface="Calibri" charset="0"/>
                <a:cs typeface="SimSun" charset="0"/>
              </a:rPr>
              <a:t>hernieuwde</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genetwerkte</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groeimogelijkheden</a:t>
            </a:r>
            <a:r>
              <a:rPr lang="en-US" sz="4400" dirty="0">
                <a:solidFill>
                  <a:srgbClr val="660066"/>
                </a:solidFill>
                <a:latin typeface="Calibri" charset="0"/>
                <a:cs typeface="SimSun" charset="0"/>
              </a:rPr>
              <a:t> (met name in </a:t>
            </a:r>
            <a:r>
              <a:rPr lang="en-US" sz="4400" dirty="0" err="1">
                <a:solidFill>
                  <a:srgbClr val="660066"/>
                </a:solidFill>
                <a:latin typeface="Calibri" charset="0"/>
                <a:cs typeface="SimSun" charset="0"/>
              </a:rPr>
              <a:t>markten</a:t>
            </a:r>
            <a:r>
              <a:rPr lang="en-US" sz="4400" dirty="0">
                <a:solidFill>
                  <a:srgbClr val="660066"/>
                </a:solidFill>
                <a:latin typeface="Calibri" charset="0"/>
                <a:cs typeface="SimSun" charset="0"/>
              </a:rPr>
              <a:t> en </a:t>
            </a:r>
            <a:r>
              <a:rPr lang="en-US" sz="4400" dirty="0" err="1">
                <a:solidFill>
                  <a:srgbClr val="660066"/>
                </a:solidFill>
                <a:latin typeface="Calibri" charset="0"/>
                <a:cs typeface="SimSun" charset="0"/>
              </a:rPr>
              <a:t>infrastructuren</a:t>
            </a:r>
            <a:r>
              <a:rPr lang="en-US" sz="4400" dirty="0">
                <a:solidFill>
                  <a:srgbClr val="660066"/>
                </a:solidFill>
                <a:latin typeface="Calibri" charset="0"/>
                <a:cs typeface="SimSun" charset="0"/>
              </a:rPr>
              <a:t> </a:t>
            </a:r>
            <a:r>
              <a:rPr lang="mr-IN" sz="4400" dirty="0">
                <a:solidFill>
                  <a:srgbClr val="660066"/>
                </a:solidFill>
                <a:latin typeface="Calibri" charset="0"/>
                <a:cs typeface="SimSun" charset="0"/>
              </a:rPr>
              <a:t>–</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wat</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weer</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kan</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leiden</a:t>
            </a:r>
            <a:r>
              <a:rPr lang="en-US" sz="4400" dirty="0">
                <a:solidFill>
                  <a:srgbClr val="660066"/>
                </a:solidFill>
                <a:latin typeface="Calibri" charset="0"/>
                <a:cs typeface="SimSun" charset="0"/>
              </a:rPr>
              <a:t> tot </a:t>
            </a:r>
            <a:r>
              <a:rPr lang="en-US" sz="4400" dirty="0" err="1">
                <a:solidFill>
                  <a:srgbClr val="660066"/>
                </a:solidFill>
                <a:latin typeface="Calibri" charset="0"/>
                <a:cs typeface="SimSun" charset="0"/>
              </a:rPr>
              <a:t>conflicten</a:t>
            </a:r>
            <a:r>
              <a:rPr lang="en-US" sz="4400" dirty="0">
                <a:solidFill>
                  <a:srgbClr val="660066"/>
                </a:solidFill>
                <a:latin typeface="Calibri" charset="0"/>
                <a:cs typeface="SimSun" charset="0"/>
              </a:rPr>
              <a:t> met enclaves en </a:t>
            </a:r>
            <a:r>
              <a:rPr lang="en-US" sz="4400" dirty="0" err="1">
                <a:solidFill>
                  <a:srgbClr val="660066"/>
                </a:solidFill>
                <a:latin typeface="Calibri" charset="0"/>
                <a:cs typeface="SimSun" charset="0"/>
              </a:rPr>
              <a:t>jurisdicties</a:t>
            </a:r>
            <a:r>
              <a:rPr lang="en-US" sz="4400" dirty="0">
                <a:solidFill>
                  <a:srgbClr val="660066"/>
                </a:solidFill>
                <a:latin typeface="Calibri" charset="0"/>
                <a:cs typeface="SimSun" charset="0"/>
              </a:rPr>
              <a:t>). </a:t>
            </a:r>
          </a:p>
          <a:p>
            <a:pPr marL="1314450" lvl="1" indent="-571500" hangingPunct="0">
              <a:buClr>
                <a:srgbClr val="000000"/>
              </a:buClr>
              <a:buSzTx/>
              <a:buFontTx/>
              <a:buChar char="-"/>
              <a:defRPr/>
            </a:pPr>
            <a:r>
              <a:rPr lang="en-US" sz="4400" dirty="0" err="1">
                <a:solidFill>
                  <a:srgbClr val="660066"/>
                </a:solidFill>
                <a:latin typeface="Calibri" charset="0"/>
                <a:cs typeface="SimSun" charset="0"/>
              </a:rPr>
              <a:t>Deze</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dynamiek</a:t>
            </a:r>
            <a:r>
              <a:rPr lang="en-US" sz="4400" dirty="0">
                <a:solidFill>
                  <a:srgbClr val="660066"/>
                </a:solidFill>
                <a:latin typeface="Calibri" charset="0"/>
                <a:cs typeface="SimSun" charset="0"/>
              </a:rPr>
              <a:t> is </a:t>
            </a:r>
            <a:r>
              <a:rPr lang="en-US" sz="4400" dirty="0" err="1">
                <a:solidFill>
                  <a:srgbClr val="660066"/>
                </a:solidFill>
                <a:latin typeface="Calibri" charset="0"/>
                <a:cs typeface="SimSun" charset="0"/>
              </a:rPr>
              <a:t>een</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hybride</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proces</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deels</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autonoom</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deels</a:t>
            </a:r>
            <a:r>
              <a:rPr lang="en-US" sz="4400" dirty="0">
                <a:solidFill>
                  <a:srgbClr val="660066"/>
                </a:solidFill>
                <a:latin typeface="Calibri" charset="0"/>
                <a:cs typeface="SimSun" charset="0"/>
              </a:rPr>
              <a:t> </a:t>
            </a:r>
            <a:r>
              <a:rPr lang="en-US" sz="4400" dirty="0" err="1">
                <a:solidFill>
                  <a:srgbClr val="660066"/>
                </a:solidFill>
                <a:latin typeface="Calibri" charset="0"/>
                <a:cs typeface="SimSun" charset="0"/>
              </a:rPr>
              <a:t>stuurbaar</a:t>
            </a:r>
            <a:r>
              <a:rPr lang="en-US" sz="4400" dirty="0">
                <a:solidFill>
                  <a:srgbClr val="660066"/>
                </a:solidFill>
                <a:latin typeface="Calibri" charset="0"/>
                <a:cs typeface="SimSun" charset="0"/>
              </a:rPr>
              <a:t>.  </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54274" name="Text Box 4"/>
          <p:cNvSpPr txBox="1">
            <a:spLocks noChangeArrowheads="1"/>
          </p:cNvSpPr>
          <p:nvPr/>
        </p:nvSpPr>
        <p:spPr bwMode="auto">
          <a:xfrm>
            <a:off x="33338" y="0"/>
            <a:ext cx="1929447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r>
              <a:rPr lang="en-US" sz="6000">
                <a:solidFill>
                  <a:schemeClr val="tx1"/>
                </a:solidFill>
                <a:cs typeface="SimSun" charset="0"/>
              </a:rPr>
              <a:t>Stelling 3: Overheids-IDn zijn CASSn</a:t>
            </a:r>
          </a:p>
        </p:txBody>
      </p:sp>
      <p:sp>
        <p:nvSpPr>
          <p:cNvPr id="54275" name="Rectangle 14"/>
          <p:cNvSpPr>
            <a:spLocks noChangeArrowheads="1"/>
          </p:cNvSpPr>
          <p:nvPr/>
        </p:nvSpPr>
        <p:spPr bwMode="auto">
          <a:xfrm>
            <a:off x="18872200" y="98425"/>
            <a:ext cx="1368425"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3.0</a:t>
            </a:r>
          </a:p>
        </p:txBody>
      </p:sp>
      <p:sp>
        <p:nvSpPr>
          <p:cNvPr id="17" name="Rectangle 3"/>
          <p:cNvSpPr>
            <a:spLocks noChangeArrowheads="1"/>
          </p:cNvSpPr>
          <p:nvPr/>
        </p:nvSpPr>
        <p:spPr bwMode="auto">
          <a:xfrm>
            <a:off x="0" y="3914775"/>
            <a:ext cx="20069175" cy="1512888"/>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7" name="Rectangle 6"/>
          <p:cNvSpPr>
            <a:spLocks noChangeArrowheads="1"/>
          </p:cNvSpPr>
          <p:nvPr/>
        </p:nvSpPr>
        <p:spPr bwMode="auto">
          <a:xfrm>
            <a:off x="282575" y="1198563"/>
            <a:ext cx="20024725" cy="1024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ea typeface="SimSun" charset="0"/>
                <a:cs typeface="SimSun" charset="0"/>
              </a:rPr>
              <a:t>ICT-</a:t>
            </a:r>
            <a:r>
              <a:rPr lang="en-US" sz="4400" dirty="0" err="1">
                <a:solidFill>
                  <a:schemeClr val="bg1">
                    <a:lumMod val="65000"/>
                  </a:schemeClr>
                </a:solidFill>
                <a:latin typeface="Calibri" charset="0"/>
                <a:ea typeface="SimSun" charset="0"/>
                <a:cs typeface="SimSun" charset="0"/>
              </a:rPr>
              <a:t>projecten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onderdeel</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informatiediensten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IDn</a:t>
            </a:r>
            <a:r>
              <a:rPr lang="en-US" sz="4400" dirty="0">
                <a:solidFill>
                  <a:schemeClr val="bg1">
                    <a:lumMod val="65000"/>
                  </a:schemeClr>
                </a:solidFill>
                <a:latin typeface="Calibri" charset="0"/>
                <a:ea typeface="SimSun" charset="0"/>
                <a:cs typeface="SimSun" charset="0"/>
              </a:rPr>
              <a: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krijgen</a:t>
            </a:r>
            <a:r>
              <a:rPr lang="en-US" sz="4400" dirty="0">
                <a:solidFill>
                  <a:schemeClr val="bg1">
                    <a:lumMod val="65000"/>
                  </a:schemeClr>
                </a:solidFill>
                <a:latin typeface="Calibri" charset="0"/>
                <a:cs typeface="Calibri" charset="0"/>
              </a:rPr>
              <a:t> de schuld van falen. </a:t>
            </a:r>
            <a:r>
              <a:rPr lang="en-US" sz="4400" b="1" dirty="0" err="1">
                <a:solidFill>
                  <a:schemeClr val="bg1">
                    <a:lumMod val="65000"/>
                  </a:schemeClr>
                </a:solidFill>
                <a:latin typeface="Calibri" charset="0"/>
                <a:cs typeface="Calibri" charset="0"/>
              </a:rPr>
              <a:t>Verdeling</a:t>
            </a:r>
            <a:r>
              <a:rPr lang="en-US" sz="4400" b="1"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kennisarbeid</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zonder</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recombinatie</a:t>
            </a:r>
            <a:r>
              <a:rPr lang="en-US" sz="4400" b="1" dirty="0">
                <a:solidFill>
                  <a:schemeClr val="bg1">
                    <a:lumMod val="65000"/>
                  </a:schemeClr>
                </a:solidFill>
                <a:latin typeface="Calibri" charset="0"/>
                <a:cs typeface="Calibri" charset="0"/>
              </a:rPr>
              <a:t> is een </a:t>
            </a:r>
            <a:r>
              <a:rPr lang="en-US" sz="4400" b="1" dirty="0" err="1">
                <a:solidFill>
                  <a:schemeClr val="bg1">
                    <a:lumMod val="65000"/>
                  </a:schemeClr>
                </a:solidFill>
                <a:latin typeface="Calibri" charset="0"/>
                <a:cs typeface="Calibri" charset="0"/>
              </a:rPr>
              <a:t>oorzaak</a:t>
            </a:r>
            <a:r>
              <a:rPr lang="en-US" sz="4400" dirty="0">
                <a:solidFill>
                  <a:schemeClr val="bg1">
                    <a:lumMod val="65000"/>
                  </a:schemeClr>
                </a:solidFill>
                <a:latin typeface="Calibri" charset="0"/>
                <a:cs typeface="Calibri" charset="0"/>
              </a:rPr>
              <a:t>.</a:t>
            </a:r>
            <a:endParaRPr lang="en-US" sz="4400" dirty="0">
              <a:solidFill>
                <a:schemeClr val="bg1">
                  <a:lumMod val="65000"/>
                </a:schemeClr>
              </a:solidFill>
              <a:latin typeface="Calibri" charset="0"/>
              <a:ea typeface="SimSun" charset="0"/>
              <a:cs typeface="SimSun"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rPr>
              <a:t>Ik</a:t>
            </a:r>
            <a:r>
              <a:rPr lang="en-US" sz="4400" dirty="0">
                <a:solidFill>
                  <a:schemeClr val="bg1">
                    <a:lumMod val="65000"/>
                  </a:schemeClr>
                </a:solidFill>
                <a:latin typeface="Calibri" charset="0"/>
                <a:ea typeface="SimSun" charset="0"/>
                <a:cs typeface="SimSun" charset="0"/>
              </a:rPr>
              <a:t> zit 50 </a:t>
            </a:r>
            <a:r>
              <a:rPr lang="en-US" sz="4400" dirty="0" err="1">
                <a:solidFill>
                  <a:schemeClr val="bg1">
                    <a:lumMod val="65000"/>
                  </a:schemeClr>
                </a:solidFill>
                <a:latin typeface="Calibri" charset="0"/>
                <a:ea typeface="SimSun" charset="0"/>
                <a:cs typeface="SimSun" charset="0"/>
              </a:rPr>
              <a:t>jaar</a:t>
            </a:r>
            <a:r>
              <a:rPr lang="en-US" sz="4400" dirty="0">
                <a:solidFill>
                  <a:schemeClr val="bg1">
                    <a:lumMod val="65000"/>
                  </a:schemeClr>
                </a:solidFill>
                <a:latin typeface="Calibri" charset="0"/>
                <a:ea typeface="SimSun" charset="0"/>
                <a:cs typeface="SimSun" charset="0"/>
              </a:rPr>
              <a:t> in R&amp;I en </a:t>
            </a:r>
            <a:r>
              <a:rPr lang="en-US" sz="4400" dirty="0" err="1">
                <a:solidFill>
                  <a:schemeClr val="bg1">
                    <a:lumMod val="65000"/>
                  </a:schemeClr>
                </a:solidFill>
                <a:latin typeface="Calibri" charset="0"/>
                <a:ea typeface="SimSun" charset="0"/>
                <a:cs typeface="SimSun" charset="0"/>
              </a:rPr>
              <a:t>schets</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wanneer</a:t>
            </a:r>
            <a:r>
              <a:rPr lang="en-US" sz="4400" dirty="0">
                <a:solidFill>
                  <a:schemeClr val="bg1">
                    <a:lumMod val="65000"/>
                  </a:schemeClr>
                </a:solidFill>
                <a:latin typeface="Calibri" charset="0"/>
                <a:ea typeface="SimSun" charset="0"/>
                <a:cs typeface="SimSun" charset="0"/>
              </a:rPr>
              <a:t> het </a:t>
            </a:r>
            <a:r>
              <a:rPr lang="en-US" sz="4400" dirty="0" err="1">
                <a:solidFill>
                  <a:schemeClr val="bg1">
                    <a:lumMod val="65000"/>
                  </a:schemeClr>
                </a:solidFill>
                <a:latin typeface="Calibri" charset="0"/>
                <a:ea typeface="SimSun" charset="0"/>
                <a:cs typeface="SimSun" charset="0"/>
              </a:rPr>
              <a:t>gezag</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één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theorie</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overheerste</a:t>
            </a:r>
            <a:r>
              <a:rPr lang="en-US" sz="4400" dirty="0">
                <a:solidFill>
                  <a:schemeClr val="bg1">
                    <a:lumMod val="65000"/>
                  </a:schemeClr>
                </a:solidFill>
                <a:latin typeface="Calibri" charset="0"/>
                <a:ea typeface="SimSun" charset="0"/>
                <a:cs typeface="SimSun" charset="0"/>
              </a:rPr>
              <a:t>. </a:t>
            </a:r>
            <a:r>
              <a:rPr lang="en-US" sz="4400" b="1" dirty="0">
                <a:solidFill>
                  <a:schemeClr val="bg1">
                    <a:lumMod val="65000"/>
                  </a:schemeClr>
                </a:solidFill>
                <a:latin typeface="Calibri" charset="0"/>
                <a:ea typeface="SimSun" charset="0"/>
                <a:cs typeface="SimSun" charset="0"/>
              </a:rPr>
              <a:t>Het </a:t>
            </a:r>
            <a:r>
              <a:rPr lang="en-US" sz="4400" b="1" dirty="0" err="1">
                <a:solidFill>
                  <a:schemeClr val="bg1">
                    <a:lumMod val="65000"/>
                  </a:schemeClr>
                </a:solidFill>
                <a:latin typeface="Calibri" charset="0"/>
                <a:ea typeface="SimSun" charset="0"/>
                <a:cs typeface="SimSun" charset="0"/>
              </a:rPr>
              <a:t>gaat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fout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als</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er</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één</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wordt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verwaarloosd</a:t>
            </a:r>
            <a:r>
              <a:rPr lang="en-US" sz="4400" b="1" dirty="0">
                <a:solidFill>
                  <a:schemeClr val="bg1">
                    <a:lumMod val="65000"/>
                  </a:schemeClr>
                </a:solidFill>
                <a:latin typeface="Calibri" charset="0"/>
                <a:ea typeface="SimSun" charset="0"/>
                <a:cs typeface="SimSun" charset="0"/>
              </a:rPr>
              <a:t>. </a:t>
            </a:r>
            <a:endParaRPr lang="en-US" sz="4400" b="1"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tx1"/>
                </a:solidFill>
                <a:latin typeface="Calibri" charset="0"/>
                <a:cs typeface="Calibri" charset="0"/>
              </a:rPr>
              <a:t>Informatiediensten (</a:t>
            </a:r>
            <a:r>
              <a:rPr lang="en-US" sz="4400" dirty="0" err="1">
                <a:solidFill>
                  <a:schemeClr val="tx1"/>
                </a:solidFill>
                <a:latin typeface="Calibri" charset="0"/>
                <a:cs typeface="Calibri" charset="0"/>
              </a:rPr>
              <a:t>IDn</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zijn</a:t>
            </a:r>
            <a:r>
              <a:rPr lang="en-US" sz="4400" dirty="0">
                <a:solidFill>
                  <a:schemeClr val="tx1"/>
                </a:solidFill>
                <a:latin typeface="Calibri" charset="0"/>
                <a:cs typeface="Calibri" charset="0"/>
              </a:rPr>
              <a:t> per </a:t>
            </a:r>
            <a:r>
              <a:rPr lang="en-US" sz="4400" dirty="0" err="1">
                <a:solidFill>
                  <a:schemeClr val="tx1"/>
                </a:solidFill>
                <a:latin typeface="Calibri" charset="0"/>
                <a:cs typeface="Calibri" charset="0"/>
              </a:rPr>
              <a:t>definitie</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vitaal</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genetwerkt</a:t>
            </a:r>
            <a:r>
              <a:rPr lang="en-US" sz="4400" dirty="0">
                <a:solidFill>
                  <a:schemeClr val="tx1"/>
                </a:solidFill>
                <a:latin typeface="Calibri" charset="0"/>
                <a:cs typeface="Calibri" charset="0"/>
              </a:rPr>
              <a:t>, complex en </a:t>
            </a:r>
            <a:r>
              <a:rPr lang="en-US" sz="4400" dirty="0" err="1">
                <a:solidFill>
                  <a:schemeClr val="tx1"/>
                </a:solidFill>
                <a:latin typeface="Calibri" charset="0"/>
                <a:cs typeface="Calibri" charset="0"/>
              </a:rPr>
              <a:t>adaptief</a:t>
            </a:r>
            <a:r>
              <a:rPr lang="en-US" sz="4400" dirty="0">
                <a:solidFill>
                  <a:schemeClr val="tx1"/>
                </a:solidFill>
                <a:latin typeface="Calibri" charset="0"/>
                <a:cs typeface="Calibri" charset="0"/>
              </a:rPr>
              <a:t> en </a:t>
            </a:r>
            <a:r>
              <a:rPr lang="en-US" sz="4400" dirty="0" err="1">
                <a:solidFill>
                  <a:schemeClr val="tx1"/>
                </a:solidFill>
                <a:latin typeface="Calibri" charset="0"/>
                <a:cs typeface="Calibri" charset="0"/>
              </a:rPr>
              <a:t>vaak</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onvoorspelbaar</a:t>
            </a:r>
            <a:r>
              <a:rPr lang="en-US" sz="4400" dirty="0">
                <a:solidFill>
                  <a:schemeClr val="tx1"/>
                </a:solidFill>
                <a:latin typeface="Calibri" charset="0"/>
                <a:cs typeface="Calibri" charset="0"/>
              </a:rPr>
              <a:t>. </a:t>
            </a:r>
            <a:r>
              <a:rPr lang="en-US" sz="4400" b="1" dirty="0" err="1">
                <a:solidFill>
                  <a:schemeClr val="tx1"/>
                </a:solidFill>
                <a:latin typeface="Calibri" charset="0"/>
                <a:cs typeface="Calibri" charset="0"/>
              </a:rPr>
              <a:t>Benader</a:t>
            </a:r>
            <a:r>
              <a:rPr lang="en-US" sz="4400" dirty="0">
                <a:solidFill>
                  <a:schemeClr val="tx1"/>
                </a:solidFill>
                <a:latin typeface="Calibri" charset="0"/>
                <a:cs typeface="Calibri" charset="0"/>
              </a:rPr>
              <a:t> </a:t>
            </a:r>
            <a:r>
              <a:rPr lang="en-US" sz="4400" b="1" dirty="0">
                <a:solidFill>
                  <a:schemeClr val="tx1"/>
                </a:solidFill>
                <a:latin typeface="Calibri" charset="0"/>
                <a:cs typeface="Calibri" charset="0"/>
              </a:rPr>
              <a:t>ID-</a:t>
            </a:r>
            <a:r>
              <a:rPr lang="en-US" sz="4400" b="1" dirty="0" err="1">
                <a:solidFill>
                  <a:schemeClr val="tx1"/>
                </a:solidFill>
                <a:latin typeface="Calibri" charset="0"/>
                <a:cs typeface="Calibri" charset="0"/>
              </a:rPr>
              <a:t>projectbeoordeling</a:t>
            </a:r>
            <a:r>
              <a:rPr lang="en-US" sz="4400" b="1" dirty="0">
                <a:solidFill>
                  <a:schemeClr val="tx1"/>
                </a:solidFill>
                <a:latin typeface="Calibri" charset="0"/>
                <a:cs typeface="Calibri" charset="0"/>
              </a:rPr>
              <a:t> </a:t>
            </a:r>
            <a:r>
              <a:rPr lang="en-US" sz="4400" b="1" dirty="0" err="1">
                <a:solidFill>
                  <a:schemeClr val="tx1"/>
                </a:solidFill>
                <a:latin typeface="Calibri" charset="0"/>
                <a:cs typeface="Calibri" charset="0"/>
              </a:rPr>
              <a:t>als</a:t>
            </a:r>
            <a:r>
              <a:rPr lang="en-US" sz="4400" b="1" dirty="0">
                <a:solidFill>
                  <a:schemeClr val="tx1"/>
                </a:solidFill>
                <a:latin typeface="Calibri" charset="0"/>
                <a:cs typeface="Calibri" charset="0"/>
              </a:rPr>
              <a:t> </a:t>
            </a:r>
            <a:r>
              <a:rPr lang="en-US" sz="4400" b="1" dirty="0" err="1">
                <a:solidFill>
                  <a:schemeClr val="tx1"/>
                </a:solidFill>
                <a:latin typeface="Calibri" charset="0"/>
                <a:cs typeface="Calibri" charset="0"/>
              </a:rPr>
              <a:t>weersvoorspelling</a:t>
            </a:r>
            <a:r>
              <a:rPr lang="en-US" sz="4400" dirty="0">
                <a:solidFill>
                  <a:schemeClr val="tx1"/>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De </a:t>
            </a:r>
            <a:r>
              <a:rPr lang="en-US" sz="4400" dirty="0" err="1">
                <a:solidFill>
                  <a:schemeClr val="bg1">
                    <a:lumMod val="65000"/>
                  </a:schemeClr>
                </a:solidFill>
                <a:latin typeface="Calibri" charset="0"/>
                <a:cs typeface="Calibri" charset="0"/>
              </a:rPr>
              <a:t>operationaliteit</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hangt</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af</a:t>
            </a:r>
            <a:r>
              <a:rPr lang="en-US" sz="4400" b="1"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succesvolle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combinaties</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effectief</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verbonden</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onderdelen</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externe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in </a:t>
            </a:r>
            <a:r>
              <a:rPr lang="en-US" sz="4400" b="1" dirty="0">
                <a:solidFill>
                  <a:schemeClr val="bg1">
                    <a:lumMod val="65000"/>
                  </a:schemeClr>
                </a:solidFill>
                <a:latin typeface="Calibri" charset="0"/>
                <a:cs typeface="Calibri" charset="0"/>
              </a:rPr>
              <a:t>het </a:t>
            </a:r>
            <a:r>
              <a:rPr lang="en-US" sz="4400" b="1" dirty="0" err="1">
                <a:solidFill>
                  <a:schemeClr val="bg1">
                    <a:lumMod val="65000"/>
                  </a:schemeClr>
                </a:solidFill>
                <a:latin typeface="Calibri" charset="0"/>
                <a:cs typeface="Calibri" charset="0"/>
              </a:rPr>
              <a:t>heersende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politieke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klimaat</a:t>
            </a:r>
            <a:r>
              <a:rPr lang="en-US" sz="4400" dirty="0">
                <a:solidFill>
                  <a:schemeClr val="bg1">
                    <a:lumMod val="65000"/>
                  </a:schemeClr>
                </a:solidFill>
                <a:latin typeface="Calibri" charset="0"/>
                <a:cs typeface="Calibri"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sym typeface="Wingdings" charset="0"/>
              </a:rPr>
              <a:t>Wanneer</a:t>
            </a:r>
            <a:r>
              <a:rPr lang="en-US" sz="4400" dirty="0">
                <a:solidFill>
                  <a:schemeClr val="bg1">
                    <a:lumMod val="65000"/>
                  </a:schemeClr>
                </a:solidFill>
                <a:latin typeface="Calibri" charset="0"/>
                <a:ea typeface="SimSun" charset="0"/>
                <a:cs typeface="SimSun" charset="0"/>
                <a:sym typeface="Wingdings" charset="0"/>
              </a:rPr>
              <a:t> is een ID </a:t>
            </a:r>
            <a:r>
              <a:rPr lang="en-US" sz="4400" dirty="0" err="1">
                <a:solidFill>
                  <a:schemeClr val="bg1">
                    <a:lumMod val="65000"/>
                  </a:schemeClr>
                </a:solidFill>
                <a:latin typeface="Calibri" charset="0"/>
                <a:ea typeface="SimSun" charset="0"/>
                <a:cs typeface="SimSun" charset="0"/>
                <a:sym typeface="Wingdings" charset="0"/>
              </a:rPr>
              <a:t>succesvol</a:t>
            </a:r>
            <a:r>
              <a:rPr lang="en-US" sz="4400"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Succes</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heeft</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vijf</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gezichten</a:t>
            </a:r>
            <a:r>
              <a:rPr lang="en-US" sz="4400" dirty="0">
                <a:solidFill>
                  <a:schemeClr val="bg1">
                    <a:lumMod val="65000"/>
                  </a:schemeClr>
                </a:solidFill>
                <a:latin typeface="Calibri" charset="0"/>
                <a:ea typeface="SimSun" charset="0"/>
                <a:cs typeface="SimSun" charset="0"/>
                <a:sym typeface="Wingdings" charset="0"/>
              </a:rPr>
              <a:t>: </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ecologisch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Geldt</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ook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voor</a:t>
            </a:r>
            <a:r>
              <a:rPr lang="en-US" sz="4400" dirty="0">
                <a:solidFill>
                  <a:schemeClr val="bg1">
                    <a:lumMod val="65000"/>
                  </a:schemeClr>
                </a:solidFill>
                <a:latin typeface="Calibri" charset="0"/>
                <a:ea typeface="SimSun" charset="0"/>
                <a:cs typeface="SimSun" charset="0"/>
              </a:rPr>
              <a:t> netwerk- en </a:t>
            </a:r>
            <a:r>
              <a:rPr lang="en-US" sz="4400" dirty="0" err="1">
                <a:solidFill>
                  <a:schemeClr val="bg1">
                    <a:lumMod val="65000"/>
                  </a:schemeClr>
                </a:solidFill>
                <a:latin typeface="Calibri" charset="0"/>
                <a:ea typeface="SimSun" charset="0"/>
                <a:cs typeface="SimSun" charset="0"/>
              </a:rPr>
              <a:t>organisatiemodi</a:t>
            </a:r>
            <a:r>
              <a:rPr lang="en-US" sz="4400" dirty="0">
                <a:solidFill>
                  <a:schemeClr val="bg1">
                    <a:lumMod val="65000"/>
                  </a:schemeClr>
                </a:solidFill>
                <a:latin typeface="Calibri" charset="0"/>
                <a:ea typeface="SimSun" charset="0"/>
                <a:cs typeface="SimSun"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b="1" dirty="0">
                <a:solidFill>
                  <a:schemeClr val="bg1">
                    <a:lumMod val="65000"/>
                  </a:schemeClr>
                </a:solidFill>
                <a:latin typeface="Calibri" charset="0"/>
                <a:cs typeface="Calibri" charset="0"/>
              </a:rPr>
              <a:t>Wat</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juristen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aan-projectsucces</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kunnen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bijdragen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vind</a:t>
            </a:r>
            <a:r>
              <a:rPr lang="en-US" sz="4400" b="1" dirty="0">
                <a:solidFill>
                  <a:schemeClr val="bg1">
                    <a:lumMod val="65000"/>
                  </a:schemeClr>
                </a:solidFill>
                <a:latin typeface="Calibri" charset="0"/>
                <a:cs typeface="Calibri" charset="0"/>
              </a:rPr>
              <a:t> je in</a:t>
            </a:r>
            <a:r>
              <a:rPr lang="en-US" sz="4400" dirty="0">
                <a:solidFill>
                  <a:schemeClr val="bg1">
                    <a:lumMod val="65000"/>
                  </a:schemeClr>
                </a:solidFill>
                <a:latin typeface="Calibri" charset="0"/>
                <a:cs typeface="Calibri" charset="0"/>
              </a:rPr>
              <a:t> </a:t>
            </a:r>
            <a:r>
              <a:rPr lang="en-US" sz="4400" b="1" i="1" dirty="0">
                <a:solidFill>
                  <a:schemeClr val="bg1">
                    <a:lumMod val="65000"/>
                  </a:schemeClr>
                </a:solidFill>
                <a:latin typeface="Calibri" charset="0"/>
                <a:cs typeface="Calibri" charset="0"/>
              </a:rPr>
              <a:t>het </a:t>
            </a:r>
            <a:r>
              <a:rPr lang="en-US" sz="4400" b="1" i="1" dirty="0" err="1">
                <a:solidFill>
                  <a:schemeClr val="bg1">
                    <a:lumMod val="65000"/>
                  </a:schemeClr>
                </a:solidFill>
                <a:latin typeface="Calibri" charset="0"/>
                <a:cs typeface="Calibri" charset="0"/>
              </a:rPr>
              <a:t>normatieve</a:t>
            </a:r>
            <a:r>
              <a:rPr lang="en-US" sz="4400" b="1" i="1" dirty="0">
                <a:solidFill>
                  <a:schemeClr val="bg1">
                    <a:lumMod val="65000"/>
                  </a:schemeClr>
                </a:solidFill>
                <a:latin typeface="Calibri" charset="0"/>
                <a:cs typeface="Calibri" charset="0"/>
              </a:rPr>
              <a:t> </a:t>
            </a:r>
            <a:r>
              <a:rPr lang="en-US" sz="4400" b="1" i="1" dirty="0" err="1">
                <a:solidFill>
                  <a:schemeClr val="bg1">
                    <a:lumMod val="65000"/>
                  </a:schemeClr>
                </a:solidFill>
                <a:latin typeface="Calibri" charset="0"/>
                <a:cs typeface="Calibri" charset="0"/>
              </a:rPr>
              <a:t>debat</a:t>
            </a:r>
            <a:r>
              <a:rPr lang="en-US" sz="4400" b="1" i="1"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dat</a:t>
            </a:r>
            <a:r>
              <a:rPr lang="en-US" sz="4400" i="1" dirty="0">
                <a:solidFill>
                  <a:schemeClr val="bg1">
                    <a:lumMod val="65000"/>
                  </a:schemeClr>
                </a:solidFill>
                <a:latin typeface="Calibri" charset="0"/>
                <a:cs typeface="Calibri" charset="0"/>
              </a:rPr>
              <a:t> </a:t>
            </a:r>
            <a:r>
              <a:rPr lang="en-US" sz="4400" dirty="0">
                <a:solidFill>
                  <a:schemeClr val="bg1">
                    <a:lumMod val="65000"/>
                  </a:schemeClr>
                </a:solidFill>
                <a:latin typeface="Calibri" charset="0"/>
                <a:cs typeface="Calibri" charset="0"/>
              </a:rPr>
              <a:t>de RE-</a:t>
            </a:r>
            <a:r>
              <a:rPr lang="en-US" sz="4400" dirty="0" err="1">
                <a:solidFill>
                  <a:schemeClr val="bg1">
                    <a:lumMod val="65000"/>
                  </a:schemeClr>
                </a:solidFill>
                <a:latin typeface="Calibri" charset="0"/>
                <a:cs typeface="Calibri" charset="0"/>
              </a:rPr>
              <a:t>fase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afsluit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precontractueel</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Inventariseer</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bescherm</a:t>
            </a:r>
            <a:r>
              <a:rPr lang="en-US" sz="4400" dirty="0">
                <a:solidFill>
                  <a:schemeClr val="bg1">
                    <a:lumMod val="65000"/>
                  </a:schemeClr>
                </a:solidFill>
                <a:latin typeface="Calibri" charset="0"/>
                <a:cs typeface="Calibri" charset="0"/>
              </a:rPr>
              <a:t> de </a:t>
            </a:r>
            <a:r>
              <a:rPr lang="en-US" sz="4400" dirty="0" err="1">
                <a:solidFill>
                  <a:schemeClr val="bg1">
                    <a:lumMod val="65000"/>
                  </a:schemeClr>
                </a:solidFill>
                <a:latin typeface="Calibri" charset="0"/>
                <a:cs typeface="Calibri" charset="0"/>
              </a:rPr>
              <a:t>omvang</a:t>
            </a:r>
            <a:r>
              <a:rPr lang="en-US" sz="4400" dirty="0">
                <a:solidFill>
                  <a:schemeClr val="bg1">
                    <a:lumMod val="65000"/>
                  </a:schemeClr>
                </a:solidFill>
                <a:latin typeface="Calibri" charset="0"/>
                <a:cs typeface="Calibri" charset="0"/>
              </a:rPr>
              <a:t> van de </a:t>
            </a:r>
            <a:r>
              <a:rPr lang="en-US" sz="4400" dirty="0" err="1">
                <a:solidFill>
                  <a:schemeClr val="bg1">
                    <a:lumMod val="65000"/>
                  </a:schemeClr>
                </a:solidFill>
                <a:latin typeface="Calibri" charset="0"/>
                <a:cs typeface="Calibri" charset="0"/>
              </a:rPr>
              <a:t>resterende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speelruimte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aanbieders</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gebruikers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Overweeg</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daarbij</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simulatie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verificatie</a:t>
            </a:r>
            <a:r>
              <a:rPr lang="en-US" sz="4400" b="1" dirty="0">
                <a:solidFill>
                  <a:schemeClr val="bg1">
                    <a:lumMod val="65000"/>
                  </a:schemeClr>
                </a:solidFill>
                <a:latin typeface="Calibri" charset="0"/>
                <a:cs typeface="Calibri" charset="0"/>
              </a:rPr>
              <a:t>-instrument.</a:t>
            </a:r>
            <a:endParaRPr lang="en-US" sz="4400"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Schep</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als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mogelijk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condities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win-win- </a:t>
            </a:r>
            <a:r>
              <a:rPr lang="en-US" sz="4400" dirty="0">
                <a:solidFill>
                  <a:schemeClr val="bg1">
                    <a:lumMod val="65000"/>
                  </a:schemeClr>
                </a:solidFill>
                <a:latin typeface="Calibri" charset="0"/>
                <a:cs typeface="Calibri" charset="0"/>
              </a:rPr>
              <a:t>in </a:t>
            </a:r>
            <a:r>
              <a:rPr lang="en-US" sz="4400" dirty="0" err="1">
                <a:solidFill>
                  <a:schemeClr val="bg1">
                    <a:lumMod val="65000"/>
                  </a:schemeClr>
                </a:solidFill>
                <a:latin typeface="Calibri" charset="0"/>
                <a:cs typeface="Calibri" charset="0"/>
              </a:rPr>
              <a:t>plaats</a:t>
            </a:r>
            <a:r>
              <a:rPr lang="en-US" sz="4400"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vechtsport</a:t>
            </a:r>
            <a:r>
              <a:rPr lang="en-US" sz="4400" i="1" dirty="0" err="1">
                <a:solidFill>
                  <a:schemeClr val="bg1">
                    <a:lumMod val="65000"/>
                  </a:schemeClr>
                </a:solidFill>
                <a:latin typeface="Calibri" charset="0"/>
                <a:cs typeface="Calibri" charset="0"/>
              </a:rPr>
              <a:t>framing</a:t>
            </a:r>
            <a:r>
              <a:rPr lang="en-US" sz="4400" dirty="0">
                <a:solidFill>
                  <a:schemeClr val="bg1">
                    <a:lumMod val="65000"/>
                  </a:schemeClr>
                </a:solidFill>
                <a:latin typeface="Calibri" charset="0"/>
                <a:cs typeface="Calibri" charset="0"/>
              </a:rPr>
              <a:t>.</a:t>
            </a:r>
            <a:endParaRPr lang="en-US" sz="1200" b="1" dirty="0">
              <a:solidFill>
                <a:schemeClr val="bg1">
                  <a:lumMod val="65000"/>
                </a:schemeClr>
              </a:solidFill>
              <a:latin typeface="Calibri" charset="0"/>
              <a:ea typeface="SimSun"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3"/>
          <p:cNvSpPr txBox="1">
            <a:spLocks noChangeArrowheads="1"/>
          </p:cNvSpPr>
          <p:nvPr/>
        </p:nvSpPr>
        <p:spPr bwMode="auto">
          <a:xfrm>
            <a:off x="549275" y="1943100"/>
            <a:ext cx="5943600" cy="422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83800" rIns="89991" bIns="44996"/>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9pPr>
          </a:lstStyle>
          <a:p>
            <a:pPr>
              <a:spcBef>
                <a:spcPts val="1200"/>
              </a:spcBef>
              <a:spcAft>
                <a:spcPts val="1000"/>
              </a:spcAft>
              <a:defRPr/>
            </a:pPr>
            <a:endParaRPr lang="en-US" sz="4400" smtClean="0">
              <a:latin typeface="Times New Roman" charset="0"/>
            </a:endParaRPr>
          </a:p>
          <a:p>
            <a:pPr>
              <a:defRPr/>
            </a:pPr>
            <a:endParaRPr lang="en-US" sz="4400" smtClean="0">
              <a:latin typeface="Times New Roman" charset="0"/>
              <a:cs typeface="Arial" charset="0"/>
            </a:endParaRPr>
          </a:p>
          <a:p>
            <a:pPr>
              <a:spcBef>
                <a:spcPts val="1200"/>
              </a:spcBef>
              <a:spcAft>
                <a:spcPts val="1000"/>
              </a:spcAft>
              <a:defRPr/>
            </a:pPr>
            <a:endParaRPr lang="en-US" sz="1000" smtClean="0"/>
          </a:p>
        </p:txBody>
      </p:sp>
      <p:sp>
        <p:nvSpPr>
          <p:cNvPr id="10246" name="Rectangle 6"/>
          <p:cNvSpPr>
            <a:spLocks noChangeArrowheads="1"/>
          </p:cNvSpPr>
          <p:nvPr/>
        </p:nvSpPr>
        <p:spPr bwMode="auto">
          <a:xfrm>
            <a:off x="274638" y="1801813"/>
            <a:ext cx="12801600" cy="1309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44996" rIns="89991" bIns="44996">
            <a:spAutoFit/>
          </a:bodyPr>
          <a:lstStyle/>
          <a:p>
            <a:pPr>
              <a:lnSpc>
                <a:spcPct val="100000"/>
              </a:lnSpc>
              <a:tabLst>
                <a:tab pos="723828" algn="l"/>
                <a:tab pos="1447655" algn="l"/>
                <a:tab pos="2171483" algn="l"/>
                <a:tab pos="2895310" algn="l"/>
                <a:tab pos="3619138" algn="l"/>
                <a:tab pos="4342966" algn="l"/>
                <a:tab pos="5066793" algn="l"/>
                <a:tab pos="5790621" algn="l"/>
                <a:tab pos="6514448" algn="l"/>
                <a:tab pos="7238276" algn="l"/>
                <a:tab pos="7962104" algn="l"/>
                <a:tab pos="8685931" algn="l"/>
                <a:tab pos="9409759" algn="l"/>
                <a:tab pos="10133587" algn="l"/>
                <a:tab pos="10857414" algn="l"/>
                <a:tab pos="11581242" algn="l"/>
                <a:tab pos="12305069" algn="l"/>
              </a:tabLst>
              <a:defRPr/>
            </a:pPr>
            <a:endParaRPr lang="en-US" sz="4000">
              <a:solidFill>
                <a:srgbClr val="000000"/>
              </a:solidFill>
              <a:latin typeface="Goudy Old Style" charset="0"/>
            </a:endParaRPr>
          </a:p>
          <a:p>
            <a:pPr>
              <a:lnSpc>
                <a:spcPct val="100000"/>
              </a:lnSpc>
              <a:tabLst>
                <a:tab pos="723828" algn="l"/>
                <a:tab pos="1447655" algn="l"/>
                <a:tab pos="2171483" algn="l"/>
                <a:tab pos="2895310" algn="l"/>
                <a:tab pos="3619138" algn="l"/>
                <a:tab pos="4342966" algn="l"/>
                <a:tab pos="5066793" algn="l"/>
                <a:tab pos="5790621" algn="l"/>
                <a:tab pos="6514448" algn="l"/>
                <a:tab pos="7238276" algn="l"/>
                <a:tab pos="7962104" algn="l"/>
                <a:tab pos="8685931" algn="l"/>
                <a:tab pos="9409759" algn="l"/>
                <a:tab pos="10133587" algn="l"/>
                <a:tab pos="10857414" algn="l"/>
                <a:tab pos="11581242" algn="l"/>
                <a:tab pos="12305069" algn="l"/>
              </a:tabLst>
              <a:defRPr/>
            </a:pPr>
            <a:endParaRPr lang="en-US" sz="4000">
              <a:solidFill>
                <a:srgbClr val="000000"/>
              </a:solidFill>
              <a:latin typeface="Goudy Old Style" charset="0"/>
            </a:endParaRPr>
          </a:p>
        </p:txBody>
      </p:sp>
      <p:sp>
        <p:nvSpPr>
          <p:cNvPr id="10247" name="AutoShape 7"/>
          <p:cNvSpPr>
            <a:spLocks noChangeArrowheads="1"/>
          </p:cNvSpPr>
          <p:nvPr/>
        </p:nvSpPr>
        <p:spPr bwMode="auto">
          <a:xfrm>
            <a:off x="182563" y="1604963"/>
            <a:ext cx="12982575" cy="9677400"/>
          </a:xfrm>
          <a:prstGeom prst="roundRect">
            <a:avLst>
              <a:gd name="adj" fmla="val 14"/>
            </a:avLst>
          </a:prstGeom>
          <a:noFill/>
          <a:ln w="9525"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31" tIns="45715" rIns="91431" bIns="45715" anchor="ctr"/>
          <a:lstStyle/>
          <a:p>
            <a:pPr>
              <a:defRPr/>
            </a:pPr>
            <a:endParaRPr lang="nl-NL"/>
          </a:p>
        </p:txBody>
      </p:sp>
      <p:sp>
        <p:nvSpPr>
          <p:cNvPr id="10248" name="Text Box 8"/>
          <p:cNvSpPr txBox="1">
            <a:spLocks noChangeArrowheads="1"/>
          </p:cNvSpPr>
          <p:nvPr/>
        </p:nvSpPr>
        <p:spPr bwMode="auto">
          <a:xfrm>
            <a:off x="385763" y="9050338"/>
            <a:ext cx="12525375" cy="2025650"/>
          </a:xfrm>
          <a:prstGeom prst="rect">
            <a:avLst/>
          </a:prstGeom>
          <a:solidFill>
            <a:srgbClr val="CCCCCC"/>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83800" rIns="89991" bIns="44996"/>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9pPr>
          </a:lstStyle>
          <a:p>
            <a:pPr>
              <a:defRPr/>
            </a:pPr>
            <a:r>
              <a:rPr lang="en-US" sz="4400" dirty="0" smtClean="0"/>
              <a:t>I guess that (for to understand them) it helps to model artificial systems and to simulate how they react to their individual constituents' behaviors</a:t>
            </a:r>
            <a:r>
              <a:rPr lang="en-US" sz="4400" b="1" dirty="0" smtClean="0"/>
              <a:t>. </a:t>
            </a:r>
          </a:p>
        </p:txBody>
      </p:sp>
      <p:pic>
        <p:nvPicPr>
          <p:cNvPr id="1024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3067050"/>
            <a:ext cx="4719638" cy="5775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25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 y="3840163"/>
            <a:ext cx="6308725" cy="50276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251" name="Text Box 11"/>
          <p:cNvSpPr txBox="1">
            <a:spLocks noChangeArrowheads="1"/>
          </p:cNvSpPr>
          <p:nvPr/>
        </p:nvSpPr>
        <p:spPr bwMode="auto">
          <a:xfrm>
            <a:off x="385763" y="1708150"/>
            <a:ext cx="12563475" cy="2041525"/>
          </a:xfrm>
          <a:prstGeom prst="rect">
            <a:avLst/>
          </a:prstGeom>
          <a:solidFill>
            <a:srgbClr val="CCCCCC"/>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83800" rIns="89991" bIns="44996"/>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Lst>
              <a:defRPr>
                <a:solidFill>
                  <a:srgbClr val="000000"/>
                </a:solidFill>
                <a:latin typeface="Arial" charset="0"/>
                <a:ea typeface="ＭＳ Ｐゴシック" charset="0"/>
                <a:cs typeface="SimSun" charset="0"/>
              </a:defRPr>
            </a:lvl9pPr>
          </a:lstStyle>
          <a:p>
            <a:pPr>
              <a:defRPr/>
            </a:pPr>
            <a:r>
              <a:rPr lang="en-US" sz="4400" dirty="0" smtClean="0"/>
              <a:t>The last few years I have been working on a plat-form for making and running agent-based models to investigate </a:t>
            </a:r>
            <a:r>
              <a:rPr lang="en-US" sz="4400" i="1" dirty="0" smtClean="0"/>
              <a:t>endemic risks</a:t>
            </a:r>
            <a:r>
              <a:rPr lang="en-US" sz="4400" dirty="0" smtClean="0"/>
              <a:t> to CASSs in action</a:t>
            </a:r>
            <a:r>
              <a:rPr lang="en-US" sz="3600" dirty="0" smtClean="0"/>
              <a:t>.</a:t>
            </a:r>
          </a:p>
        </p:txBody>
      </p:sp>
      <p:pic>
        <p:nvPicPr>
          <p:cNvPr id="1025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388" y="6216650"/>
            <a:ext cx="3278187" cy="2333625"/>
          </a:xfrm>
          <a:prstGeom prst="rect">
            <a:avLst/>
          </a:prstGeom>
          <a:noFill/>
          <a:ln w="9525" cap="flat">
            <a:solidFill>
              <a:srgbClr val="808080"/>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254" name="Text Box 14"/>
          <p:cNvSpPr txBox="1">
            <a:spLocks noChangeArrowheads="1"/>
          </p:cNvSpPr>
          <p:nvPr/>
        </p:nvSpPr>
        <p:spPr bwMode="auto">
          <a:xfrm>
            <a:off x="1852613" y="3917950"/>
            <a:ext cx="3360737" cy="746125"/>
          </a:xfrm>
          <a:prstGeom prst="rect">
            <a:avLst/>
          </a:prstGeom>
          <a:solidFill>
            <a:srgbClr val="CCCCCC"/>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83800" rIns="89991" bIns="44996"/>
          <a:lstStyle>
            <a:lvl1pPr>
              <a:tabLst>
                <a:tab pos="723900" algn="l"/>
                <a:tab pos="1447800" algn="l"/>
                <a:tab pos="2171700" algn="l"/>
                <a:tab pos="28956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SimSun" charset="0"/>
              </a:defRPr>
            </a:lvl9pPr>
          </a:lstStyle>
          <a:p>
            <a:pPr algn="ctr">
              <a:defRPr/>
            </a:pPr>
            <a:r>
              <a:rPr lang="en-US" sz="4400" b="1" dirty="0" smtClean="0"/>
              <a:t>Institutions</a:t>
            </a:r>
          </a:p>
        </p:txBody>
      </p:sp>
      <p:sp>
        <p:nvSpPr>
          <p:cNvPr id="10255" name="Text Box 15"/>
          <p:cNvSpPr txBox="1">
            <a:spLocks noChangeArrowheads="1"/>
          </p:cNvSpPr>
          <p:nvPr/>
        </p:nvSpPr>
        <p:spPr bwMode="auto">
          <a:xfrm>
            <a:off x="7680325" y="8228013"/>
            <a:ext cx="1371600" cy="746125"/>
          </a:xfrm>
          <a:prstGeom prst="rect">
            <a:avLst/>
          </a:prstGeom>
          <a:solidFill>
            <a:srgbClr val="CCCCCC"/>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83800" rIns="89991" bIns="44996"/>
          <a:lstStyle>
            <a:lvl1pPr>
              <a:tabLst>
                <a:tab pos="723900" algn="l"/>
              </a:tabLst>
              <a:defRPr>
                <a:solidFill>
                  <a:srgbClr val="000000"/>
                </a:solidFill>
                <a:latin typeface="Arial" charset="0"/>
                <a:ea typeface="ＭＳ Ｐゴシック" charset="0"/>
                <a:cs typeface="SimSun" charset="0"/>
              </a:defRPr>
            </a:lvl1pPr>
            <a:lvl2pPr>
              <a:tabLst>
                <a:tab pos="723900" algn="l"/>
              </a:tabLst>
              <a:defRPr>
                <a:solidFill>
                  <a:srgbClr val="000000"/>
                </a:solidFill>
                <a:latin typeface="Arial" charset="0"/>
                <a:ea typeface="ＭＳ Ｐゴシック" charset="0"/>
                <a:cs typeface="SimSun" charset="0"/>
              </a:defRPr>
            </a:lvl2pPr>
            <a:lvl3pPr>
              <a:tabLst>
                <a:tab pos="723900" algn="l"/>
              </a:tabLst>
              <a:defRPr>
                <a:solidFill>
                  <a:srgbClr val="000000"/>
                </a:solidFill>
                <a:latin typeface="Arial" charset="0"/>
                <a:ea typeface="ＭＳ Ｐゴシック" charset="0"/>
                <a:cs typeface="SimSun" charset="0"/>
              </a:defRPr>
            </a:lvl3pPr>
            <a:lvl4pPr>
              <a:tabLst>
                <a:tab pos="723900" algn="l"/>
              </a:tabLst>
              <a:defRPr>
                <a:solidFill>
                  <a:srgbClr val="000000"/>
                </a:solidFill>
                <a:latin typeface="Arial" charset="0"/>
                <a:ea typeface="ＭＳ Ｐゴシック" charset="0"/>
                <a:cs typeface="SimSun" charset="0"/>
              </a:defRPr>
            </a:lvl4pPr>
            <a:lvl5pPr>
              <a:tabLst>
                <a:tab pos="7239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SimSun" charset="0"/>
              </a:defRPr>
            </a:lvl9pPr>
          </a:lstStyle>
          <a:p>
            <a:pPr algn="ctr">
              <a:defRPr/>
            </a:pPr>
            <a:r>
              <a:rPr lang="en-US" sz="4400" b="1" smtClean="0"/>
              <a:t>Cell</a:t>
            </a:r>
          </a:p>
        </p:txBody>
      </p:sp>
      <p:sp>
        <p:nvSpPr>
          <p:cNvPr id="10256" name="Text Box 16"/>
          <p:cNvSpPr txBox="1">
            <a:spLocks noChangeArrowheads="1"/>
          </p:cNvSpPr>
          <p:nvPr/>
        </p:nvSpPr>
        <p:spPr bwMode="auto">
          <a:xfrm>
            <a:off x="11336338" y="4479925"/>
            <a:ext cx="1646237" cy="746125"/>
          </a:xfrm>
          <a:prstGeom prst="rect">
            <a:avLst/>
          </a:prstGeom>
          <a:solidFill>
            <a:srgbClr val="CCCCCC"/>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83800" rIns="89991" bIns="44996"/>
          <a:lstStyle>
            <a:lvl1pPr>
              <a:tabLst>
                <a:tab pos="723900" algn="l"/>
                <a:tab pos="1447800" algn="l"/>
              </a:tabLst>
              <a:defRPr>
                <a:solidFill>
                  <a:srgbClr val="000000"/>
                </a:solidFill>
                <a:latin typeface="Arial" charset="0"/>
                <a:ea typeface="ＭＳ Ｐゴシック" charset="0"/>
                <a:cs typeface="SimSun" charset="0"/>
              </a:defRPr>
            </a:lvl1pPr>
            <a:lvl2pPr>
              <a:tabLst>
                <a:tab pos="723900" algn="l"/>
                <a:tab pos="1447800" algn="l"/>
              </a:tabLst>
              <a:defRPr>
                <a:solidFill>
                  <a:srgbClr val="000000"/>
                </a:solidFill>
                <a:latin typeface="Arial" charset="0"/>
                <a:ea typeface="ＭＳ Ｐゴシック" charset="0"/>
                <a:cs typeface="SimSun" charset="0"/>
              </a:defRPr>
            </a:lvl2pPr>
            <a:lvl3pPr>
              <a:tabLst>
                <a:tab pos="723900" algn="l"/>
                <a:tab pos="1447800" algn="l"/>
              </a:tabLst>
              <a:defRPr>
                <a:solidFill>
                  <a:srgbClr val="000000"/>
                </a:solidFill>
                <a:latin typeface="Arial" charset="0"/>
                <a:ea typeface="ＭＳ Ｐゴシック" charset="0"/>
                <a:cs typeface="SimSun" charset="0"/>
              </a:defRPr>
            </a:lvl3pPr>
            <a:lvl4pPr>
              <a:tabLst>
                <a:tab pos="723900" algn="l"/>
                <a:tab pos="1447800" algn="l"/>
              </a:tabLst>
              <a:defRPr>
                <a:solidFill>
                  <a:srgbClr val="000000"/>
                </a:solidFill>
                <a:latin typeface="Arial" charset="0"/>
                <a:ea typeface="ＭＳ Ｐゴシック" charset="0"/>
                <a:cs typeface="SimSun" charset="0"/>
              </a:defRPr>
            </a:lvl4pPr>
            <a:lvl5pPr>
              <a:tabLst>
                <a:tab pos="723900" algn="l"/>
                <a:tab pos="14478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SimSun" charset="0"/>
              </a:defRPr>
            </a:lvl9pPr>
          </a:lstStyle>
          <a:p>
            <a:pPr algn="ctr">
              <a:defRPr/>
            </a:pPr>
            <a:r>
              <a:rPr lang="en-US" sz="4400" b="1" smtClean="0"/>
              <a:t>Body</a:t>
            </a:r>
          </a:p>
        </p:txBody>
      </p:sp>
      <p:sp>
        <p:nvSpPr>
          <p:cNvPr id="10241" name="Text Box 1"/>
          <p:cNvSpPr txBox="1">
            <a:spLocks noChangeArrowheads="1"/>
          </p:cNvSpPr>
          <p:nvPr/>
        </p:nvSpPr>
        <p:spPr bwMode="auto">
          <a:xfrm>
            <a:off x="13293725" y="1598613"/>
            <a:ext cx="6950075" cy="3887787"/>
          </a:xfrm>
          <a:prstGeom prst="rect">
            <a:avLst/>
          </a:prstGeom>
          <a:solidFill>
            <a:srgbClr val="333333">
              <a:alpha val="53999"/>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44996" rIns="89991" bIns="44996" anchor="ctr"/>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9pPr>
          </a:lstStyle>
          <a:p>
            <a:pPr>
              <a:lnSpc>
                <a:spcPct val="100000"/>
              </a:lnSpc>
              <a:defRPr/>
            </a:pPr>
            <a:r>
              <a:rPr lang="en-US" sz="3600" smtClean="0">
                <a:solidFill>
                  <a:srgbClr val="233169"/>
                </a:solidFill>
                <a:latin typeface="Cambria" charset="0"/>
              </a:rPr>
              <a:t> </a:t>
            </a:r>
          </a:p>
        </p:txBody>
      </p:sp>
      <p:sp>
        <p:nvSpPr>
          <p:cNvPr id="10242" name="Rectangle 2"/>
          <p:cNvSpPr>
            <a:spLocks noChangeArrowheads="1"/>
          </p:cNvSpPr>
          <p:nvPr/>
        </p:nvSpPr>
        <p:spPr bwMode="auto">
          <a:xfrm>
            <a:off x="13293725" y="5559425"/>
            <a:ext cx="6911975" cy="5759450"/>
          </a:xfrm>
          <a:prstGeom prst="rect">
            <a:avLst/>
          </a:prstGeom>
          <a:noFill/>
          <a:ln w="255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1431" tIns="45715" rIns="91431" bIns="45715" anchor="ctr"/>
          <a:lstStyle/>
          <a:p>
            <a:pPr>
              <a:defRPr/>
            </a:pPr>
            <a:endParaRPr lang="nl-NL"/>
          </a:p>
        </p:txBody>
      </p:sp>
      <p:sp>
        <p:nvSpPr>
          <p:cNvPr id="10244" name="Text Box 4"/>
          <p:cNvSpPr txBox="1">
            <a:spLocks noChangeArrowheads="1"/>
          </p:cNvSpPr>
          <p:nvPr/>
        </p:nvSpPr>
        <p:spPr bwMode="auto">
          <a:xfrm>
            <a:off x="182563" y="111125"/>
            <a:ext cx="20023137" cy="1352550"/>
          </a:xfrm>
          <a:prstGeom prst="rect">
            <a:avLst/>
          </a:prstGeom>
          <a:solidFill>
            <a:srgbClr val="DDDDDD"/>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60870" rIns="89991" bIns="44996"/>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9pPr>
          </a:lstStyle>
          <a:p>
            <a:pPr>
              <a:defRPr/>
            </a:pPr>
            <a:r>
              <a:rPr lang="en-US" smtClean="0"/>
              <a:t> </a:t>
            </a:r>
          </a:p>
          <a:p>
            <a:pPr algn="ctr">
              <a:defRPr/>
            </a:pPr>
            <a:r>
              <a:rPr lang="en-US" sz="5400" smtClean="0"/>
              <a:t> CA(S)Ss and scale-free mechanisms</a:t>
            </a:r>
          </a:p>
        </p:txBody>
      </p:sp>
      <p:sp>
        <p:nvSpPr>
          <p:cNvPr id="10245" name="Text Box 5"/>
          <p:cNvSpPr txBox="1">
            <a:spLocks noChangeArrowheads="1"/>
          </p:cNvSpPr>
          <p:nvPr/>
        </p:nvSpPr>
        <p:spPr bwMode="auto">
          <a:xfrm>
            <a:off x="182563" y="122238"/>
            <a:ext cx="20023137" cy="1557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92619" rIns="89991" bIns="44996"/>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 pos="18821400" algn="l"/>
                <a:tab pos="19545300" algn="l"/>
              </a:tabLst>
              <a:defRPr>
                <a:solidFill>
                  <a:srgbClr val="000000"/>
                </a:solidFill>
                <a:latin typeface="Arial" charset="0"/>
                <a:ea typeface="ＭＳ Ｐゴシック" charset="0"/>
                <a:cs typeface="SimSun" charset="0"/>
              </a:defRPr>
            </a:lvl9pPr>
          </a:lstStyle>
          <a:p>
            <a:pPr algn="ctr">
              <a:defRPr/>
            </a:pPr>
            <a:r>
              <a:rPr lang="en-US" sz="5400" smtClean="0"/>
              <a:t> </a:t>
            </a:r>
          </a:p>
        </p:txBody>
      </p:sp>
      <p:sp>
        <p:nvSpPr>
          <p:cNvPr id="10253" name="Text Box 13"/>
          <p:cNvSpPr txBox="1">
            <a:spLocks noChangeArrowheads="1"/>
          </p:cNvSpPr>
          <p:nvPr/>
        </p:nvSpPr>
        <p:spPr bwMode="auto">
          <a:xfrm>
            <a:off x="13257213" y="1622425"/>
            <a:ext cx="6985000" cy="3900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44996" rIns="89991" bIns="44996"/>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9pPr>
          </a:lstStyle>
          <a:p>
            <a:pPr>
              <a:lnSpc>
                <a:spcPct val="146000"/>
              </a:lnSpc>
              <a:defRPr/>
            </a:pPr>
            <a:r>
              <a:rPr lang="en-US" sz="2800" smtClean="0">
                <a:solidFill>
                  <a:srgbClr val="FFFFFF"/>
                </a:solidFill>
                <a:latin typeface="Segoe Print" charset="0"/>
                <a:cs typeface="Arial" charset="0"/>
              </a:rPr>
              <a:t>CASSs are Networked units with di-verse agents that transact/metabol-ize in rule-based patterns, that show emergent behaviors, critical transiti-ons and between tipping-point stability.</a:t>
            </a:r>
          </a:p>
        </p:txBody>
      </p:sp>
      <p:sp>
        <p:nvSpPr>
          <p:cNvPr id="10257" name="Text Box 17"/>
          <p:cNvSpPr txBox="1">
            <a:spLocks noChangeArrowheads="1"/>
          </p:cNvSpPr>
          <p:nvPr/>
        </p:nvSpPr>
        <p:spPr bwMode="auto">
          <a:xfrm>
            <a:off x="366713" y="314325"/>
            <a:ext cx="5248275" cy="976313"/>
          </a:xfrm>
          <a:prstGeom prst="rect">
            <a:avLst/>
          </a:prstGeom>
          <a:solidFill>
            <a:srgbClr val="FFFF99"/>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44996" rIns="89991" bIns="44996"/>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9pPr>
          </a:lstStyle>
          <a:p>
            <a:pPr algn="ctr">
              <a:lnSpc>
                <a:spcPct val="146000"/>
              </a:lnSpc>
              <a:defRPr/>
            </a:pPr>
            <a:r>
              <a:rPr lang="en-US" sz="4000" dirty="0" smtClean="0">
                <a:latin typeface="Segoe Print" charset="0"/>
              </a:rPr>
              <a:t>Complexity theory</a:t>
            </a:r>
          </a:p>
        </p:txBody>
      </p:sp>
      <p:sp>
        <p:nvSpPr>
          <p:cNvPr id="10259" name="Text Box 19"/>
          <p:cNvSpPr txBox="1">
            <a:spLocks noChangeArrowheads="1"/>
          </p:cNvSpPr>
          <p:nvPr/>
        </p:nvSpPr>
        <p:spPr bwMode="auto">
          <a:xfrm>
            <a:off x="5694363" y="314325"/>
            <a:ext cx="5113337" cy="974725"/>
          </a:xfrm>
          <a:prstGeom prst="rect">
            <a:avLst/>
          </a:prstGeom>
          <a:solidFill>
            <a:srgbClr val="FFFF99"/>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44996" rIns="89991" bIns="44996"/>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SimSun" charset="0"/>
              </a:defRPr>
            </a:lvl9pPr>
          </a:lstStyle>
          <a:p>
            <a:pPr algn="ctr">
              <a:lnSpc>
                <a:spcPct val="146000"/>
              </a:lnSpc>
              <a:defRPr/>
            </a:pPr>
            <a:r>
              <a:rPr lang="en-US" sz="4000" dirty="0" smtClean="0">
                <a:latin typeface="Segoe Print" charset="0"/>
              </a:rPr>
              <a:t>The nirvana fallacy</a:t>
            </a:r>
          </a:p>
        </p:txBody>
      </p:sp>
      <p:sp>
        <p:nvSpPr>
          <p:cNvPr id="21" name="Text Box 14"/>
          <p:cNvSpPr txBox="1">
            <a:spLocks noChangeArrowheads="1"/>
          </p:cNvSpPr>
          <p:nvPr/>
        </p:nvSpPr>
        <p:spPr bwMode="auto">
          <a:xfrm>
            <a:off x="13333413" y="5643563"/>
            <a:ext cx="6985000" cy="3900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44996" rIns="89991" bIns="44996"/>
          <a:lstStyle>
            <a:lvl1pPr marL="215900" indent="-21590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SimSun" charset="0"/>
              </a:defRPr>
            </a:lvl9pPr>
          </a:lstStyle>
          <a:p>
            <a:pPr>
              <a:lnSpc>
                <a:spcPct val="146000"/>
              </a:lnSpc>
              <a:defRPr/>
            </a:pPr>
            <a:r>
              <a:rPr lang="en-US" sz="3600" dirty="0" smtClean="0">
                <a:solidFill>
                  <a:schemeClr val="tx1"/>
                </a:solidFill>
                <a:latin typeface="Segoe Print" charset="0"/>
                <a:cs typeface="Arial" charset="0"/>
              </a:rPr>
              <a:t>ENDEMIC RISKS to INSTI-TUTIONS: critical </a:t>
            </a:r>
            <a:r>
              <a:rPr lang="en-US" sz="3600" dirty="0" err="1" smtClean="0">
                <a:solidFill>
                  <a:schemeClr val="tx1"/>
                </a:solidFill>
                <a:latin typeface="Segoe Print" charset="0"/>
                <a:cs typeface="Arial" charset="0"/>
              </a:rPr>
              <a:t>transiti-ons</a:t>
            </a:r>
            <a:r>
              <a:rPr lang="en-US" sz="3600" dirty="0" smtClean="0">
                <a:solidFill>
                  <a:schemeClr val="tx1"/>
                </a:solidFill>
                <a:latin typeface="Segoe Print" charset="0"/>
                <a:cs typeface="Arial" charset="0"/>
              </a:rPr>
              <a:t> with power-law </a:t>
            </a:r>
            <a:r>
              <a:rPr lang="en-US" sz="3600" dirty="0" err="1" smtClean="0">
                <a:solidFill>
                  <a:schemeClr val="tx1"/>
                </a:solidFill>
                <a:latin typeface="Segoe Print" charset="0"/>
                <a:cs typeface="Arial" charset="0"/>
              </a:rPr>
              <a:t>distri-buted</a:t>
            </a:r>
            <a:r>
              <a:rPr lang="en-US" sz="3600" dirty="0" smtClean="0">
                <a:solidFill>
                  <a:schemeClr val="tx1"/>
                </a:solidFill>
                <a:latin typeface="Segoe Print" charset="0"/>
                <a:cs typeface="Arial" charset="0"/>
              </a:rPr>
              <a:t> damages caused by accumulating friction like: IT projects, insurgent war-fare, tectonic events.</a:t>
            </a:r>
          </a:p>
        </p:txBody>
      </p:sp>
      <p:sp>
        <p:nvSpPr>
          <p:cNvPr id="56340" name="Rectangle 14"/>
          <p:cNvSpPr>
            <a:spLocks noChangeArrowheads="1"/>
          </p:cNvSpPr>
          <p:nvPr/>
        </p:nvSpPr>
        <p:spPr bwMode="auto">
          <a:xfrm>
            <a:off x="18872200" y="98425"/>
            <a:ext cx="1368425"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3.1</a:t>
            </a:r>
          </a:p>
        </p:txBody>
      </p:sp>
      <p:sp>
        <p:nvSpPr>
          <p:cNvPr id="10258" name="Text Box 18"/>
          <p:cNvSpPr txBox="1">
            <a:spLocks noChangeArrowheads="1"/>
          </p:cNvSpPr>
          <p:nvPr/>
        </p:nvSpPr>
        <p:spPr bwMode="auto">
          <a:xfrm>
            <a:off x="10879138" y="314325"/>
            <a:ext cx="6499225" cy="976313"/>
          </a:xfrm>
          <a:prstGeom prst="rect">
            <a:avLst/>
          </a:prstGeom>
          <a:solidFill>
            <a:srgbClr val="FFFF99"/>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9991" tIns="44996" rIns="89991" bIns="44996"/>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SimSun" charset="0"/>
              </a:defRPr>
            </a:lvl9pPr>
          </a:lstStyle>
          <a:p>
            <a:pPr>
              <a:lnSpc>
                <a:spcPct val="146000"/>
              </a:lnSpc>
              <a:defRPr/>
            </a:pPr>
            <a:r>
              <a:rPr lang="en-US" sz="4000" dirty="0" smtClean="0">
                <a:latin typeface="Segoe Print" charset="0"/>
              </a:rPr>
              <a:t>Toy worlds to play with</a:t>
            </a: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7" grpId="0" animBg="1"/>
      <p:bldP spid="10259" grpId="0" animBg="1"/>
      <p:bldP spid="102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6"/>
          <p:cNvSpPr>
            <a:spLocks noChangeArrowheads="1"/>
          </p:cNvSpPr>
          <p:nvPr/>
        </p:nvSpPr>
        <p:spPr bwMode="auto">
          <a:xfrm>
            <a:off x="18584863" y="242888"/>
            <a:ext cx="1439862"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3.2</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58370" name="Rectangle 2"/>
          <p:cNvSpPr>
            <a:spLocks noChangeArrowheads="1"/>
          </p:cNvSpPr>
          <p:nvPr/>
        </p:nvSpPr>
        <p:spPr bwMode="auto">
          <a:xfrm>
            <a:off x="365125" y="962025"/>
            <a:ext cx="19731038" cy="980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Tx/>
              <a:buNone/>
            </a:pPr>
            <a:r>
              <a:rPr lang="en-US" sz="6600">
                <a:solidFill>
                  <a:schemeClr val="tx1"/>
                </a:solidFill>
              </a:rPr>
              <a:t>Wat IDn doet behoren tot de klasse van </a:t>
            </a:r>
          </a:p>
          <a:p>
            <a:pPr algn="ctr">
              <a:buFontTx/>
              <a:buNone/>
            </a:pPr>
            <a:r>
              <a:rPr lang="en-US" sz="6600">
                <a:solidFill>
                  <a:schemeClr val="tx1"/>
                </a:solidFill>
              </a:rPr>
              <a:t>complex adaptieve sociale systemen (CASSn) is</a:t>
            </a:r>
          </a:p>
          <a:p>
            <a:pPr algn="ctr">
              <a:buFontTx/>
              <a:buNone/>
            </a:pPr>
            <a:r>
              <a:rPr lang="en-US" sz="6600">
                <a:solidFill>
                  <a:schemeClr val="tx1"/>
                </a:solidFill>
              </a:rPr>
              <a:t>dat ze een stofwisseling (bedrijfsmodel) hebben en zich kunnen vermenigvuldigen, dat ze netwerken zijn van diverse agenten die binnen constitutionele grenzen opereren en die op basis van afspraken en procedures (die ze kunnen erven, maken en veranderen) overleven in hun omgeving die ze daarmee tegelijkertijd bewerken.</a:t>
            </a:r>
          </a:p>
          <a:p>
            <a:pPr algn="ctr">
              <a:buFontTx/>
              <a:buNone/>
            </a:pPr>
            <a:endParaRPr lang="en-US">
              <a:solidFill>
                <a:schemeClr val="tx1"/>
              </a:solidFill>
            </a:endParaRPr>
          </a:p>
          <a:p>
            <a:pPr algn="ctr">
              <a:buFontTx/>
              <a:buNone/>
            </a:pPr>
            <a:r>
              <a:rPr lang="en-US" sz="6600">
                <a:solidFill>
                  <a:schemeClr val="tx1"/>
                </a:solidFill>
              </a:rPr>
              <a:t>CASSn kennen kantelpunten en kritische transities.</a:t>
            </a:r>
          </a:p>
        </p:txBody>
      </p:sp>
    </p:spTree>
  </p:cSld>
  <p:clrMapOvr>
    <a:masterClrMapping/>
  </p:clrMapOvr>
  <p:transition xmlns:p14="http://schemas.microsoft.com/office/powerpoint/2010/main" spd="med"/>
  <p:timing>
    <p:tnLst>
      <p:par>
        <p:cTn xmlns:p14="http://schemas.microsoft.com/office/powerpoint/2010/main" id="1" dur="indefinite"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6"/>
          <p:cNvSpPr>
            <a:spLocks noChangeArrowheads="1"/>
          </p:cNvSpPr>
          <p:nvPr/>
        </p:nvSpPr>
        <p:spPr bwMode="auto">
          <a:xfrm>
            <a:off x="18656300" y="242888"/>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3.3</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60418" name="Rectangle 2"/>
          <p:cNvSpPr>
            <a:spLocks noChangeArrowheads="1"/>
          </p:cNvSpPr>
          <p:nvPr/>
        </p:nvSpPr>
        <p:spPr bwMode="auto">
          <a:xfrm>
            <a:off x="366713" y="0"/>
            <a:ext cx="18800762"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Tx/>
              <a:buNone/>
            </a:pPr>
            <a:r>
              <a:rPr lang="en-US" sz="8000" b="1">
                <a:solidFill>
                  <a:schemeClr val="tx1"/>
                </a:solidFill>
                <a:latin typeface="Segoe Print" charset="0"/>
              </a:rPr>
              <a:t>Benader IDn als weersvoorspelling</a:t>
            </a:r>
            <a:endParaRPr lang="en-US" sz="8000">
              <a:solidFill>
                <a:schemeClr val="tx1"/>
              </a:solidFill>
              <a:latin typeface="Segoe Print" charset="0"/>
            </a:endParaRPr>
          </a:p>
        </p:txBody>
      </p:sp>
      <p:sp>
        <p:nvSpPr>
          <p:cNvPr id="60419" name="Rectangle 1"/>
          <p:cNvSpPr>
            <a:spLocks noChangeArrowheads="1"/>
          </p:cNvSpPr>
          <p:nvPr/>
        </p:nvSpPr>
        <p:spPr bwMode="auto">
          <a:xfrm>
            <a:off x="582613" y="2114550"/>
            <a:ext cx="19369087" cy="857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5400" b="1">
                <a:solidFill>
                  <a:schemeClr val="tx1"/>
                </a:solidFill>
                <a:latin typeface="Verdana" charset="0"/>
              </a:rPr>
              <a:t>... Beleidsdoorlichting BIT </a:t>
            </a:r>
            <a:endParaRPr lang="en-US" sz="5400">
              <a:solidFill>
                <a:schemeClr val="tx1"/>
              </a:solidFill>
            </a:endParaRPr>
          </a:p>
          <a:p>
            <a:r>
              <a:rPr lang="en-US" sz="5400">
                <a:solidFill>
                  <a:schemeClr val="tx1"/>
                </a:solidFill>
                <a:latin typeface="Verdana" charset="0"/>
              </a:rPr>
              <a:t>Zoals aangegeven in mijn brief van 20 september 2019 zal de functie van het BIT ook in de toekomst noodzakelijk blijven, zolang de ICT-projectbeheersing binnen de Rijksoverheid nog niet voldoende op orde is. </a:t>
            </a:r>
          </a:p>
          <a:p>
            <a:r>
              <a:rPr lang="mr-IN" sz="5400">
                <a:solidFill>
                  <a:schemeClr val="tx1"/>
                </a:solidFill>
                <a:latin typeface="Verdana" charset="0"/>
              </a:rPr>
              <a:t>…</a:t>
            </a:r>
            <a:endParaRPr lang="en-US" sz="5400">
              <a:solidFill>
                <a:schemeClr val="tx1"/>
              </a:solidFill>
              <a:latin typeface="Verdana" charset="0"/>
            </a:endParaRPr>
          </a:p>
          <a:p>
            <a:r>
              <a:rPr lang="en-US" sz="3600">
                <a:solidFill>
                  <a:schemeClr val="tx1"/>
                </a:solidFill>
                <a:latin typeface="Verdana" charset="0"/>
              </a:rPr>
              <a:t>(uit de brief van 7 november 2019 van de minister Knops aan de tweede kamer)  </a:t>
            </a:r>
          </a:p>
          <a:p>
            <a:endParaRPr lang="en-US" sz="3600">
              <a:solidFill>
                <a:schemeClr val="tx1"/>
              </a:solidFill>
              <a:latin typeface="Verdana" charset="0"/>
            </a:endParaRPr>
          </a:p>
          <a:p>
            <a:pPr algn="ctr"/>
            <a:r>
              <a:rPr lang="en-US" sz="8800">
                <a:solidFill>
                  <a:schemeClr val="tx1"/>
                </a:solidFill>
                <a:latin typeface="Verdana" charset="0"/>
              </a:rPr>
              <a:t>??? </a:t>
            </a:r>
            <a:endParaRPr lang="en-US" sz="3600">
              <a:solidFill>
                <a:schemeClr val="tx1"/>
              </a:solidFill>
              <a:latin typeface="Verdana" charset="0"/>
            </a:endParaRPr>
          </a:p>
          <a:p>
            <a:pPr algn="ctr"/>
            <a:r>
              <a:rPr lang="en-US" sz="3600">
                <a:solidFill>
                  <a:schemeClr val="tx1"/>
                </a:solidFill>
              </a:rPr>
              <a:t>Zie ook de BIT-</a:t>
            </a:r>
            <a:r>
              <a:rPr lang="en-US" sz="3600">
                <a:solidFill>
                  <a:srgbClr val="000000"/>
                </a:solidFill>
              </a:rPr>
              <a:t>adviezen </a:t>
            </a:r>
            <a:r>
              <a:rPr lang="mr-IN" sz="3600">
                <a:solidFill>
                  <a:srgbClr val="000000"/>
                </a:solidFill>
              </a:rPr>
              <a:t>–</a:t>
            </a:r>
            <a:r>
              <a:rPr lang="en-US" sz="3600">
                <a:solidFill>
                  <a:srgbClr val="000000"/>
                </a:solidFill>
              </a:rPr>
              <a:t> onder meer die van </a:t>
            </a:r>
            <a:r>
              <a:rPr lang="nb-NO" sz="3600">
                <a:solidFill>
                  <a:srgbClr val="000000"/>
                </a:solidFill>
              </a:rPr>
              <a:t>17 juni 2019 (GRiT) en van 3 april 2019 (Procesvernieuwing, Informatie &amp; ICT) </a:t>
            </a:r>
            <a:r>
              <a:rPr lang="mr-IN" sz="3600">
                <a:solidFill>
                  <a:srgbClr val="000000"/>
                </a:solidFill>
              </a:rPr>
              <a:t>–</a:t>
            </a:r>
            <a:r>
              <a:rPr lang="nb-NO" sz="3600">
                <a:solidFill>
                  <a:srgbClr val="000000"/>
                </a:solidFill>
              </a:rPr>
              <a:t> beide dreigen te leiden naar kritische transities </a:t>
            </a:r>
          </a:p>
          <a:p>
            <a:pPr algn="ctr"/>
            <a:r>
              <a:rPr lang="nb-NO" sz="3600">
                <a:solidFill>
                  <a:srgbClr val="000000"/>
                </a:solidFill>
              </a:rPr>
              <a:t>van de diensten die ze beogen te ondersteunen. </a:t>
            </a:r>
          </a:p>
        </p:txBody>
      </p:sp>
    </p:spTree>
  </p:cSld>
  <p:clrMapOvr>
    <a:masterClrMapping/>
  </p:clrMapOvr>
  <p:transition xmlns:p14="http://schemas.microsoft.com/office/powerpoint/2010/main" spd="med"/>
  <p:timing>
    <p:tnLst>
      <p:par>
        <p:cTn xmlns:p14="http://schemas.microsoft.com/office/powerpoint/2010/main" id="1" dur="indefinite"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62466" name="Text Box 4"/>
          <p:cNvSpPr txBox="1">
            <a:spLocks noChangeArrowheads="1"/>
          </p:cNvSpPr>
          <p:nvPr/>
        </p:nvSpPr>
        <p:spPr bwMode="auto">
          <a:xfrm>
            <a:off x="33338" y="0"/>
            <a:ext cx="1929447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r>
              <a:rPr lang="en-US" sz="6000">
                <a:solidFill>
                  <a:schemeClr val="tx1"/>
                </a:solidFill>
                <a:cs typeface="SimSun" charset="0"/>
              </a:rPr>
              <a:t>Stelling 4: Operationaliteit van IDn</a:t>
            </a:r>
          </a:p>
        </p:txBody>
      </p:sp>
      <p:sp>
        <p:nvSpPr>
          <p:cNvPr id="62467" name="Rectangle 14"/>
          <p:cNvSpPr>
            <a:spLocks noChangeArrowheads="1"/>
          </p:cNvSpPr>
          <p:nvPr/>
        </p:nvSpPr>
        <p:spPr bwMode="auto">
          <a:xfrm>
            <a:off x="18800763" y="98425"/>
            <a:ext cx="1439862"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4.0</a:t>
            </a:r>
          </a:p>
        </p:txBody>
      </p:sp>
      <p:sp>
        <p:nvSpPr>
          <p:cNvPr id="17" name="Rectangle 3"/>
          <p:cNvSpPr>
            <a:spLocks noChangeArrowheads="1"/>
          </p:cNvSpPr>
          <p:nvPr/>
        </p:nvSpPr>
        <p:spPr bwMode="auto">
          <a:xfrm>
            <a:off x="0" y="5283200"/>
            <a:ext cx="20069175" cy="1511300"/>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7" name="Rectangle 6"/>
          <p:cNvSpPr>
            <a:spLocks noChangeArrowheads="1"/>
          </p:cNvSpPr>
          <p:nvPr/>
        </p:nvSpPr>
        <p:spPr bwMode="auto">
          <a:xfrm>
            <a:off x="282575" y="1198563"/>
            <a:ext cx="20024725" cy="1024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ea typeface="SimSun" charset="0"/>
                <a:cs typeface="SimSun" charset="0"/>
              </a:rPr>
              <a:t>ICT-</a:t>
            </a:r>
            <a:r>
              <a:rPr lang="en-US" sz="4400" dirty="0" err="1">
                <a:solidFill>
                  <a:schemeClr val="bg1">
                    <a:lumMod val="65000"/>
                  </a:schemeClr>
                </a:solidFill>
                <a:latin typeface="Calibri" charset="0"/>
                <a:ea typeface="SimSun" charset="0"/>
                <a:cs typeface="SimSun" charset="0"/>
              </a:rPr>
              <a:t>projecten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onderdeel</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informatiediensten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IDn</a:t>
            </a:r>
            <a:r>
              <a:rPr lang="en-US" sz="4400" dirty="0">
                <a:solidFill>
                  <a:schemeClr val="bg1">
                    <a:lumMod val="65000"/>
                  </a:schemeClr>
                </a:solidFill>
                <a:latin typeface="Calibri" charset="0"/>
                <a:ea typeface="SimSun" charset="0"/>
                <a:cs typeface="SimSun" charset="0"/>
              </a:rPr>
              <a: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krijgen</a:t>
            </a:r>
            <a:r>
              <a:rPr lang="en-US" sz="4400" dirty="0">
                <a:solidFill>
                  <a:schemeClr val="bg1">
                    <a:lumMod val="65000"/>
                  </a:schemeClr>
                </a:solidFill>
                <a:latin typeface="Calibri" charset="0"/>
                <a:cs typeface="Calibri" charset="0"/>
              </a:rPr>
              <a:t> de schuld van falen. </a:t>
            </a:r>
            <a:r>
              <a:rPr lang="en-US" sz="4400" b="1" dirty="0" err="1">
                <a:solidFill>
                  <a:schemeClr val="bg1">
                    <a:lumMod val="65000"/>
                  </a:schemeClr>
                </a:solidFill>
                <a:latin typeface="Calibri" charset="0"/>
                <a:cs typeface="Calibri" charset="0"/>
              </a:rPr>
              <a:t>Verdeling</a:t>
            </a:r>
            <a:r>
              <a:rPr lang="en-US" sz="4400" b="1" dirty="0">
                <a:solidFill>
                  <a:schemeClr val="bg1">
                    <a:lumMod val="65000"/>
                  </a:schemeClr>
                </a:solidFill>
                <a:latin typeface="Calibri" charset="0"/>
                <a:cs typeface="Calibri" charset="0"/>
              </a:rPr>
              <a:t> van </a:t>
            </a:r>
            <a:r>
              <a:rPr lang="en-US" sz="4400" b="1" dirty="0" err="1">
                <a:solidFill>
                  <a:srgbClr val="A6A6A6"/>
                </a:solidFill>
                <a:latin typeface="Calibri" charset="0"/>
                <a:cs typeface="Calibri" charset="0"/>
              </a:rPr>
              <a:t>kennisarbeid</a:t>
            </a:r>
            <a:r>
              <a:rPr lang="en-US" sz="4400" b="1" dirty="0">
                <a:solidFill>
                  <a:srgbClr val="A6A6A6"/>
                </a:solidFill>
                <a:latin typeface="Calibri" charset="0"/>
                <a:cs typeface="Calibri" charset="0"/>
              </a:rPr>
              <a:t> </a:t>
            </a:r>
            <a:r>
              <a:rPr lang="en-US" sz="4400" b="1" dirty="0" err="1">
                <a:solidFill>
                  <a:srgbClr val="A6A6A6"/>
                </a:solidFill>
                <a:latin typeface="Calibri" charset="0"/>
                <a:cs typeface="Calibri" charset="0"/>
              </a:rPr>
              <a:t>zonder</a:t>
            </a:r>
            <a:r>
              <a:rPr lang="en-US" sz="4400" b="1" dirty="0">
                <a:solidFill>
                  <a:srgbClr val="A6A6A6"/>
                </a:solidFill>
                <a:latin typeface="Calibri" charset="0"/>
                <a:cs typeface="Calibri" charset="0"/>
              </a:rPr>
              <a:t> </a:t>
            </a:r>
            <a:r>
              <a:rPr lang="en-US" sz="4400" b="1" dirty="0" err="1">
                <a:solidFill>
                  <a:srgbClr val="A6A6A6"/>
                </a:solidFill>
                <a:latin typeface="Calibri" charset="0"/>
                <a:cs typeface="Calibri" charset="0"/>
              </a:rPr>
              <a:t>recombinatie</a:t>
            </a:r>
            <a:r>
              <a:rPr lang="en-US" sz="4400" b="1" dirty="0">
                <a:solidFill>
                  <a:srgbClr val="A6A6A6"/>
                </a:solidFill>
                <a:latin typeface="Calibri" charset="0"/>
                <a:cs typeface="Calibri" charset="0"/>
              </a:rPr>
              <a:t> is een </a:t>
            </a:r>
            <a:r>
              <a:rPr lang="en-US" sz="4400" b="1" dirty="0" err="1">
                <a:solidFill>
                  <a:srgbClr val="A6A6A6"/>
                </a:solidFill>
                <a:latin typeface="Calibri" charset="0"/>
                <a:cs typeface="Calibri" charset="0"/>
              </a:rPr>
              <a:t>oorzaak</a:t>
            </a:r>
            <a:r>
              <a:rPr lang="en-US" sz="4400" dirty="0">
                <a:solidFill>
                  <a:srgbClr val="A6A6A6"/>
                </a:solidFill>
                <a:latin typeface="Calibri" charset="0"/>
                <a:cs typeface="Calibri" charset="0"/>
              </a:rPr>
              <a:t>.</a:t>
            </a:r>
            <a:endParaRPr lang="en-US" sz="4400" dirty="0">
              <a:solidFill>
                <a:srgbClr val="A6A6A6"/>
              </a:solidFill>
              <a:latin typeface="Calibri" charset="0"/>
              <a:ea typeface="SimSun" charset="0"/>
              <a:cs typeface="SimSun"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rPr>
              <a:t>Ik</a:t>
            </a:r>
            <a:r>
              <a:rPr lang="en-US" sz="4400" dirty="0">
                <a:solidFill>
                  <a:schemeClr val="bg1">
                    <a:lumMod val="65000"/>
                  </a:schemeClr>
                </a:solidFill>
                <a:latin typeface="Calibri" charset="0"/>
                <a:ea typeface="SimSun" charset="0"/>
                <a:cs typeface="SimSun" charset="0"/>
              </a:rPr>
              <a:t> zit 50 </a:t>
            </a:r>
            <a:r>
              <a:rPr lang="en-US" sz="4400" dirty="0" err="1">
                <a:solidFill>
                  <a:schemeClr val="bg1">
                    <a:lumMod val="65000"/>
                  </a:schemeClr>
                </a:solidFill>
                <a:latin typeface="Calibri" charset="0"/>
                <a:ea typeface="SimSun" charset="0"/>
                <a:cs typeface="SimSun" charset="0"/>
              </a:rPr>
              <a:t>jaar</a:t>
            </a:r>
            <a:r>
              <a:rPr lang="en-US" sz="4400" dirty="0">
                <a:solidFill>
                  <a:schemeClr val="bg1">
                    <a:lumMod val="65000"/>
                  </a:schemeClr>
                </a:solidFill>
                <a:latin typeface="Calibri" charset="0"/>
                <a:ea typeface="SimSun" charset="0"/>
                <a:cs typeface="SimSun" charset="0"/>
              </a:rPr>
              <a:t> in R&amp;I en </a:t>
            </a:r>
            <a:r>
              <a:rPr lang="en-US" sz="4400" dirty="0" err="1">
                <a:solidFill>
                  <a:schemeClr val="bg1">
                    <a:lumMod val="65000"/>
                  </a:schemeClr>
                </a:solidFill>
                <a:latin typeface="Calibri" charset="0"/>
                <a:ea typeface="SimSun" charset="0"/>
                <a:cs typeface="SimSun" charset="0"/>
              </a:rPr>
              <a:t>schets</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wanneer</a:t>
            </a:r>
            <a:r>
              <a:rPr lang="en-US" sz="4400" dirty="0">
                <a:solidFill>
                  <a:schemeClr val="bg1">
                    <a:lumMod val="65000"/>
                  </a:schemeClr>
                </a:solidFill>
                <a:latin typeface="Calibri" charset="0"/>
                <a:ea typeface="SimSun" charset="0"/>
                <a:cs typeface="SimSun" charset="0"/>
              </a:rPr>
              <a:t> het </a:t>
            </a:r>
            <a:r>
              <a:rPr lang="en-US" sz="4400" dirty="0" err="1">
                <a:solidFill>
                  <a:schemeClr val="bg1">
                    <a:lumMod val="65000"/>
                  </a:schemeClr>
                </a:solidFill>
                <a:latin typeface="Calibri" charset="0"/>
                <a:ea typeface="SimSun" charset="0"/>
                <a:cs typeface="SimSun" charset="0"/>
              </a:rPr>
              <a:t>gezag</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één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theorie</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overheerste</a:t>
            </a:r>
            <a:r>
              <a:rPr lang="en-US" sz="4400" dirty="0">
                <a:solidFill>
                  <a:schemeClr val="bg1">
                    <a:lumMod val="65000"/>
                  </a:schemeClr>
                </a:solidFill>
                <a:latin typeface="Calibri" charset="0"/>
                <a:ea typeface="SimSun" charset="0"/>
                <a:cs typeface="SimSun" charset="0"/>
              </a:rPr>
              <a:t>. </a:t>
            </a:r>
            <a:r>
              <a:rPr lang="en-US" sz="4400" b="1" dirty="0">
                <a:solidFill>
                  <a:schemeClr val="bg1">
                    <a:lumMod val="65000"/>
                  </a:schemeClr>
                </a:solidFill>
                <a:latin typeface="Calibri" charset="0"/>
                <a:ea typeface="SimSun" charset="0"/>
                <a:cs typeface="SimSun" charset="0"/>
              </a:rPr>
              <a:t>Het </a:t>
            </a:r>
            <a:r>
              <a:rPr lang="en-US" sz="4400" b="1" dirty="0" err="1">
                <a:solidFill>
                  <a:schemeClr val="bg1">
                    <a:lumMod val="65000"/>
                  </a:schemeClr>
                </a:solidFill>
                <a:latin typeface="Calibri" charset="0"/>
                <a:ea typeface="SimSun" charset="0"/>
                <a:cs typeface="SimSun" charset="0"/>
              </a:rPr>
              <a:t>gaat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fout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als</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er</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één</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wordt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verwaarloosd</a:t>
            </a:r>
            <a:r>
              <a:rPr lang="en-US" sz="4400" b="1" dirty="0">
                <a:solidFill>
                  <a:schemeClr val="bg1">
                    <a:lumMod val="65000"/>
                  </a:schemeClr>
                </a:solidFill>
                <a:latin typeface="Calibri" charset="0"/>
                <a:ea typeface="SimSun" charset="0"/>
                <a:cs typeface="SimSun" charset="0"/>
              </a:rPr>
              <a:t>. </a:t>
            </a:r>
            <a:endParaRPr lang="en-US" sz="4400" b="1"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Informatiediensten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zijn</a:t>
            </a:r>
            <a:r>
              <a:rPr lang="en-US" sz="4400" dirty="0">
                <a:solidFill>
                  <a:schemeClr val="bg1">
                    <a:lumMod val="65000"/>
                  </a:schemeClr>
                </a:solidFill>
                <a:latin typeface="Calibri" charset="0"/>
                <a:cs typeface="Calibri" charset="0"/>
              </a:rPr>
              <a:t> per </a:t>
            </a:r>
            <a:r>
              <a:rPr lang="en-US" sz="4400" dirty="0" err="1">
                <a:solidFill>
                  <a:schemeClr val="bg1">
                    <a:lumMod val="65000"/>
                  </a:schemeClr>
                </a:solidFill>
                <a:latin typeface="Calibri" charset="0"/>
                <a:cs typeface="Calibri" charset="0"/>
              </a:rPr>
              <a:t>definitie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vitaal</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genetwerkt</a:t>
            </a:r>
            <a:r>
              <a:rPr lang="en-US" sz="4400" dirty="0">
                <a:solidFill>
                  <a:schemeClr val="bg1">
                    <a:lumMod val="65000"/>
                  </a:schemeClr>
                </a:solidFill>
                <a:latin typeface="Calibri" charset="0"/>
                <a:cs typeface="Calibri" charset="0"/>
              </a:rPr>
              <a:t>, complex en </a:t>
            </a:r>
            <a:r>
              <a:rPr lang="en-US" sz="4400" dirty="0" err="1">
                <a:solidFill>
                  <a:schemeClr val="bg1">
                    <a:lumMod val="65000"/>
                  </a:schemeClr>
                </a:solidFill>
                <a:latin typeface="Calibri" charset="0"/>
                <a:cs typeface="Calibri" charset="0"/>
              </a:rPr>
              <a:t>adaptief</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vaak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onvoorspelbaar</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Benader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ID-</a:t>
            </a:r>
            <a:r>
              <a:rPr lang="en-US" sz="4400" b="1" dirty="0" err="1">
                <a:solidFill>
                  <a:schemeClr val="bg1">
                    <a:lumMod val="65000"/>
                  </a:schemeClr>
                </a:solidFill>
                <a:latin typeface="Calibri" charset="0"/>
                <a:cs typeface="Calibri" charset="0"/>
              </a:rPr>
              <a:t>projectbeoordeling</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weersvoorspelling</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tx1"/>
                </a:solidFill>
                <a:latin typeface="Calibri" charset="0"/>
                <a:cs typeface="Calibri" charset="0"/>
              </a:rPr>
              <a:t>De </a:t>
            </a:r>
            <a:r>
              <a:rPr lang="en-US" sz="4400" dirty="0" err="1">
                <a:solidFill>
                  <a:schemeClr val="tx1"/>
                </a:solidFill>
                <a:latin typeface="Calibri" charset="0"/>
                <a:cs typeface="Calibri" charset="0"/>
              </a:rPr>
              <a:t>operationaliteit</a:t>
            </a:r>
            <a:r>
              <a:rPr lang="en-US" sz="4400" dirty="0">
                <a:solidFill>
                  <a:schemeClr val="tx1"/>
                </a:solidFill>
                <a:latin typeface="Calibri" charset="0"/>
                <a:cs typeface="Calibri" charset="0"/>
              </a:rPr>
              <a:t> van </a:t>
            </a:r>
            <a:r>
              <a:rPr lang="en-US" sz="4400" dirty="0" err="1">
                <a:solidFill>
                  <a:schemeClr val="tx1"/>
                </a:solidFill>
                <a:latin typeface="Calibri" charset="0"/>
                <a:cs typeface="Calibri" charset="0"/>
              </a:rPr>
              <a:t>IDn</a:t>
            </a:r>
            <a:r>
              <a:rPr lang="en-US" sz="4400" dirty="0">
                <a:solidFill>
                  <a:schemeClr val="tx1"/>
                </a:solidFill>
                <a:latin typeface="Calibri" charset="0"/>
                <a:cs typeface="Calibri" charset="0"/>
              </a:rPr>
              <a:t> </a:t>
            </a:r>
            <a:r>
              <a:rPr lang="en-US" sz="4400" b="1" dirty="0" err="1">
                <a:solidFill>
                  <a:schemeClr val="tx1"/>
                </a:solidFill>
                <a:latin typeface="Calibri" charset="0"/>
                <a:cs typeface="Calibri" charset="0"/>
              </a:rPr>
              <a:t>hangt</a:t>
            </a:r>
            <a:r>
              <a:rPr lang="en-US" sz="4400" b="1" dirty="0">
                <a:solidFill>
                  <a:schemeClr val="tx1"/>
                </a:solidFill>
                <a:latin typeface="Calibri" charset="0"/>
                <a:cs typeface="Calibri" charset="0"/>
              </a:rPr>
              <a:t> </a:t>
            </a:r>
            <a:r>
              <a:rPr lang="en-US" sz="4400" b="1" dirty="0" err="1">
                <a:solidFill>
                  <a:schemeClr val="tx1"/>
                </a:solidFill>
                <a:latin typeface="Calibri" charset="0"/>
                <a:cs typeface="Calibri" charset="0"/>
              </a:rPr>
              <a:t>af</a:t>
            </a:r>
            <a:r>
              <a:rPr lang="en-US" sz="4400" b="1" dirty="0">
                <a:solidFill>
                  <a:schemeClr val="tx1"/>
                </a:solidFill>
                <a:latin typeface="Calibri" charset="0"/>
                <a:cs typeface="Calibri" charset="0"/>
              </a:rPr>
              <a:t> van </a:t>
            </a:r>
            <a:r>
              <a:rPr lang="en-US" sz="4400" dirty="0" err="1">
                <a:solidFill>
                  <a:schemeClr val="tx1"/>
                </a:solidFill>
                <a:latin typeface="Calibri" charset="0"/>
                <a:cs typeface="Calibri" charset="0"/>
              </a:rPr>
              <a:t>succesvolle</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combinaties</a:t>
            </a:r>
            <a:r>
              <a:rPr lang="en-US" sz="4400" dirty="0">
                <a:solidFill>
                  <a:schemeClr val="tx1"/>
                </a:solidFill>
                <a:latin typeface="Calibri" charset="0"/>
                <a:cs typeface="Calibri" charset="0"/>
              </a:rPr>
              <a:t> van </a:t>
            </a:r>
            <a:r>
              <a:rPr lang="en-US" sz="4400" dirty="0" err="1">
                <a:solidFill>
                  <a:schemeClr val="tx1"/>
                </a:solidFill>
                <a:latin typeface="Calibri" charset="0"/>
                <a:cs typeface="Calibri" charset="0"/>
              </a:rPr>
              <a:t>effectief</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verbonden</a:t>
            </a:r>
            <a:r>
              <a:rPr lang="en-US" sz="4400" dirty="0">
                <a:solidFill>
                  <a:schemeClr val="tx1"/>
                </a:solidFill>
                <a:latin typeface="Calibri" charset="0"/>
                <a:cs typeface="Calibri" charset="0"/>
              </a:rPr>
              <a:t> ID </a:t>
            </a:r>
            <a:r>
              <a:rPr lang="en-US" sz="4400" dirty="0" err="1">
                <a:solidFill>
                  <a:schemeClr val="tx1"/>
                </a:solidFill>
                <a:latin typeface="Calibri" charset="0"/>
                <a:cs typeface="Calibri" charset="0"/>
              </a:rPr>
              <a:t>onderdelen</a:t>
            </a:r>
            <a:r>
              <a:rPr lang="en-US" sz="4400" dirty="0">
                <a:solidFill>
                  <a:schemeClr val="tx1"/>
                </a:solidFill>
                <a:latin typeface="Calibri" charset="0"/>
                <a:cs typeface="Calibri" charset="0"/>
              </a:rPr>
              <a:t> (en </a:t>
            </a:r>
            <a:r>
              <a:rPr lang="en-US" sz="4400" dirty="0" err="1">
                <a:solidFill>
                  <a:schemeClr val="tx1"/>
                </a:solidFill>
                <a:latin typeface="Calibri" charset="0"/>
                <a:cs typeface="Calibri" charset="0"/>
              </a:rPr>
              <a:t>externe</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IDn</a:t>
            </a:r>
            <a:r>
              <a:rPr lang="en-US" sz="4400" dirty="0">
                <a:solidFill>
                  <a:schemeClr val="tx1"/>
                </a:solidFill>
                <a:latin typeface="Calibri" charset="0"/>
                <a:cs typeface="Calibri" charset="0"/>
              </a:rPr>
              <a:t>) in </a:t>
            </a:r>
            <a:r>
              <a:rPr lang="en-US" sz="4400" b="1" dirty="0">
                <a:solidFill>
                  <a:schemeClr val="tx1"/>
                </a:solidFill>
                <a:latin typeface="Calibri" charset="0"/>
                <a:cs typeface="Calibri" charset="0"/>
              </a:rPr>
              <a:t>het </a:t>
            </a:r>
            <a:r>
              <a:rPr lang="en-US" sz="4400" b="1" dirty="0" err="1">
                <a:solidFill>
                  <a:schemeClr val="tx1"/>
                </a:solidFill>
                <a:latin typeface="Calibri" charset="0"/>
                <a:cs typeface="Calibri" charset="0"/>
              </a:rPr>
              <a:t>heersende</a:t>
            </a:r>
            <a:r>
              <a:rPr lang="en-US" sz="4400" b="1" dirty="0">
                <a:solidFill>
                  <a:schemeClr val="tx1"/>
                </a:solidFill>
                <a:latin typeface="Calibri" charset="0"/>
                <a:cs typeface="Calibri" charset="0"/>
              </a:rPr>
              <a:t> </a:t>
            </a:r>
            <a:r>
              <a:rPr lang="en-US" sz="4400" b="1" dirty="0" err="1">
                <a:solidFill>
                  <a:schemeClr val="tx1"/>
                </a:solidFill>
                <a:latin typeface="Calibri" charset="0"/>
                <a:cs typeface="Calibri" charset="0"/>
              </a:rPr>
              <a:t>politieke</a:t>
            </a:r>
            <a:r>
              <a:rPr lang="en-US" sz="4400" b="1" dirty="0">
                <a:solidFill>
                  <a:schemeClr val="tx1"/>
                </a:solidFill>
                <a:latin typeface="Calibri" charset="0"/>
                <a:cs typeface="Calibri" charset="0"/>
              </a:rPr>
              <a:t> </a:t>
            </a:r>
            <a:r>
              <a:rPr lang="en-US" sz="4400" b="1" dirty="0" err="1">
                <a:solidFill>
                  <a:schemeClr val="tx1"/>
                </a:solidFill>
                <a:latin typeface="Calibri" charset="0"/>
                <a:cs typeface="Calibri" charset="0"/>
              </a:rPr>
              <a:t>klimaat</a:t>
            </a:r>
            <a:r>
              <a:rPr lang="en-US" sz="4400" dirty="0">
                <a:solidFill>
                  <a:schemeClr val="tx1"/>
                </a:solidFill>
                <a:latin typeface="Calibri" charset="0"/>
                <a:cs typeface="Calibri"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sym typeface="Wingdings" charset="0"/>
              </a:rPr>
              <a:t>Wanneer</a:t>
            </a:r>
            <a:r>
              <a:rPr lang="en-US" sz="4400" dirty="0">
                <a:solidFill>
                  <a:schemeClr val="bg1">
                    <a:lumMod val="65000"/>
                  </a:schemeClr>
                </a:solidFill>
                <a:latin typeface="Calibri" charset="0"/>
                <a:ea typeface="SimSun" charset="0"/>
                <a:cs typeface="SimSun" charset="0"/>
                <a:sym typeface="Wingdings" charset="0"/>
              </a:rPr>
              <a:t> is een ID </a:t>
            </a:r>
            <a:r>
              <a:rPr lang="en-US" sz="4400" dirty="0" err="1">
                <a:solidFill>
                  <a:schemeClr val="bg1">
                    <a:lumMod val="65000"/>
                  </a:schemeClr>
                </a:solidFill>
                <a:latin typeface="Calibri" charset="0"/>
                <a:ea typeface="SimSun" charset="0"/>
                <a:cs typeface="SimSun" charset="0"/>
                <a:sym typeface="Wingdings" charset="0"/>
              </a:rPr>
              <a:t>succesvol</a:t>
            </a:r>
            <a:r>
              <a:rPr lang="en-US" sz="4400"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Succes</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heeft</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vijf</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gezichten</a:t>
            </a:r>
            <a:r>
              <a:rPr lang="en-US" sz="4400" dirty="0">
                <a:solidFill>
                  <a:schemeClr val="bg1">
                    <a:lumMod val="65000"/>
                  </a:schemeClr>
                </a:solidFill>
                <a:latin typeface="Calibri" charset="0"/>
                <a:ea typeface="SimSun" charset="0"/>
                <a:cs typeface="SimSun" charset="0"/>
                <a:sym typeface="Wingdings" charset="0"/>
              </a:rPr>
              <a:t>: </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ecologisch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Geldt</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ook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voor</a:t>
            </a:r>
            <a:r>
              <a:rPr lang="en-US" sz="4400" dirty="0">
                <a:solidFill>
                  <a:schemeClr val="bg1">
                    <a:lumMod val="65000"/>
                  </a:schemeClr>
                </a:solidFill>
                <a:latin typeface="Calibri" charset="0"/>
                <a:ea typeface="SimSun" charset="0"/>
                <a:cs typeface="SimSun" charset="0"/>
              </a:rPr>
              <a:t> netwerk- en </a:t>
            </a:r>
            <a:r>
              <a:rPr lang="en-US" sz="4400" dirty="0" err="1">
                <a:solidFill>
                  <a:schemeClr val="bg1">
                    <a:lumMod val="65000"/>
                  </a:schemeClr>
                </a:solidFill>
                <a:latin typeface="Calibri" charset="0"/>
                <a:ea typeface="SimSun" charset="0"/>
                <a:cs typeface="SimSun" charset="0"/>
              </a:rPr>
              <a:t>organisatiemodi</a:t>
            </a:r>
            <a:r>
              <a:rPr lang="en-US" sz="4400" dirty="0">
                <a:solidFill>
                  <a:schemeClr val="bg1">
                    <a:lumMod val="65000"/>
                  </a:schemeClr>
                </a:solidFill>
                <a:latin typeface="Calibri" charset="0"/>
                <a:ea typeface="SimSun" charset="0"/>
                <a:cs typeface="SimSun"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b="1" dirty="0">
                <a:solidFill>
                  <a:schemeClr val="bg1">
                    <a:lumMod val="65000"/>
                  </a:schemeClr>
                </a:solidFill>
                <a:latin typeface="Calibri" charset="0"/>
                <a:cs typeface="Calibri" charset="0"/>
              </a:rPr>
              <a:t>Wat</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juristen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aan-projectsucces</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kunnen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bijdragen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vind</a:t>
            </a:r>
            <a:r>
              <a:rPr lang="en-US" sz="4400" b="1" dirty="0">
                <a:solidFill>
                  <a:schemeClr val="bg1">
                    <a:lumMod val="65000"/>
                  </a:schemeClr>
                </a:solidFill>
                <a:latin typeface="Calibri" charset="0"/>
                <a:cs typeface="Calibri" charset="0"/>
              </a:rPr>
              <a:t> je in</a:t>
            </a:r>
            <a:r>
              <a:rPr lang="en-US" sz="4400" dirty="0">
                <a:solidFill>
                  <a:schemeClr val="bg1">
                    <a:lumMod val="65000"/>
                  </a:schemeClr>
                </a:solidFill>
                <a:latin typeface="Calibri" charset="0"/>
                <a:cs typeface="Calibri" charset="0"/>
              </a:rPr>
              <a:t> </a:t>
            </a:r>
            <a:r>
              <a:rPr lang="en-US" sz="4400" b="1" i="1" dirty="0">
                <a:solidFill>
                  <a:schemeClr val="bg1">
                    <a:lumMod val="65000"/>
                  </a:schemeClr>
                </a:solidFill>
                <a:latin typeface="Calibri" charset="0"/>
                <a:cs typeface="Calibri" charset="0"/>
              </a:rPr>
              <a:t>het </a:t>
            </a:r>
            <a:r>
              <a:rPr lang="en-US" sz="4400" b="1" i="1" dirty="0" err="1">
                <a:solidFill>
                  <a:schemeClr val="bg1">
                    <a:lumMod val="65000"/>
                  </a:schemeClr>
                </a:solidFill>
                <a:latin typeface="Calibri" charset="0"/>
                <a:cs typeface="Calibri" charset="0"/>
              </a:rPr>
              <a:t>normatieve</a:t>
            </a:r>
            <a:r>
              <a:rPr lang="en-US" sz="4400" b="1" i="1" dirty="0">
                <a:solidFill>
                  <a:schemeClr val="bg1">
                    <a:lumMod val="65000"/>
                  </a:schemeClr>
                </a:solidFill>
                <a:latin typeface="Calibri" charset="0"/>
                <a:cs typeface="Calibri" charset="0"/>
              </a:rPr>
              <a:t> </a:t>
            </a:r>
            <a:r>
              <a:rPr lang="en-US" sz="4400" b="1" i="1" dirty="0" err="1">
                <a:solidFill>
                  <a:schemeClr val="bg1">
                    <a:lumMod val="65000"/>
                  </a:schemeClr>
                </a:solidFill>
                <a:latin typeface="Calibri" charset="0"/>
                <a:cs typeface="Calibri" charset="0"/>
              </a:rPr>
              <a:t>debat</a:t>
            </a:r>
            <a:r>
              <a:rPr lang="en-US" sz="4400" b="1" i="1"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dat</a:t>
            </a:r>
            <a:r>
              <a:rPr lang="en-US" sz="4400" i="1" dirty="0">
                <a:solidFill>
                  <a:schemeClr val="bg1">
                    <a:lumMod val="65000"/>
                  </a:schemeClr>
                </a:solidFill>
                <a:latin typeface="Calibri" charset="0"/>
                <a:cs typeface="Calibri" charset="0"/>
              </a:rPr>
              <a:t> </a:t>
            </a:r>
            <a:r>
              <a:rPr lang="en-US" sz="4400" dirty="0">
                <a:solidFill>
                  <a:schemeClr val="bg1">
                    <a:lumMod val="65000"/>
                  </a:schemeClr>
                </a:solidFill>
                <a:latin typeface="Calibri" charset="0"/>
                <a:cs typeface="Calibri" charset="0"/>
              </a:rPr>
              <a:t>de RE-</a:t>
            </a:r>
            <a:r>
              <a:rPr lang="en-US" sz="4400" dirty="0" err="1">
                <a:solidFill>
                  <a:schemeClr val="bg1">
                    <a:lumMod val="65000"/>
                  </a:schemeClr>
                </a:solidFill>
                <a:latin typeface="Calibri" charset="0"/>
                <a:cs typeface="Calibri" charset="0"/>
              </a:rPr>
              <a:t>fase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afsluit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precontractueel</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Inventariseer</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bescherm</a:t>
            </a:r>
            <a:r>
              <a:rPr lang="en-US" sz="4400" dirty="0">
                <a:solidFill>
                  <a:schemeClr val="bg1">
                    <a:lumMod val="65000"/>
                  </a:schemeClr>
                </a:solidFill>
                <a:latin typeface="Calibri" charset="0"/>
                <a:cs typeface="Calibri" charset="0"/>
              </a:rPr>
              <a:t> de </a:t>
            </a:r>
            <a:r>
              <a:rPr lang="en-US" sz="4400" dirty="0" err="1">
                <a:solidFill>
                  <a:schemeClr val="bg1">
                    <a:lumMod val="65000"/>
                  </a:schemeClr>
                </a:solidFill>
                <a:latin typeface="Calibri" charset="0"/>
                <a:cs typeface="Calibri" charset="0"/>
              </a:rPr>
              <a:t>omvang</a:t>
            </a:r>
            <a:r>
              <a:rPr lang="en-US" sz="4400" dirty="0">
                <a:solidFill>
                  <a:schemeClr val="bg1">
                    <a:lumMod val="65000"/>
                  </a:schemeClr>
                </a:solidFill>
                <a:latin typeface="Calibri" charset="0"/>
                <a:cs typeface="Calibri" charset="0"/>
              </a:rPr>
              <a:t> van de </a:t>
            </a:r>
            <a:r>
              <a:rPr lang="en-US" sz="4400" dirty="0" err="1">
                <a:solidFill>
                  <a:schemeClr val="bg1">
                    <a:lumMod val="65000"/>
                  </a:schemeClr>
                </a:solidFill>
                <a:latin typeface="Calibri" charset="0"/>
                <a:cs typeface="Calibri" charset="0"/>
              </a:rPr>
              <a:t>resterende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speelruimte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aanbieders</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gebruikers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Overweeg</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daarbij</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simulatie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verificatie</a:t>
            </a:r>
            <a:r>
              <a:rPr lang="en-US" sz="4400" b="1" dirty="0">
                <a:solidFill>
                  <a:schemeClr val="bg1">
                    <a:lumMod val="65000"/>
                  </a:schemeClr>
                </a:solidFill>
                <a:latin typeface="Calibri" charset="0"/>
                <a:cs typeface="Calibri" charset="0"/>
              </a:rPr>
              <a:t>-instrument.</a:t>
            </a:r>
            <a:endParaRPr lang="en-US" sz="4400"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Schep</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als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mogelijk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condities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win-win- </a:t>
            </a:r>
            <a:r>
              <a:rPr lang="en-US" sz="4400" dirty="0">
                <a:solidFill>
                  <a:schemeClr val="bg1">
                    <a:lumMod val="65000"/>
                  </a:schemeClr>
                </a:solidFill>
                <a:latin typeface="Calibri" charset="0"/>
                <a:cs typeface="Calibri" charset="0"/>
              </a:rPr>
              <a:t>in </a:t>
            </a:r>
            <a:r>
              <a:rPr lang="en-US" sz="4400" dirty="0" err="1">
                <a:solidFill>
                  <a:schemeClr val="bg1">
                    <a:lumMod val="65000"/>
                  </a:schemeClr>
                </a:solidFill>
                <a:latin typeface="Calibri" charset="0"/>
                <a:cs typeface="Calibri" charset="0"/>
              </a:rPr>
              <a:t>plaats</a:t>
            </a:r>
            <a:r>
              <a:rPr lang="en-US" sz="4400"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vechtsport</a:t>
            </a:r>
            <a:r>
              <a:rPr lang="en-US" sz="4400" i="1" dirty="0" err="1">
                <a:solidFill>
                  <a:schemeClr val="bg1">
                    <a:lumMod val="65000"/>
                  </a:schemeClr>
                </a:solidFill>
                <a:latin typeface="Calibri" charset="0"/>
                <a:cs typeface="Calibri" charset="0"/>
              </a:rPr>
              <a:t>framing</a:t>
            </a:r>
            <a:r>
              <a:rPr lang="en-US" sz="4400" dirty="0">
                <a:solidFill>
                  <a:schemeClr val="bg1">
                    <a:lumMod val="65000"/>
                  </a:schemeClr>
                </a:solidFill>
                <a:latin typeface="Calibri" charset="0"/>
                <a:cs typeface="Calibri" charset="0"/>
              </a:rPr>
              <a:t>.</a:t>
            </a:r>
            <a:endParaRPr lang="en-US" sz="1200" b="1" dirty="0">
              <a:solidFill>
                <a:schemeClr val="bg1">
                  <a:lumMod val="65000"/>
                </a:schemeClr>
              </a:solidFill>
              <a:latin typeface="Calibri" charset="0"/>
              <a:ea typeface="SimSun"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6"/>
          <p:cNvSpPr>
            <a:spLocks noChangeArrowheads="1"/>
          </p:cNvSpPr>
          <p:nvPr/>
        </p:nvSpPr>
        <p:spPr bwMode="auto">
          <a:xfrm>
            <a:off x="18584863" y="242888"/>
            <a:ext cx="1439862"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4.1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64514" name="Rectangle 2"/>
          <p:cNvSpPr>
            <a:spLocks noChangeArrowheads="1"/>
          </p:cNvSpPr>
          <p:nvPr/>
        </p:nvSpPr>
        <p:spPr bwMode="auto">
          <a:xfrm>
            <a:off x="30163" y="144463"/>
            <a:ext cx="18384837"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Tx/>
              <a:buNone/>
            </a:pPr>
            <a:r>
              <a:rPr lang="en-US" sz="6000">
                <a:solidFill>
                  <a:schemeClr val="tx1"/>
                </a:solidFill>
              </a:rPr>
              <a:t>IDn zijn </a:t>
            </a:r>
            <a:r>
              <a:rPr lang="en-US" sz="6000">
                <a:solidFill>
                  <a:schemeClr val="tx1"/>
                </a:solidFill>
                <a:latin typeface="Calibri" charset="0"/>
                <a:cs typeface="Calibri" charset="0"/>
              </a:rPr>
              <a:t>genetwerkt, complex en adaptief  (bijv. e-CODEX)</a:t>
            </a:r>
            <a:endParaRPr lang="en-US" sz="6000">
              <a:solidFill>
                <a:schemeClr val="tx1"/>
              </a:solidFill>
            </a:endParaRPr>
          </a:p>
        </p:txBody>
      </p:sp>
      <p:pic>
        <p:nvPicPr>
          <p:cNvPr id="64515" name="Picture 4" descr="ring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 y="1466850"/>
            <a:ext cx="14012863" cy="957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9"/>
          <p:cNvSpPr txBox="1">
            <a:spLocks noChangeArrowheads="1"/>
          </p:cNvSpPr>
          <p:nvPr/>
        </p:nvSpPr>
        <p:spPr bwMode="auto">
          <a:xfrm>
            <a:off x="13954278" y="1638136"/>
            <a:ext cx="6342062" cy="9793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rgbClr val="000000"/>
                </a:solidFill>
                <a:latin typeface="Arial" charset="0"/>
                <a:ea typeface="SimSun" charset="0"/>
                <a:cs typeface="SimSun" charset="0"/>
              </a:defRPr>
            </a:lvl9pPr>
          </a:lstStyle>
          <a:p>
            <a:pPr>
              <a:lnSpc>
                <a:spcPct val="96000"/>
              </a:lnSpc>
              <a:defRPr/>
            </a:pPr>
            <a:r>
              <a:rPr lang="en-US" sz="3600" dirty="0" err="1" smtClean="0">
                <a:latin typeface="Segoe Print" charset="0"/>
              </a:rPr>
              <a:t>I</a:t>
            </a:r>
            <a:r>
              <a:rPr lang="en-US" sz="3600" strike="sngStrike" dirty="0" err="1" smtClean="0">
                <a:latin typeface="Segoe Print" charset="0"/>
              </a:rPr>
              <a:t>CT</a:t>
            </a:r>
            <a:r>
              <a:rPr lang="en-US" sz="3600" dirty="0" err="1" smtClean="0">
                <a:latin typeface="Segoe Print" charset="0"/>
              </a:rPr>
              <a:t>Dn</a:t>
            </a:r>
            <a:r>
              <a:rPr lang="en-US" sz="3600" dirty="0" smtClean="0">
                <a:latin typeface="Segoe Print" charset="0"/>
              </a:rPr>
              <a:t> </a:t>
            </a:r>
            <a:r>
              <a:rPr lang="en-US" sz="3600" dirty="0" err="1" smtClean="0">
                <a:latin typeface="Segoe Print" charset="0"/>
              </a:rPr>
              <a:t>gaan</a:t>
            </a:r>
            <a:r>
              <a:rPr lang="en-US" sz="3600" dirty="0" smtClean="0">
                <a:latin typeface="Segoe Print" charset="0"/>
              </a:rPr>
              <a:t> over </a:t>
            </a:r>
            <a:r>
              <a:rPr lang="en-US" sz="3600" dirty="0" err="1" smtClean="0">
                <a:latin typeface="Segoe Print" charset="0"/>
              </a:rPr>
              <a:t>commu-nicatie</a:t>
            </a:r>
            <a:r>
              <a:rPr lang="en-US" sz="3600" dirty="0" smtClean="0">
                <a:latin typeface="Segoe Print" charset="0"/>
              </a:rPr>
              <a:t> </a:t>
            </a:r>
            <a:r>
              <a:rPr lang="en-US" sz="3600" dirty="0" err="1" smtClean="0">
                <a:latin typeface="Segoe Print" charset="0"/>
              </a:rPr>
              <a:t>tussen</a:t>
            </a:r>
            <a:r>
              <a:rPr lang="en-US" sz="3600" dirty="0" smtClean="0">
                <a:latin typeface="Segoe Print" charset="0"/>
              </a:rPr>
              <a:t> (</a:t>
            </a:r>
            <a:r>
              <a:rPr lang="en-US" sz="3600" dirty="0" err="1" smtClean="0">
                <a:latin typeface="Segoe Print" charset="0"/>
              </a:rPr>
              <a:t>soms</a:t>
            </a:r>
            <a:r>
              <a:rPr lang="en-US" sz="3600" dirty="0" smtClean="0">
                <a:latin typeface="Segoe Print" charset="0"/>
              </a:rPr>
              <a:t> </a:t>
            </a:r>
            <a:r>
              <a:rPr lang="en-US" sz="3600" dirty="0" err="1" smtClean="0">
                <a:latin typeface="Segoe Print" charset="0"/>
              </a:rPr>
              <a:t>sa-mengestelde</a:t>
            </a:r>
            <a:r>
              <a:rPr lang="en-US" sz="3600" dirty="0" smtClean="0">
                <a:latin typeface="Segoe Print" charset="0"/>
              </a:rPr>
              <a:t>) </a:t>
            </a:r>
            <a:r>
              <a:rPr lang="en-US" sz="3600" dirty="0" err="1" smtClean="0">
                <a:latin typeface="Segoe Print" charset="0"/>
              </a:rPr>
              <a:t>actoren</a:t>
            </a:r>
            <a:r>
              <a:rPr lang="en-US" sz="3600" dirty="0" smtClean="0">
                <a:latin typeface="Segoe Print" charset="0"/>
              </a:rPr>
              <a:t> met </a:t>
            </a:r>
          </a:p>
          <a:p>
            <a:pPr>
              <a:lnSpc>
                <a:spcPct val="96000"/>
              </a:lnSpc>
              <a:defRPr/>
            </a:pPr>
            <a:r>
              <a:rPr lang="en-US" sz="3600" dirty="0" smtClean="0">
                <a:solidFill>
                  <a:srgbClr val="3366FF"/>
                </a:solidFill>
                <a:latin typeface="Segoe Print" charset="0"/>
              </a:rPr>
              <a:t>(</a:t>
            </a:r>
            <a:r>
              <a:rPr lang="en-US" sz="3600" dirty="0" err="1" smtClean="0">
                <a:solidFill>
                  <a:srgbClr val="3366FF"/>
                </a:solidFill>
                <a:latin typeface="Segoe Print" charset="0"/>
              </a:rPr>
              <a:t>i</a:t>
            </a:r>
            <a:r>
              <a:rPr lang="en-US" sz="3600" dirty="0" smtClean="0">
                <a:solidFill>
                  <a:srgbClr val="3366FF"/>
                </a:solidFill>
                <a:latin typeface="Segoe Print" charset="0"/>
              </a:rPr>
              <a:t>) </a:t>
            </a:r>
            <a:r>
              <a:rPr lang="en-US" sz="3600" dirty="0" err="1" smtClean="0">
                <a:solidFill>
                  <a:srgbClr val="3366FF"/>
                </a:solidFill>
                <a:latin typeface="Segoe Print" charset="0"/>
              </a:rPr>
              <a:t>culturele</a:t>
            </a:r>
            <a:r>
              <a:rPr lang="en-US" sz="3600" dirty="0" smtClean="0">
                <a:latin typeface="Segoe Print" charset="0"/>
              </a:rPr>
              <a:t>, </a:t>
            </a:r>
          </a:p>
          <a:p>
            <a:pPr>
              <a:lnSpc>
                <a:spcPct val="96000"/>
              </a:lnSpc>
              <a:defRPr/>
            </a:pPr>
            <a:r>
              <a:rPr lang="en-US" sz="3600" dirty="0" smtClean="0">
                <a:latin typeface="Segoe Print" charset="0"/>
              </a:rPr>
              <a:t>(ii) </a:t>
            </a:r>
            <a:r>
              <a:rPr lang="en-US" sz="3600" dirty="0" err="1" smtClean="0">
                <a:solidFill>
                  <a:srgbClr val="008000"/>
                </a:solidFill>
                <a:latin typeface="Segoe Print" charset="0"/>
              </a:rPr>
              <a:t>juridische</a:t>
            </a:r>
            <a:r>
              <a:rPr lang="en-US" sz="3600" dirty="0" smtClean="0">
                <a:solidFill>
                  <a:srgbClr val="008000"/>
                </a:solidFill>
                <a:latin typeface="Segoe Print" charset="0"/>
              </a:rPr>
              <a:t> </a:t>
            </a:r>
            <a:r>
              <a:rPr lang="en-US" sz="3600" dirty="0" err="1" smtClean="0">
                <a:solidFill>
                  <a:schemeClr val="tx1"/>
                </a:solidFill>
                <a:latin typeface="Segoe Print" charset="0"/>
              </a:rPr>
              <a:t>én</a:t>
            </a:r>
            <a:r>
              <a:rPr lang="en-US" sz="3600" dirty="0" smtClean="0">
                <a:solidFill>
                  <a:schemeClr val="tx1"/>
                </a:solidFill>
                <a:latin typeface="Segoe Print" charset="0"/>
              </a:rPr>
              <a:t> </a:t>
            </a:r>
          </a:p>
          <a:p>
            <a:pPr>
              <a:lnSpc>
                <a:spcPct val="96000"/>
              </a:lnSpc>
              <a:defRPr/>
            </a:pPr>
            <a:r>
              <a:rPr lang="en-US" sz="3600" dirty="0" smtClean="0">
                <a:latin typeface="Segoe Print" charset="0"/>
              </a:rPr>
              <a:t>(iii) </a:t>
            </a:r>
            <a:r>
              <a:rPr lang="en-US" sz="3600" dirty="0" err="1" smtClean="0">
                <a:solidFill>
                  <a:srgbClr val="FF0000"/>
                </a:solidFill>
                <a:latin typeface="Segoe Print" charset="0"/>
              </a:rPr>
              <a:t>economische</a:t>
            </a:r>
            <a:r>
              <a:rPr lang="en-US" sz="3600" dirty="0" smtClean="0">
                <a:solidFill>
                  <a:srgbClr val="FF0000"/>
                </a:solidFill>
                <a:latin typeface="Segoe Print" charset="0"/>
              </a:rPr>
              <a:t> </a:t>
            </a:r>
            <a:r>
              <a:rPr lang="en-US" sz="3600" dirty="0" err="1" smtClean="0">
                <a:latin typeface="Segoe Print" charset="0"/>
              </a:rPr>
              <a:t>belangen</a:t>
            </a:r>
            <a:r>
              <a:rPr lang="en-US" sz="3600" dirty="0" smtClean="0">
                <a:latin typeface="Segoe Print" charset="0"/>
              </a:rPr>
              <a:t>. </a:t>
            </a:r>
          </a:p>
          <a:p>
            <a:pPr>
              <a:lnSpc>
                <a:spcPct val="96000"/>
              </a:lnSpc>
              <a:defRPr/>
            </a:pPr>
            <a:r>
              <a:rPr lang="en-US" sz="3600" dirty="0" err="1" smtClean="0">
                <a:latin typeface="Segoe Print" charset="0"/>
              </a:rPr>
              <a:t>Actoren</a:t>
            </a:r>
            <a:r>
              <a:rPr lang="en-US" sz="3600" dirty="0" smtClean="0">
                <a:latin typeface="Segoe Print" charset="0"/>
              </a:rPr>
              <a:t> die </a:t>
            </a:r>
            <a:r>
              <a:rPr lang="en-US" sz="3600" dirty="0" err="1" smtClean="0">
                <a:latin typeface="Segoe Print" charset="0"/>
              </a:rPr>
              <a:t>alle</a:t>
            </a:r>
            <a:r>
              <a:rPr lang="en-US" sz="3600" dirty="0" smtClean="0">
                <a:latin typeface="Segoe Print" charset="0"/>
              </a:rPr>
              <a:t> </a:t>
            </a:r>
            <a:r>
              <a:rPr lang="en-US" sz="3600" dirty="0" err="1" smtClean="0">
                <a:latin typeface="Segoe Print" charset="0"/>
              </a:rPr>
              <a:t>proberen</a:t>
            </a:r>
            <a:r>
              <a:rPr lang="en-US" sz="3600" dirty="0" smtClean="0">
                <a:latin typeface="Segoe Print" charset="0"/>
              </a:rPr>
              <a:t> </a:t>
            </a:r>
            <a:r>
              <a:rPr lang="en-US" sz="3600" dirty="0" err="1" smtClean="0">
                <a:latin typeface="Segoe Print" charset="0"/>
              </a:rPr>
              <a:t>te</a:t>
            </a:r>
            <a:r>
              <a:rPr lang="en-US" sz="3600" dirty="0" smtClean="0">
                <a:latin typeface="Segoe Print" charset="0"/>
              </a:rPr>
              <a:t> </a:t>
            </a:r>
            <a:r>
              <a:rPr lang="en-US" sz="3600" dirty="0" err="1" smtClean="0">
                <a:latin typeface="Segoe Print" charset="0"/>
              </a:rPr>
              <a:t>overleven</a:t>
            </a:r>
            <a:r>
              <a:rPr lang="en-US" sz="3600" dirty="0" smtClean="0">
                <a:latin typeface="Segoe Print" charset="0"/>
              </a:rPr>
              <a:t> in de </a:t>
            </a:r>
            <a:r>
              <a:rPr lang="en-US" sz="3600" dirty="0" err="1" smtClean="0">
                <a:latin typeface="Segoe Print" charset="0"/>
              </a:rPr>
              <a:t>omge-ving</a:t>
            </a:r>
            <a:r>
              <a:rPr lang="en-US" sz="3600" dirty="0" smtClean="0">
                <a:latin typeface="Segoe Print" charset="0"/>
              </a:rPr>
              <a:t> van het moment. </a:t>
            </a:r>
          </a:p>
          <a:p>
            <a:pPr>
              <a:lnSpc>
                <a:spcPct val="96000"/>
              </a:lnSpc>
              <a:defRPr/>
            </a:pPr>
            <a:endParaRPr lang="en-US" sz="1200" dirty="0" smtClean="0">
              <a:latin typeface="Segoe Print" charset="0"/>
            </a:endParaRPr>
          </a:p>
          <a:p>
            <a:pPr>
              <a:lnSpc>
                <a:spcPct val="96000"/>
              </a:lnSpc>
              <a:defRPr/>
            </a:pPr>
            <a:r>
              <a:rPr lang="en-US" sz="3600" dirty="0" err="1" smtClean="0">
                <a:solidFill>
                  <a:srgbClr val="FF0000"/>
                </a:solidFill>
                <a:latin typeface="Segoe Print" charset="0"/>
              </a:rPr>
              <a:t>I</a:t>
            </a:r>
            <a:r>
              <a:rPr lang="en-US" sz="3600" strike="sngStrike" dirty="0" err="1" smtClean="0">
                <a:solidFill>
                  <a:srgbClr val="FF0000"/>
                </a:solidFill>
                <a:latin typeface="Segoe Print" charset="0"/>
              </a:rPr>
              <a:t>CT</a:t>
            </a:r>
            <a:r>
              <a:rPr lang="en-US" sz="3600" dirty="0" err="1" smtClean="0">
                <a:solidFill>
                  <a:srgbClr val="FF0000"/>
                </a:solidFill>
                <a:latin typeface="Segoe Print" charset="0"/>
              </a:rPr>
              <a:t>Dn</a:t>
            </a:r>
            <a:r>
              <a:rPr lang="en-US" sz="3600" dirty="0" smtClean="0">
                <a:solidFill>
                  <a:srgbClr val="FF0000"/>
                </a:solidFill>
                <a:latin typeface="Segoe Print" charset="0"/>
              </a:rPr>
              <a:t> hebben </a:t>
            </a:r>
            <a:r>
              <a:rPr lang="en-US" sz="3600" dirty="0" err="1" smtClean="0">
                <a:solidFill>
                  <a:srgbClr val="FF0000"/>
                </a:solidFill>
                <a:latin typeface="Segoe Print" charset="0"/>
              </a:rPr>
              <a:t>alle</a:t>
            </a:r>
            <a:r>
              <a:rPr lang="en-US" sz="3600" dirty="0" smtClean="0">
                <a:solidFill>
                  <a:srgbClr val="FF0000"/>
                </a:solidFill>
                <a:latin typeface="Segoe Print" charset="0"/>
              </a:rPr>
              <a:t> een </a:t>
            </a:r>
            <a:r>
              <a:rPr lang="en-US" sz="3600" dirty="0" err="1" smtClean="0">
                <a:solidFill>
                  <a:srgbClr val="FF0000"/>
                </a:solidFill>
                <a:latin typeface="Segoe Print" charset="0"/>
              </a:rPr>
              <a:t>fysieke</a:t>
            </a:r>
            <a:r>
              <a:rPr lang="en-US" sz="3600" dirty="0" smtClean="0">
                <a:solidFill>
                  <a:srgbClr val="FF0000"/>
                </a:solidFill>
                <a:latin typeface="Segoe Print" charset="0"/>
              </a:rPr>
              <a:t> </a:t>
            </a:r>
            <a:r>
              <a:rPr lang="en-US" sz="3600" dirty="0" err="1" smtClean="0">
                <a:solidFill>
                  <a:srgbClr val="FF0000"/>
                </a:solidFill>
                <a:latin typeface="Segoe Print" charset="0"/>
              </a:rPr>
              <a:t>architectuur</a:t>
            </a:r>
            <a:r>
              <a:rPr lang="en-US" sz="3600" dirty="0" smtClean="0">
                <a:solidFill>
                  <a:srgbClr val="FF0000"/>
                </a:solidFill>
                <a:latin typeface="Segoe Print" charset="0"/>
              </a:rPr>
              <a:t> die </a:t>
            </a:r>
            <a:r>
              <a:rPr lang="en-US" sz="3600" dirty="0">
                <a:solidFill>
                  <a:srgbClr val="FF0000"/>
                </a:solidFill>
                <a:latin typeface="Segoe Print" charset="0"/>
              </a:rPr>
              <a:t> </a:t>
            </a:r>
            <a:r>
              <a:rPr lang="en-US" sz="3600" dirty="0">
                <a:solidFill>
                  <a:schemeClr val="tx1"/>
                </a:solidFill>
                <a:latin typeface="Segoe Print" charset="0"/>
              </a:rPr>
              <a:t>(iv</a:t>
            </a:r>
            <a:r>
              <a:rPr lang="en-US" sz="3600" dirty="0" smtClean="0">
                <a:solidFill>
                  <a:schemeClr val="tx1"/>
                </a:solidFill>
                <a:latin typeface="Segoe Print" charset="0"/>
              </a:rPr>
              <a:t>) </a:t>
            </a:r>
            <a:r>
              <a:rPr lang="en-US" sz="3600" dirty="0" smtClean="0">
                <a:latin typeface="Segoe Print" charset="0"/>
              </a:rPr>
              <a:t>de </a:t>
            </a:r>
            <a:r>
              <a:rPr lang="en-US" sz="3600" dirty="0" err="1" smtClean="0">
                <a:latin typeface="Segoe Print" charset="0"/>
              </a:rPr>
              <a:t>logistiek</a:t>
            </a:r>
            <a:r>
              <a:rPr lang="en-US" sz="3600" dirty="0" smtClean="0">
                <a:latin typeface="Segoe Print" charset="0"/>
              </a:rPr>
              <a:t> (</a:t>
            </a:r>
            <a:r>
              <a:rPr lang="en-US" sz="3600" dirty="0" err="1" smtClean="0">
                <a:latin typeface="Segoe Print" charset="0"/>
              </a:rPr>
              <a:t>interope-rabiliteit</a:t>
            </a:r>
            <a:r>
              <a:rPr lang="en-US" sz="3600" dirty="0" smtClean="0">
                <a:latin typeface="Segoe Print" charset="0"/>
              </a:rPr>
              <a:t>) </a:t>
            </a:r>
            <a:r>
              <a:rPr lang="en-US" sz="3600" dirty="0" err="1" smtClean="0">
                <a:solidFill>
                  <a:srgbClr val="FF0000"/>
                </a:solidFill>
                <a:latin typeface="Segoe Print" charset="0"/>
              </a:rPr>
              <a:t>bepaalt</a:t>
            </a:r>
            <a:r>
              <a:rPr lang="en-US" sz="3600" dirty="0" smtClean="0">
                <a:solidFill>
                  <a:srgbClr val="FF0000"/>
                </a:solidFill>
                <a:latin typeface="Segoe Print" charset="0"/>
              </a:rPr>
              <a:t> via </a:t>
            </a:r>
            <a:r>
              <a:rPr lang="en-US" sz="3600" dirty="0" err="1" smtClean="0">
                <a:solidFill>
                  <a:srgbClr val="FF0000"/>
                </a:solidFill>
                <a:latin typeface="Segoe Print" charset="0"/>
              </a:rPr>
              <a:t>netwerken</a:t>
            </a:r>
            <a:r>
              <a:rPr lang="en-US" sz="3600" dirty="0" smtClean="0">
                <a:solidFill>
                  <a:srgbClr val="FF0000"/>
                </a:solidFill>
                <a:latin typeface="Segoe Print" charset="0"/>
              </a:rPr>
              <a:t>, protocols, gateways, interfaces en de </a:t>
            </a:r>
            <a:r>
              <a:rPr lang="en-US" sz="3600" dirty="0" err="1" smtClean="0">
                <a:solidFill>
                  <a:srgbClr val="FF0000"/>
                </a:solidFill>
                <a:latin typeface="Segoe Print" charset="0"/>
              </a:rPr>
              <a:t>daarover</a:t>
            </a:r>
            <a:r>
              <a:rPr lang="en-US" sz="3600" dirty="0" smtClean="0">
                <a:solidFill>
                  <a:srgbClr val="FF0000"/>
                </a:solidFill>
                <a:latin typeface="Segoe Print" charset="0"/>
              </a:rPr>
              <a:t> </a:t>
            </a:r>
            <a:r>
              <a:rPr lang="en-US" sz="3600" dirty="0" err="1" smtClean="0">
                <a:solidFill>
                  <a:srgbClr val="FF0000"/>
                </a:solidFill>
                <a:latin typeface="Segoe Print" charset="0"/>
              </a:rPr>
              <a:t>gemaakte</a:t>
            </a:r>
            <a:r>
              <a:rPr lang="en-US" sz="3600" dirty="0" smtClean="0">
                <a:solidFill>
                  <a:srgbClr val="FF0000"/>
                </a:solidFill>
                <a:latin typeface="Segoe Print" charset="0"/>
              </a:rPr>
              <a:t> </a:t>
            </a:r>
            <a:r>
              <a:rPr lang="en-US" sz="3600" dirty="0" err="1" smtClean="0">
                <a:solidFill>
                  <a:srgbClr val="FF0000"/>
                </a:solidFill>
                <a:latin typeface="Segoe Print" charset="0"/>
              </a:rPr>
              <a:t>af-spraken</a:t>
            </a:r>
            <a:r>
              <a:rPr lang="en-US" sz="3600" dirty="0" smtClean="0">
                <a:solidFill>
                  <a:srgbClr val="FF0000"/>
                </a:solidFill>
                <a:latin typeface="Segoe Print" charset="0"/>
              </a:rPr>
              <a:t> </a:t>
            </a:r>
            <a:r>
              <a:rPr lang="en-US" sz="3600" dirty="0" err="1" smtClean="0">
                <a:solidFill>
                  <a:srgbClr val="FF0000"/>
                </a:solidFill>
                <a:latin typeface="Segoe Print" charset="0"/>
              </a:rPr>
              <a:t>tussen</a:t>
            </a:r>
            <a:r>
              <a:rPr lang="en-US" sz="3600" dirty="0" smtClean="0">
                <a:solidFill>
                  <a:srgbClr val="FF0000"/>
                </a:solidFill>
                <a:latin typeface="Segoe Print" charset="0"/>
              </a:rPr>
              <a:t> </a:t>
            </a:r>
            <a:r>
              <a:rPr lang="en-US" sz="3600" dirty="0" err="1" smtClean="0">
                <a:solidFill>
                  <a:srgbClr val="FF0000"/>
                </a:solidFill>
                <a:latin typeface="Segoe Print" charset="0"/>
              </a:rPr>
              <a:t>actoren</a:t>
            </a:r>
            <a:r>
              <a:rPr lang="en-US" sz="3600" dirty="0" smtClean="0">
                <a:solidFill>
                  <a:srgbClr val="FF0000"/>
                </a:solidFill>
                <a:latin typeface="Segoe Print" charset="0"/>
              </a:rPr>
              <a:t>. </a:t>
            </a:r>
          </a:p>
        </p:txBody>
      </p:sp>
    </p:spTree>
  </p:cSld>
  <p:clrMapOvr>
    <a:masterClrMapping/>
  </p:clrMapOvr>
  <p:transition xmlns:p14="http://schemas.microsoft.com/office/powerpoint/2010/main" spd="med"/>
  <p:timing>
    <p:tnLst>
      <p:par>
        <p:cTn xmlns:p14="http://schemas.microsoft.com/office/powerpoint/2010/main" id="1" dur="indefinite"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3" descr="RE-N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163" y="1322388"/>
            <a:ext cx="19159537" cy="1012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Rectangle 26"/>
          <p:cNvSpPr>
            <a:spLocks noChangeArrowheads="1"/>
          </p:cNvSpPr>
          <p:nvPr/>
        </p:nvSpPr>
        <p:spPr bwMode="auto">
          <a:xfrm>
            <a:off x="18656300" y="242888"/>
            <a:ext cx="1439863"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4.2</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66563" name="Rectangle 2"/>
          <p:cNvSpPr>
            <a:spLocks noChangeArrowheads="1"/>
          </p:cNvSpPr>
          <p:nvPr/>
        </p:nvSpPr>
        <p:spPr bwMode="auto">
          <a:xfrm>
            <a:off x="942975" y="314325"/>
            <a:ext cx="165608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Tx/>
              <a:buNone/>
            </a:pPr>
            <a:r>
              <a:rPr lang="en-US" sz="6000" b="1">
                <a:solidFill>
                  <a:schemeClr val="tx1"/>
                </a:solidFill>
              </a:rPr>
              <a:t>Een project‘lifecycle’ in schema (maar dwdd)</a:t>
            </a:r>
          </a:p>
        </p:txBody>
      </p:sp>
      <p:sp>
        <p:nvSpPr>
          <p:cNvPr id="20" name="Text Box 3"/>
          <p:cNvSpPr txBox="1">
            <a:spLocks noChangeArrowheads="1"/>
          </p:cNvSpPr>
          <p:nvPr/>
        </p:nvSpPr>
        <p:spPr bwMode="auto">
          <a:xfrm>
            <a:off x="11815763" y="1827213"/>
            <a:ext cx="2447925" cy="833437"/>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err="1" smtClean="0">
                <a:solidFill>
                  <a:schemeClr val="tx1"/>
                </a:solidFill>
                <a:latin typeface="Segoe Print" charset="0"/>
                <a:cs typeface="Segoe Print" charset="0"/>
              </a:rPr>
              <a:t>Rechten</a:t>
            </a:r>
            <a:endParaRPr lang="en-US" sz="4400" u="sng" dirty="0" smtClean="0">
              <a:solidFill>
                <a:schemeClr val="tx1"/>
              </a:solidFill>
              <a:cs typeface="SimSun" charset="0"/>
            </a:endParaRPr>
          </a:p>
        </p:txBody>
      </p:sp>
      <p:sp>
        <p:nvSpPr>
          <p:cNvPr id="21" name="Text Box 3"/>
          <p:cNvSpPr txBox="1">
            <a:spLocks noChangeArrowheads="1"/>
          </p:cNvSpPr>
          <p:nvPr/>
        </p:nvSpPr>
        <p:spPr bwMode="auto">
          <a:xfrm>
            <a:off x="12176125" y="3770313"/>
            <a:ext cx="3960813" cy="865187"/>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err="1" smtClean="0">
                <a:solidFill>
                  <a:schemeClr val="tx1"/>
                </a:solidFill>
                <a:latin typeface="Segoe Print" charset="0"/>
                <a:cs typeface="Segoe Print" charset="0"/>
              </a:rPr>
              <a:t>Antropologie</a:t>
            </a:r>
            <a:endParaRPr lang="en-US" sz="4400" u="sng" dirty="0" smtClean="0">
              <a:solidFill>
                <a:schemeClr val="tx1"/>
              </a:solidFill>
              <a:cs typeface="SimSun" charset="0"/>
            </a:endParaRPr>
          </a:p>
        </p:txBody>
      </p:sp>
      <p:sp>
        <p:nvSpPr>
          <p:cNvPr id="22" name="Text Box 3"/>
          <p:cNvSpPr txBox="1">
            <a:spLocks noChangeArrowheads="1"/>
          </p:cNvSpPr>
          <p:nvPr/>
        </p:nvSpPr>
        <p:spPr bwMode="auto">
          <a:xfrm>
            <a:off x="5476875" y="2763838"/>
            <a:ext cx="1873250" cy="863600"/>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err="1" smtClean="0">
                <a:solidFill>
                  <a:schemeClr val="tx1"/>
                </a:solidFill>
                <a:latin typeface="Segoe Print" charset="0"/>
                <a:cs typeface="Segoe Print" charset="0"/>
              </a:rPr>
              <a:t>Fysica</a:t>
            </a:r>
            <a:endParaRPr lang="en-US" sz="4400" u="sng" dirty="0" smtClean="0">
              <a:solidFill>
                <a:schemeClr val="tx1"/>
              </a:solidFill>
              <a:cs typeface="SimSun" charset="0"/>
            </a:endParaRPr>
          </a:p>
        </p:txBody>
      </p:sp>
      <p:sp>
        <p:nvSpPr>
          <p:cNvPr id="23" name="Text Box 3"/>
          <p:cNvSpPr txBox="1">
            <a:spLocks noChangeArrowheads="1"/>
          </p:cNvSpPr>
          <p:nvPr/>
        </p:nvSpPr>
        <p:spPr bwMode="auto">
          <a:xfrm>
            <a:off x="6126163" y="1754188"/>
            <a:ext cx="2952750" cy="863600"/>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err="1" smtClean="0">
                <a:solidFill>
                  <a:schemeClr val="tx1"/>
                </a:solidFill>
                <a:latin typeface="Segoe Print" charset="0"/>
                <a:cs typeface="Segoe Print" charset="0"/>
              </a:rPr>
              <a:t>Economie</a:t>
            </a:r>
            <a:endParaRPr lang="en-US" sz="4400" u="sng" dirty="0" smtClean="0">
              <a:solidFill>
                <a:schemeClr val="tx1"/>
              </a:solidFill>
              <a:cs typeface="SimSun" charset="0"/>
            </a:endParaRPr>
          </a:p>
        </p:txBody>
      </p:sp>
      <p:sp>
        <p:nvSpPr>
          <p:cNvPr id="66568" name="Text Box 3"/>
          <p:cNvSpPr txBox="1">
            <a:spLocks noChangeArrowheads="1"/>
          </p:cNvSpPr>
          <p:nvPr/>
        </p:nvSpPr>
        <p:spPr bwMode="auto">
          <a:xfrm>
            <a:off x="1806575" y="5859463"/>
            <a:ext cx="16778288" cy="1079500"/>
          </a:xfrm>
          <a:prstGeom prst="rect">
            <a:avLst/>
          </a:prstGeom>
          <a:solidFill>
            <a:srgbClr val="FFFF00">
              <a:alpha val="3686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pPr>
            <a:endParaRPr lang="en-US" sz="4400" u="sng">
              <a:solidFill>
                <a:schemeClr val="tx1"/>
              </a:solidFill>
              <a:cs typeface="SimSun" charset="0"/>
            </a:endParaRPr>
          </a:p>
        </p:txBody>
      </p:sp>
      <p:sp>
        <p:nvSpPr>
          <p:cNvPr id="66569" name="Oval 2"/>
          <p:cNvSpPr>
            <a:spLocks noChangeArrowheads="1"/>
          </p:cNvSpPr>
          <p:nvPr/>
        </p:nvSpPr>
        <p:spPr bwMode="auto">
          <a:xfrm>
            <a:off x="13758863" y="9531350"/>
            <a:ext cx="1152525" cy="1152525"/>
          </a:xfrm>
          <a:prstGeom prst="ellipse">
            <a:avLst/>
          </a:prstGeom>
          <a:solidFill>
            <a:srgbClr val="800000">
              <a:alpha val="30196"/>
            </a:srgbClr>
          </a:solidFill>
          <a:ln w="9525">
            <a:solidFill>
              <a:schemeClr val="tx1"/>
            </a:solidFill>
            <a:round/>
            <a:headEnd/>
            <a:tailEnd/>
          </a:ln>
        </p:spPr>
        <p:txBody>
          <a:bodyPr/>
          <a:lstStyle/>
          <a:p>
            <a:pPr hangingPunct="0">
              <a:buClr>
                <a:srgbClr val="000000"/>
              </a:buClr>
            </a:pPr>
            <a:endParaRPr lang="nl-NL">
              <a:cs typeface="SimSun" charset="0"/>
            </a:endParaRPr>
          </a:p>
        </p:txBody>
      </p:sp>
      <p:sp>
        <p:nvSpPr>
          <p:cNvPr id="66570" name="Oval 2"/>
          <p:cNvSpPr>
            <a:spLocks noChangeArrowheads="1"/>
          </p:cNvSpPr>
          <p:nvPr/>
        </p:nvSpPr>
        <p:spPr bwMode="auto">
          <a:xfrm>
            <a:off x="9942513" y="3914775"/>
            <a:ext cx="1152525" cy="1152525"/>
          </a:xfrm>
          <a:prstGeom prst="ellipse">
            <a:avLst/>
          </a:prstGeom>
          <a:solidFill>
            <a:srgbClr val="800000">
              <a:alpha val="30196"/>
            </a:srgbClr>
          </a:solidFill>
          <a:ln w="9525">
            <a:solidFill>
              <a:schemeClr val="tx1"/>
            </a:solidFill>
            <a:round/>
            <a:headEnd/>
            <a:tailEnd/>
          </a:ln>
        </p:spPr>
        <p:txBody>
          <a:bodyPr/>
          <a:lstStyle/>
          <a:p>
            <a:pPr hangingPunct="0">
              <a:buClr>
                <a:srgbClr val="000000"/>
              </a:buClr>
            </a:pPr>
            <a:endParaRPr lang="nl-NL">
              <a:cs typeface="SimSun" charset="0"/>
            </a:endParaRPr>
          </a:p>
        </p:txBody>
      </p:sp>
      <p:sp>
        <p:nvSpPr>
          <p:cNvPr id="16" name="Rectangle 2"/>
          <p:cNvSpPr>
            <a:spLocks noChangeArrowheads="1"/>
          </p:cNvSpPr>
          <p:nvPr/>
        </p:nvSpPr>
        <p:spPr bwMode="auto">
          <a:xfrm>
            <a:off x="293688" y="3770313"/>
            <a:ext cx="4681537" cy="1700212"/>
          </a:xfrm>
          <a:prstGeom prst="rect">
            <a:avLst/>
          </a:prstGeom>
          <a:solidFill>
            <a:schemeClr val="bg1">
              <a:lumMod val="85000"/>
            </a:schemeClr>
          </a:solidFill>
          <a:ln>
            <a:noFill/>
          </a:ln>
        </p:spPr>
        <p:txBody>
          <a:bodyPr>
            <a:spAutoFit/>
          </a:bodyPr>
          <a:lstStyle/>
          <a:p>
            <a:pPr>
              <a:buFontTx/>
              <a:buNone/>
              <a:defRPr/>
            </a:pPr>
            <a:r>
              <a:rPr lang="en-US" sz="2800" dirty="0" err="1">
                <a:solidFill>
                  <a:srgbClr val="660066"/>
                </a:solidFill>
                <a:latin typeface="Segoe Print" charset="0"/>
              </a:rPr>
              <a:t>Een</a:t>
            </a:r>
            <a:r>
              <a:rPr lang="en-US" sz="2800" dirty="0">
                <a:solidFill>
                  <a:srgbClr val="660066"/>
                </a:solidFill>
                <a:latin typeface="Segoe Print" charset="0"/>
              </a:rPr>
              <a:t> </a:t>
            </a:r>
            <a:r>
              <a:rPr lang="en-US" sz="2800" dirty="0" err="1">
                <a:solidFill>
                  <a:srgbClr val="660066"/>
                </a:solidFill>
                <a:latin typeface="Segoe Print" charset="0"/>
              </a:rPr>
              <a:t>schematechniek</a:t>
            </a:r>
            <a:r>
              <a:rPr lang="en-US" sz="2800" dirty="0">
                <a:solidFill>
                  <a:srgbClr val="660066"/>
                </a:solidFill>
                <a:latin typeface="Segoe Print" charset="0"/>
              </a:rPr>
              <a:t> </a:t>
            </a:r>
            <a:r>
              <a:rPr lang="en-US" sz="2800" dirty="0" err="1">
                <a:solidFill>
                  <a:srgbClr val="660066"/>
                </a:solidFill>
                <a:latin typeface="Segoe Print" charset="0"/>
              </a:rPr>
              <a:t>gebaseerd</a:t>
            </a:r>
            <a:r>
              <a:rPr lang="en-US" sz="2800" dirty="0">
                <a:solidFill>
                  <a:srgbClr val="660066"/>
                </a:solidFill>
                <a:latin typeface="Segoe Print" charset="0"/>
              </a:rPr>
              <a:t> op </a:t>
            </a:r>
            <a:r>
              <a:rPr lang="en-US" sz="2800" dirty="0" err="1">
                <a:solidFill>
                  <a:srgbClr val="660066"/>
                </a:solidFill>
                <a:latin typeface="Segoe Print" charset="0"/>
              </a:rPr>
              <a:t>petrinetten</a:t>
            </a:r>
            <a:r>
              <a:rPr lang="en-US" sz="2800" dirty="0">
                <a:solidFill>
                  <a:srgbClr val="660066"/>
                </a:solidFill>
                <a:latin typeface="Segoe Print" charset="0"/>
              </a:rPr>
              <a:t> </a:t>
            </a:r>
            <a:r>
              <a:rPr lang="en-US" sz="2800" dirty="0" err="1">
                <a:solidFill>
                  <a:srgbClr val="660066"/>
                </a:solidFill>
                <a:latin typeface="Segoe Print" charset="0"/>
              </a:rPr>
              <a:t>voor</a:t>
            </a:r>
            <a:r>
              <a:rPr lang="en-US" sz="2800" dirty="0">
                <a:solidFill>
                  <a:srgbClr val="660066"/>
                </a:solidFill>
                <a:latin typeface="Segoe Print" charset="0"/>
              </a:rPr>
              <a:t> het </a:t>
            </a:r>
            <a:r>
              <a:rPr lang="en-US" sz="2800" dirty="0" err="1">
                <a:solidFill>
                  <a:srgbClr val="660066"/>
                </a:solidFill>
                <a:latin typeface="Segoe Print" charset="0"/>
              </a:rPr>
              <a:t>vinden</a:t>
            </a:r>
            <a:r>
              <a:rPr lang="en-US" sz="2800" dirty="0">
                <a:solidFill>
                  <a:srgbClr val="660066"/>
                </a:solidFill>
                <a:latin typeface="Segoe Print" charset="0"/>
              </a:rPr>
              <a:t> van </a:t>
            </a:r>
            <a:r>
              <a:rPr lang="en-US" sz="2800" dirty="0" err="1">
                <a:solidFill>
                  <a:srgbClr val="660066"/>
                </a:solidFill>
                <a:latin typeface="Segoe Print" charset="0"/>
              </a:rPr>
              <a:t>communicatiepatronen</a:t>
            </a:r>
            <a:endParaRPr lang="en-US" sz="2800" dirty="0">
              <a:solidFill>
                <a:srgbClr val="660066"/>
              </a:solidFill>
              <a:latin typeface="Segoe Print" charset="0"/>
            </a:endParaRPr>
          </a:p>
        </p:txBody>
      </p:sp>
      <p:sp>
        <p:nvSpPr>
          <p:cNvPr id="17" name="Rectangle 2"/>
          <p:cNvSpPr>
            <a:spLocks noChangeArrowheads="1"/>
          </p:cNvSpPr>
          <p:nvPr/>
        </p:nvSpPr>
        <p:spPr bwMode="auto">
          <a:xfrm>
            <a:off x="16208375" y="9315450"/>
            <a:ext cx="3024188" cy="1700213"/>
          </a:xfrm>
          <a:prstGeom prst="rect">
            <a:avLst/>
          </a:prstGeom>
          <a:solidFill>
            <a:schemeClr val="tx1">
              <a:lumMod val="75000"/>
              <a:lumOff val="25000"/>
              <a:alpha val="16000"/>
            </a:schemeClr>
          </a:solidFill>
          <a:ln>
            <a:noFill/>
          </a:ln>
        </p:spPr>
        <p:txBody>
          <a:bodyPr>
            <a:spAutoFit/>
          </a:bodyPr>
          <a:lstStyle/>
          <a:p>
            <a:pPr>
              <a:buFontTx/>
              <a:buNone/>
              <a:defRPr/>
            </a:pPr>
            <a:endParaRPr lang="en-US" sz="2800" dirty="0">
              <a:solidFill>
                <a:srgbClr val="660066"/>
              </a:solidFill>
              <a:latin typeface="Segoe Print" charset="0"/>
            </a:endParaRPr>
          </a:p>
          <a:p>
            <a:pPr>
              <a:buFontTx/>
              <a:buNone/>
              <a:defRPr/>
            </a:pPr>
            <a:endParaRPr lang="en-US" sz="2800" dirty="0">
              <a:solidFill>
                <a:srgbClr val="660066"/>
              </a:solidFill>
              <a:latin typeface="Segoe Print" charset="0"/>
            </a:endParaRPr>
          </a:p>
          <a:p>
            <a:pPr>
              <a:buFontTx/>
              <a:buNone/>
              <a:defRPr/>
            </a:pPr>
            <a:endParaRPr lang="en-US" sz="2800" dirty="0">
              <a:solidFill>
                <a:srgbClr val="660066"/>
              </a:solidFill>
              <a:latin typeface="Segoe Print" charset="0"/>
            </a:endParaRPr>
          </a:p>
          <a:p>
            <a:pPr>
              <a:buFontTx/>
              <a:buNone/>
              <a:defRPr/>
            </a:pPr>
            <a:endParaRPr lang="en-US" sz="2800" dirty="0">
              <a:solidFill>
                <a:srgbClr val="660066"/>
              </a:solidFill>
              <a:latin typeface="Segoe Print" charset="0"/>
            </a:endParaRPr>
          </a:p>
        </p:txBody>
      </p:sp>
      <p:sp>
        <p:nvSpPr>
          <p:cNvPr id="66573" name="Oval 2"/>
          <p:cNvSpPr>
            <a:spLocks noChangeArrowheads="1"/>
          </p:cNvSpPr>
          <p:nvPr/>
        </p:nvSpPr>
        <p:spPr bwMode="auto">
          <a:xfrm>
            <a:off x="3390900" y="7154863"/>
            <a:ext cx="1150938" cy="1152525"/>
          </a:xfrm>
          <a:prstGeom prst="ellipse">
            <a:avLst/>
          </a:prstGeom>
          <a:solidFill>
            <a:srgbClr val="800000">
              <a:alpha val="30196"/>
            </a:srgbClr>
          </a:solidFill>
          <a:ln w="9525">
            <a:solidFill>
              <a:schemeClr val="tx1"/>
            </a:solidFill>
            <a:round/>
            <a:headEnd/>
            <a:tailEnd/>
          </a:ln>
        </p:spPr>
        <p:txBody>
          <a:bodyPr/>
          <a:lstStyle/>
          <a:p>
            <a:pPr hangingPunct="0">
              <a:buClr>
                <a:srgbClr val="000000"/>
              </a:buClr>
            </a:pPr>
            <a:endParaRPr lang="nl-NL">
              <a:cs typeface="SimSun" charset="0"/>
            </a:endParaRPr>
          </a:p>
        </p:txBody>
      </p:sp>
      <p:sp>
        <p:nvSpPr>
          <p:cNvPr id="66574" name="Oval 2"/>
          <p:cNvSpPr>
            <a:spLocks noChangeArrowheads="1"/>
          </p:cNvSpPr>
          <p:nvPr/>
        </p:nvSpPr>
        <p:spPr bwMode="auto">
          <a:xfrm>
            <a:off x="8215313" y="9531350"/>
            <a:ext cx="1152525" cy="1152525"/>
          </a:xfrm>
          <a:prstGeom prst="ellipse">
            <a:avLst/>
          </a:prstGeom>
          <a:solidFill>
            <a:srgbClr val="800000">
              <a:alpha val="30196"/>
            </a:srgbClr>
          </a:solidFill>
          <a:ln w="9525">
            <a:solidFill>
              <a:schemeClr val="tx1"/>
            </a:solidFill>
            <a:round/>
            <a:headEnd/>
            <a:tailEnd/>
          </a:ln>
        </p:spPr>
        <p:txBody>
          <a:bodyPr/>
          <a:lstStyle/>
          <a:p>
            <a:pPr hangingPunct="0">
              <a:buClr>
                <a:srgbClr val="000000"/>
              </a:buClr>
            </a:pPr>
            <a:endParaRPr lang="nl-NL">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AutoShape 1"/>
          <p:cNvSpPr>
            <a:spLocks noChangeArrowheads="1"/>
          </p:cNvSpPr>
          <p:nvPr/>
        </p:nvSpPr>
        <p:spPr bwMode="auto">
          <a:xfrm>
            <a:off x="0" y="1571625"/>
            <a:ext cx="20318413" cy="9858375"/>
          </a:xfrm>
          <a:prstGeom prst="roundRect">
            <a:avLst>
              <a:gd name="adj" fmla="val 14"/>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hangingPunct="0">
              <a:buClr>
                <a:srgbClr val="000000"/>
              </a:buClr>
            </a:pPr>
            <a:endParaRPr lang="en-US">
              <a:cs typeface="SimSun" charset="0"/>
            </a:endParaRPr>
          </a:p>
        </p:txBody>
      </p:sp>
      <p:sp>
        <p:nvSpPr>
          <p:cNvPr id="20482"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20483" name="Text Box 4"/>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20484" name="Text Box 17"/>
          <p:cNvSpPr txBox="1">
            <a:spLocks noChangeArrowheads="1"/>
          </p:cNvSpPr>
          <p:nvPr/>
        </p:nvSpPr>
        <p:spPr bwMode="auto">
          <a:xfrm>
            <a:off x="-93663" y="0"/>
            <a:ext cx="19110326"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a:buFontTx/>
              <a:buNone/>
            </a:pPr>
            <a:r>
              <a:rPr lang="en-US" sz="6600">
                <a:solidFill>
                  <a:srgbClr val="000000"/>
                </a:solidFill>
                <a:latin typeface="Calibri" charset="0"/>
                <a:cs typeface="SimSun" charset="0"/>
              </a:rPr>
              <a:t>Mijn verhaal in een paar ongenuanceerde </a:t>
            </a:r>
            <a:r>
              <a:rPr lang="en-US" sz="6600" b="1">
                <a:solidFill>
                  <a:srgbClr val="000000"/>
                </a:solidFill>
                <a:latin typeface="Calibri" charset="0"/>
                <a:cs typeface="SimSun" charset="0"/>
              </a:rPr>
              <a:t>stellingen</a:t>
            </a:r>
            <a:endParaRPr lang="en-US" sz="5400" b="1">
              <a:solidFill>
                <a:srgbClr val="000000"/>
              </a:solidFill>
              <a:cs typeface="SimSun" charset="0"/>
            </a:endParaRPr>
          </a:p>
        </p:txBody>
      </p:sp>
      <p:sp>
        <p:nvSpPr>
          <p:cNvPr id="20485" name="Rectangle 14"/>
          <p:cNvSpPr>
            <a:spLocks noChangeArrowheads="1"/>
          </p:cNvSpPr>
          <p:nvPr/>
        </p:nvSpPr>
        <p:spPr bwMode="auto">
          <a:xfrm>
            <a:off x="18584863" y="169863"/>
            <a:ext cx="1582737"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0.2</a:t>
            </a:r>
          </a:p>
        </p:txBody>
      </p:sp>
      <p:sp>
        <p:nvSpPr>
          <p:cNvPr id="9" name="Rectangle 3"/>
          <p:cNvSpPr>
            <a:spLocks noChangeArrowheads="1"/>
          </p:cNvSpPr>
          <p:nvPr/>
        </p:nvSpPr>
        <p:spPr bwMode="auto">
          <a:xfrm>
            <a:off x="150813" y="1249363"/>
            <a:ext cx="20069175" cy="1296987"/>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0" name="Rectangle 3"/>
          <p:cNvSpPr>
            <a:spLocks noChangeArrowheads="1"/>
          </p:cNvSpPr>
          <p:nvPr/>
        </p:nvSpPr>
        <p:spPr bwMode="auto">
          <a:xfrm>
            <a:off x="169863" y="2619375"/>
            <a:ext cx="20070762" cy="1222375"/>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1" name="Rectangle 3"/>
          <p:cNvSpPr>
            <a:spLocks noChangeArrowheads="1"/>
          </p:cNvSpPr>
          <p:nvPr/>
        </p:nvSpPr>
        <p:spPr bwMode="auto">
          <a:xfrm>
            <a:off x="150813" y="3914775"/>
            <a:ext cx="20069175" cy="1295400"/>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4" name="Rectangle 3"/>
          <p:cNvSpPr>
            <a:spLocks noChangeArrowheads="1"/>
          </p:cNvSpPr>
          <p:nvPr/>
        </p:nvSpPr>
        <p:spPr bwMode="auto">
          <a:xfrm>
            <a:off x="169863" y="7947025"/>
            <a:ext cx="20070762" cy="1296988"/>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2" name="Rectangle 3"/>
          <p:cNvSpPr>
            <a:spLocks noChangeArrowheads="1"/>
          </p:cNvSpPr>
          <p:nvPr/>
        </p:nvSpPr>
        <p:spPr bwMode="auto">
          <a:xfrm>
            <a:off x="150813" y="5283200"/>
            <a:ext cx="20069175" cy="1295400"/>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3" name="Rectangle 3"/>
          <p:cNvSpPr>
            <a:spLocks noChangeArrowheads="1"/>
          </p:cNvSpPr>
          <p:nvPr/>
        </p:nvSpPr>
        <p:spPr bwMode="auto">
          <a:xfrm>
            <a:off x="150813" y="6651625"/>
            <a:ext cx="20069175" cy="1223963"/>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5" name="Rectangle 3"/>
          <p:cNvSpPr>
            <a:spLocks noChangeArrowheads="1"/>
          </p:cNvSpPr>
          <p:nvPr/>
        </p:nvSpPr>
        <p:spPr bwMode="auto">
          <a:xfrm>
            <a:off x="150813" y="9315450"/>
            <a:ext cx="20069175" cy="647700"/>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6" name="Rectangle 3"/>
          <p:cNvSpPr>
            <a:spLocks noChangeArrowheads="1"/>
          </p:cNvSpPr>
          <p:nvPr/>
        </p:nvSpPr>
        <p:spPr bwMode="auto">
          <a:xfrm>
            <a:off x="150813" y="10107613"/>
            <a:ext cx="20069175" cy="1152525"/>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20494" name="Rectangle 6"/>
          <p:cNvSpPr>
            <a:spLocks noChangeArrowheads="1"/>
          </p:cNvSpPr>
          <p:nvPr/>
        </p:nvSpPr>
        <p:spPr bwMode="auto">
          <a:xfrm>
            <a:off x="293688" y="1155700"/>
            <a:ext cx="20024725" cy="1024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Wingdings" charset="0"/>
                <a:cs typeface="Wingdings" charset="0"/>
                <a:sym typeface="Wingdings" charset="0"/>
              </a:rPr>
              <a:t></a:t>
            </a:r>
            <a:r>
              <a:rPr lang="en-US" sz="4400">
                <a:solidFill>
                  <a:srgbClr val="000000"/>
                </a:solidFill>
                <a:latin typeface="Calibri" charset="0"/>
                <a:cs typeface="SimSun" charset="0"/>
                <a:sym typeface="Wingdings" charset="0"/>
              </a:rPr>
              <a:t> </a:t>
            </a:r>
            <a:r>
              <a:rPr lang="en-US" sz="4400">
                <a:solidFill>
                  <a:srgbClr val="000000"/>
                </a:solidFill>
                <a:latin typeface="Calibri" charset="0"/>
                <a:cs typeface="SimSun" charset="0"/>
              </a:rPr>
              <a:t>ICT-projecten zijn en zijn onderdeel van informatiediensten (IDn)</a:t>
            </a:r>
            <a:r>
              <a:rPr lang="en-US" sz="4400">
                <a:solidFill>
                  <a:schemeClr val="tx1"/>
                </a:solidFill>
                <a:latin typeface="Calibri" charset="0"/>
                <a:cs typeface="Calibri" charset="0"/>
              </a:rPr>
              <a:t>. Ze krijgen de schuld van falen. </a:t>
            </a:r>
            <a:r>
              <a:rPr lang="en-US" sz="4400" b="1">
                <a:solidFill>
                  <a:schemeClr val="tx1"/>
                </a:solidFill>
                <a:latin typeface="Calibri" charset="0"/>
                <a:cs typeface="Calibri" charset="0"/>
              </a:rPr>
              <a:t>Verdeling van kennisarbeid zonder recombinatie is de oorzaak</a:t>
            </a:r>
            <a:r>
              <a:rPr lang="en-US" sz="4400">
                <a:solidFill>
                  <a:schemeClr val="tx1"/>
                </a:solidFill>
                <a:latin typeface="Calibri" charset="0"/>
                <a:cs typeface="Calibri" charset="0"/>
              </a:rPr>
              <a:t>.</a:t>
            </a:r>
            <a:endParaRPr lang="en-US" sz="4400">
              <a:solidFill>
                <a:srgbClr val="00000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Wingdings" charset="0"/>
                <a:cs typeface="Wingdings" charset="0"/>
                <a:sym typeface="Wingdings" charset="0"/>
              </a:rPr>
              <a:t></a:t>
            </a:r>
            <a:r>
              <a:rPr lang="en-US" sz="4400">
                <a:solidFill>
                  <a:srgbClr val="000000"/>
                </a:solidFill>
                <a:latin typeface="Calibri" charset="0"/>
                <a:cs typeface="SimSun" charset="0"/>
                <a:sym typeface="Wingdings" charset="0"/>
              </a:rPr>
              <a:t> </a:t>
            </a:r>
            <a:r>
              <a:rPr lang="en-US" sz="4400">
                <a:solidFill>
                  <a:srgbClr val="000000"/>
                </a:solidFill>
                <a:latin typeface="Calibri" charset="0"/>
                <a:cs typeface="SimSun" charset="0"/>
              </a:rPr>
              <a:t>Ik zit 50 jaar in R&amp;I en schets wanneer het gezag van één theorie (sociaal, juridisch, economisch, logistiek) overheerste. </a:t>
            </a:r>
            <a:r>
              <a:rPr lang="en-US" sz="4400" b="1">
                <a:solidFill>
                  <a:srgbClr val="000000"/>
                </a:solidFill>
                <a:latin typeface="Calibri" charset="0"/>
                <a:cs typeface="SimSun" charset="0"/>
              </a:rPr>
              <a:t>Het gaat fout als er één wordt verwaarloosd. </a:t>
            </a:r>
            <a:endParaRPr lang="en-US" sz="4400" b="1">
              <a:solidFill>
                <a:schemeClr val="tx1"/>
              </a:solidFill>
              <a:latin typeface="Calibri" charset="0"/>
              <a:cs typeface="Calibri"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Wingdings" charset="0"/>
                <a:cs typeface="Wingdings" charset="0"/>
                <a:sym typeface="Wingdings" charset="0"/>
              </a:rPr>
              <a:t></a:t>
            </a:r>
            <a:r>
              <a:rPr lang="en-US" sz="4400">
                <a:solidFill>
                  <a:srgbClr val="000000"/>
                </a:solidFill>
                <a:latin typeface="Calibri" charset="0"/>
                <a:cs typeface="SimSun" charset="0"/>
                <a:sym typeface="Wingdings" charset="0"/>
              </a:rPr>
              <a:t> </a:t>
            </a:r>
            <a:r>
              <a:rPr lang="en-US" sz="4400">
                <a:solidFill>
                  <a:schemeClr val="tx1"/>
                </a:solidFill>
                <a:latin typeface="Calibri" charset="0"/>
                <a:cs typeface="Calibri" charset="0"/>
              </a:rPr>
              <a:t>Informatiediensten (IDn) zijn per definitie vitaal, genetwerkt, complex en adaptief en vaak onvoorspelbaar. </a:t>
            </a:r>
            <a:r>
              <a:rPr lang="en-US" sz="4400" b="1">
                <a:solidFill>
                  <a:schemeClr val="tx1"/>
                </a:solidFill>
                <a:latin typeface="Calibri" charset="0"/>
                <a:cs typeface="Calibri" charset="0"/>
              </a:rPr>
              <a:t>Benader</a:t>
            </a:r>
            <a:r>
              <a:rPr lang="en-US" sz="4400">
                <a:solidFill>
                  <a:schemeClr val="tx1"/>
                </a:solidFill>
                <a:latin typeface="Calibri" charset="0"/>
                <a:cs typeface="Calibri" charset="0"/>
              </a:rPr>
              <a:t> </a:t>
            </a:r>
            <a:r>
              <a:rPr lang="en-US" sz="4400" b="1">
                <a:solidFill>
                  <a:schemeClr val="tx1"/>
                </a:solidFill>
                <a:latin typeface="Calibri" charset="0"/>
                <a:cs typeface="Calibri" charset="0"/>
              </a:rPr>
              <a:t>ID-projectbeoordeling als weersvoorspelling</a:t>
            </a:r>
            <a:r>
              <a:rPr lang="en-US" sz="4400">
                <a:solidFill>
                  <a:schemeClr val="tx1"/>
                </a:solidFill>
                <a:latin typeface="Calibri" charset="0"/>
                <a:cs typeface="Calibri" charset="0"/>
              </a:rPr>
              <a:t>.</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Wingdings" charset="0"/>
                <a:cs typeface="Wingdings" charset="0"/>
                <a:sym typeface="Wingdings" charset="0"/>
              </a:rPr>
              <a:t></a:t>
            </a:r>
            <a:r>
              <a:rPr lang="en-US" sz="4400">
                <a:solidFill>
                  <a:srgbClr val="000000"/>
                </a:solidFill>
                <a:latin typeface="Calibri" charset="0"/>
                <a:cs typeface="SimSun" charset="0"/>
                <a:sym typeface="Wingdings" charset="0"/>
              </a:rPr>
              <a:t> </a:t>
            </a:r>
            <a:r>
              <a:rPr lang="en-US" sz="4400">
                <a:solidFill>
                  <a:schemeClr val="tx1"/>
                </a:solidFill>
                <a:latin typeface="Calibri" charset="0"/>
                <a:cs typeface="Calibri" charset="0"/>
              </a:rPr>
              <a:t>De operationaliteit van IDn </a:t>
            </a:r>
            <a:r>
              <a:rPr lang="en-US" sz="4400" b="1">
                <a:solidFill>
                  <a:schemeClr val="tx1"/>
                </a:solidFill>
                <a:latin typeface="Calibri" charset="0"/>
                <a:cs typeface="Calibri" charset="0"/>
              </a:rPr>
              <a:t>hangt af van </a:t>
            </a:r>
            <a:r>
              <a:rPr lang="en-US" sz="4400">
                <a:solidFill>
                  <a:schemeClr val="tx1"/>
                </a:solidFill>
                <a:latin typeface="Calibri" charset="0"/>
                <a:cs typeface="Calibri" charset="0"/>
              </a:rPr>
              <a:t>succesvolle combinaties van effectief verbonden ID onderdelen (en externe IDn) in </a:t>
            </a:r>
            <a:r>
              <a:rPr lang="en-US" sz="4400" b="1">
                <a:solidFill>
                  <a:schemeClr val="tx1"/>
                </a:solidFill>
                <a:latin typeface="Calibri" charset="0"/>
                <a:cs typeface="Calibri" charset="0"/>
              </a:rPr>
              <a:t>het heersende politieke klimaat</a:t>
            </a:r>
            <a:r>
              <a:rPr lang="en-US" sz="4400">
                <a:solidFill>
                  <a:schemeClr val="tx1"/>
                </a:solidFill>
                <a:latin typeface="Calibri" charset="0"/>
                <a:cs typeface="Calibri" charset="0"/>
              </a:rPr>
              <a:t>.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Wingdings" charset="0"/>
                <a:cs typeface="Wingdings" charset="0"/>
                <a:sym typeface="Wingdings" charset="0"/>
              </a:rPr>
              <a:t></a:t>
            </a:r>
            <a:r>
              <a:rPr lang="en-US" sz="4400">
                <a:solidFill>
                  <a:srgbClr val="000000"/>
                </a:solidFill>
                <a:latin typeface="Calibri" charset="0"/>
                <a:cs typeface="SimSun" charset="0"/>
                <a:sym typeface="Wingdings" charset="0"/>
              </a:rPr>
              <a:t> Wanneer is een ID succesvol? </a:t>
            </a:r>
            <a:r>
              <a:rPr lang="en-US" sz="4400" b="1">
                <a:solidFill>
                  <a:srgbClr val="000000"/>
                </a:solidFill>
                <a:latin typeface="Calibri" charset="0"/>
                <a:cs typeface="SimSun" charset="0"/>
                <a:sym typeface="Wingdings" charset="0"/>
              </a:rPr>
              <a:t>Succes van IDn heeft vijf gezichten</a:t>
            </a:r>
            <a:r>
              <a:rPr lang="en-US" sz="4400">
                <a:solidFill>
                  <a:srgbClr val="000000"/>
                </a:solidFill>
                <a:latin typeface="Calibri" charset="0"/>
                <a:cs typeface="SimSun" charset="0"/>
                <a:sym typeface="Wingdings" charset="0"/>
              </a:rPr>
              <a:t>: </a:t>
            </a:r>
            <a:r>
              <a:rPr lang="en-US" sz="4400">
                <a:solidFill>
                  <a:srgbClr val="000000"/>
                </a:solidFill>
                <a:latin typeface="Calibri" charset="0"/>
                <a:cs typeface="SimSun" charset="0"/>
              </a:rPr>
              <a:t> (sociaal, juridisch, economisch, logistiek en ecologisch). Geldt ook voor netwerk- en organisatiemodi.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Wingdings" charset="0"/>
                <a:cs typeface="Wingdings" charset="0"/>
                <a:sym typeface="Wingdings" charset="0"/>
              </a:rPr>
              <a:t></a:t>
            </a:r>
            <a:r>
              <a:rPr lang="en-US" sz="4400" b="1">
                <a:solidFill>
                  <a:schemeClr val="tx1"/>
                </a:solidFill>
                <a:latin typeface="Calibri" charset="0"/>
                <a:cs typeface="Calibri" charset="0"/>
              </a:rPr>
              <a:t> Wat</a:t>
            </a:r>
            <a:r>
              <a:rPr lang="en-US" sz="4400">
                <a:solidFill>
                  <a:schemeClr val="tx1"/>
                </a:solidFill>
                <a:latin typeface="Calibri" charset="0"/>
                <a:cs typeface="Calibri" charset="0"/>
              </a:rPr>
              <a:t> </a:t>
            </a:r>
            <a:r>
              <a:rPr lang="en-US" sz="4400" b="1">
                <a:solidFill>
                  <a:schemeClr val="tx1"/>
                </a:solidFill>
                <a:latin typeface="Calibri" charset="0"/>
                <a:cs typeface="Calibri" charset="0"/>
              </a:rPr>
              <a:t>juristen</a:t>
            </a:r>
            <a:r>
              <a:rPr lang="en-US" sz="4400">
                <a:solidFill>
                  <a:schemeClr val="tx1"/>
                </a:solidFill>
                <a:latin typeface="Calibri" charset="0"/>
                <a:cs typeface="Calibri" charset="0"/>
              </a:rPr>
              <a:t> aan projectsucces </a:t>
            </a:r>
            <a:r>
              <a:rPr lang="en-US" sz="4400" b="1">
                <a:solidFill>
                  <a:schemeClr val="tx1"/>
                </a:solidFill>
                <a:latin typeface="Calibri" charset="0"/>
                <a:cs typeface="Calibri" charset="0"/>
              </a:rPr>
              <a:t>kunnen bijdragen vind je in</a:t>
            </a:r>
            <a:r>
              <a:rPr lang="en-US" sz="4400">
                <a:solidFill>
                  <a:schemeClr val="tx1"/>
                </a:solidFill>
                <a:latin typeface="Calibri" charset="0"/>
                <a:cs typeface="Calibri" charset="0"/>
              </a:rPr>
              <a:t> </a:t>
            </a:r>
            <a:r>
              <a:rPr lang="en-US" sz="4400" b="1" i="1">
                <a:solidFill>
                  <a:schemeClr val="tx1"/>
                </a:solidFill>
                <a:latin typeface="Calibri" charset="0"/>
                <a:cs typeface="Calibri" charset="0"/>
              </a:rPr>
              <a:t>het normatieve debat </a:t>
            </a:r>
            <a:r>
              <a:rPr lang="en-US" sz="4400">
                <a:solidFill>
                  <a:schemeClr val="tx1"/>
                </a:solidFill>
                <a:latin typeface="Calibri" charset="0"/>
                <a:cs typeface="Calibri" charset="0"/>
              </a:rPr>
              <a:t>dat</a:t>
            </a:r>
            <a:r>
              <a:rPr lang="en-US" sz="4400" i="1">
                <a:solidFill>
                  <a:schemeClr val="tx1"/>
                </a:solidFill>
                <a:latin typeface="Calibri" charset="0"/>
                <a:cs typeface="Calibri" charset="0"/>
              </a:rPr>
              <a:t> </a:t>
            </a:r>
            <a:r>
              <a:rPr lang="en-US" sz="4400">
                <a:solidFill>
                  <a:schemeClr val="tx1"/>
                </a:solidFill>
                <a:latin typeface="Calibri" charset="0"/>
                <a:cs typeface="Calibri" charset="0"/>
              </a:rPr>
              <a:t>de RE-fase afsluit (precontractueel).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Wingdings" charset="0"/>
                <a:cs typeface="Wingdings" charset="0"/>
                <a:sym typeface="Wingdings" charset="0"/>
              </a:rPr>
              <a:t></a:t>
            </a:r>
            <a:r>
              <a:rPr lang="en-US" sz="4400">
                <a:solidFill>
                  <a:srgbClr val="000000"/>
                </a:solidFill>
                <a:latin typeface="Calibri" charset="0"/>
                <a:cs typeface="Calibri" charset="0"/>
              </a:rPr>
              <a:t> Schep, als mogelijk, condities voor </a:t>
            </a:r>
            <a:r>
              <a:rPr lang="en-US" sz="4400" b="1">
                <a:solidFill>
                  <a:srgbClr val="000000"/>
                </a:solidFill>
                <a:latin typeface="Calibri" charset="0"/>
                <a:cs typeface="Calibri" charset="0"/>
              </a:rPr>
              <a:t>win-win- </a:t>
            </a:r>
            <a:r>
              <a:rPr lang="en-US" sz="4400">
                <a:solidFill>
                  <a:srgbClr val="000000"/>
                </a:solidFill>
                <a:latin typeface="Calibri" charset="0"/>
                <a:cs typeface="Calibri" charset="0"/>
              </a:rPr>
              <a:t>in plaats van </a:t>
            </a:r>
            <a:r>
              <a:rPr lang="en-US" sz="4400" b="1">
                <a:solidFill>
                  <a:srgbClr val="000000"/>
                </a:solidFill>
                <a:latin typeface="Calibri" charset="0"/>
                <a:cs typeface="Calibri" charset="0"/>
              </a:rPr>
              <a:t>vechtsport</a:t>
            </a:r>
            <a:r>
              <a:rPr lang="en-US" sz="4400" i="1">
                <a:solidFill>
                  <a:srgbClr val="000000"/>
                </a:solidFill>
                <a:latin typeface="Calibri" charset="0"/>
                <a:cs typeface="Calibri" charset="0"/>
              </a:rPr>
              <a:t>framing</a:t>
            </a:r>
            <a:r>
              <a:rPr lang="en-US" sz="4400">
                <a:solidFill>
                  <a:srgbClr val="000000"/>
                </a:solidFill>
                <a:latin typeface="Calibri" charset="0"/>
                <a:cs typeface="Calibri" charset="0"/>
              </a:rPr>
              <a:t>.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pPr>
            <a:r>
              <a:rPr lang="en-US" sz="4400">
                <a:solidFill>
                  <a:srgbClr val="000000"/>
                </a:solidFill>
                <a:latin typeface="Wingdings" charset="0"/>
                <a:cs typeface="Wingdings" charset="0"/>
                <a:sym typeface="Wingdings" charset="0"/>
              </a:rPr>
              <a:t></a:t>
            </a:r>
            <a:r>
              <a:rPr lang="en-US" sz="4400">
                <a:solidFill>
                  <a:srgbClr val="000000"/>
                </a:solidFill>
                <a:latin typeface="Calibri" charset="0"/>
                <a:cs typeface="Calibri" charset="0"/>
              </a:rPr>
              <a:t> Inventariseer en bescherm de omvang van de resterende speelruimte voor ID aanbieders en gebruikers.</a:t>
            </a:r>
            <a:r>
              <a:rPr lang="en-US" sz="4400">
                <a:solidFill>
                  <a:schemeClr val="tx1"/>
                </a:solidFill>
                <a:latin typeface="Calibri" charset="0"/>
                <a:cs typeface="Calibri" charset="0"/>
              </a:rPr>
              <a:t> Overweeg daarbij </a:t>
            </a:r>
            <a:r>
              <a:rPr lang="en-US" sz="4400" b="1">
                <a:solidFill>
                  <a:schemeClr val="tx1"/>
                </a:solidFill>
                <a:latin typeface="Calibri" charset="0"/>
                <a:cs typeface="Calibri" charset="0"/>
              </a:rPr>
              <a:t>simulatie als verificatie-instrument</a:t>
            </a:r>
            <a:r>
              <a:rPr lang="en-US" sz="4400">
                <a:solidFill>
                  <a:schemeClr val="tx1"/>
                </a:solidFill>
                <a:latin typeface="Calibri" charset="0"/>
                <a:cs typeface="Calibri" charset="0"/>
              </a:rPr>
              <a:t>.</a:t>
            </a:r>
            <a:endParaRPr lang="en-US" sz="1200" b="1">
              <a:solidFill>
                <a:schemeClr val="tx1"/>
              </a:solidFill>
              <a:latin typeface="Calibri"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2" grpId="0" animBg="1"/>
      <p:bldP spid="13"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6"/>
          <p:cNvSpPr>
            <a:spLocks noChangeArrowheads="1"/>
          </p:cNvSpPr>
          <p:nvPr/>
        </p:nvSpPr>
        <p:spPr bwMode="auto">
          <a:xfrm>
            <a:off x="18656300" y="242888"/>
            <a:ext cx="1439863"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4.3</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68610" name="Rectangle 2"/>
          <p:cNvSpPr>
            <a:spLocks noChangeArrowheads="1"/>
          </p:cNvSpPr>
          <p:nvPr/>
        </p:nvSpPr>
        <p:spPr bwMode="auto">
          <a:xfrm>
            <a:off x="9007475" y="242888"/>
            <a:ext cx="3852863"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Tx/>
              <a:buNone/>
            </a:pPr>
            <a:r>
              <a:rPr lang="en-US" sz="6600" b="1">
                <a:solidFill>
                  <a:schemeClr val="tx1"/>
                </a:solidFill>
              </a:rPr>
              <a:t>Sourcing</a:t>
            </a:r>
          </a:p>
        </p:txBody>
      </p:sp>
      <p:sp>
        <p:nvSpPr>
          <p:cNvPr id="68611" name="TextBox 1"/>
          <p:cNvSpPr txBox="1">
            <a:spLocks noChangeArrowheads="1"/>
          </p:cNvSpPr>
          <p:nvPr/>
        </p:nvSpPr>
        <p:spPr bwMode="auto">
          <a:xfrm>
            <a:off x="654050" y="9244013"/>
            <a:ext cx="19288125"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chemeClr val="tx1"/>
                </a:solidFill>
              </a:rPr>
              <a:t>k: de mate waarin het onderdeel afhankelijk is van NOTS technologie</a:t>
            </a:r>
          </a:p>
          <a:p>
            <a:r>
              <a:rPr lang="nl-NL" sz="4000">
                <a:solidFill>
                  <a:schemeClr val="tx1"/>
                </a:solidFill>
              </a:rPr>
              <a:t>s: de mate waarin een partij zijn investering beschermt (bereid is vijanden te maken)</a:t>
            </a:r>
          </a:p>
          <a:p>
            <a:r>
              <a:rPr lang="nl-NL" sz="4000">
                <a:solidFill>
                  <a:schemeClr val="tx1"/>
                </a:solidFill>
              </a:rPr>
              <a:t>c: mate waarin met vertrouwen kan worden gecontracteerd</a:t>
            </a:r>
          </a:p>
        </p:txBody>
      </p:sp>
      <p:sp>
        <p:nvSpPr>
          <p:cNvPr id="68612" name="TextBox 6"/>
          <p:cNvSpPr txBox="1">
            <a:spLocks noChangeArrowheads="1"/>
          </p:cNvSpPr>
          <p:nvPr/>
        </p:nvSpPr>
        <p:spPr bwMode="auto">
          <a:xfrm>
            <a:off x="1833563" y="2520950"/>
            <a:ext cx="13112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chemeClr val="tx1"/>
                </a:solidFill>
              </a:rPr>
              <a:t>k = 0</a:t>
            </a:r>
          </a:p>
        </p:txBody>
      </p:sp>
      <p:sp>
        <p:nvSpPr>
          <p:cNvPr id="68613" name="TextBox 7"/>
          <p:cNvSpPr txBox="1">
            <a:spLocks noChangeArrowheads="1"/>
          </p:cNvSpPr>
          <p:nvPr/>
        </p:nvSpPr>
        <p:spPr bwMode="auto">
          <a:xfrm>
            <a:off x="4713288" y="3673475"/>
            <a:ext cx="131127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chemeClr val="tx1"/>
                </a:solidFill>
              </a:rPr>
              <a:t>s = 0</a:t>
            </a:r>
          </a:p>
        </p:txBody>
      </p:sp>
      <p:sp>
        <p:nvSpPr>
          <p:cNvPr id="68614" name="TextBox 8"/>
          <p:cNvSpPr txBox="1">
            <a:spLocks noChangeArrowheads="1"/>
          </p:cNvSpPr>
          <p:nvPr/>
        </p:nvSpPr>
        <p:spPr bwMode="auto">
          <a:xfrm>
            <a:off x="7666038" y="4897438"/>
            <a:ext cx="13112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chemeClr val="tx1"/>
                </a:solidFill>
              </a:rPr>
              <a:t>c &gt; 0</a:t>
            </a:r>
          </a:p>
        </p:txBody>
      </p:sp>
      <p:cxnSp>
        <p:nvCxnSpPr>
          <p:cNvPr id="68615" name="Straight Connector 3"/>
          <p:cNvCxnSpPr>
            <a:cxnSpLocks noChangeShapeType="1"/>
          </p:cNvCxnSpPr>
          <p:nvPr/>
        </p:nvCxnSpPr>
        <p:spPr bwMode="auto">
          <a:xfrm flipV="1">
            <a:off x="969963" y="2449513"/>
            <a:ext cx="3887787" cy="1512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16" name="Straight Connector 5"/>
          <p:cNvCxnSpPr>
            <a:cxnSpLocks noChangeShapeType="1"/>
          </p:cNvCxnSpPr>
          <p:nvPr/>
        </p:nvCxnSpPr>
        <p:spPr bwMode="auto">
          <a:xfrm>
            <a:off x="896938" y="3962400"/>
            <a:ext cx="9074150" cy="4248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17" name="Straight Connector 13"/>
          <p:cNvCxnSpPr>
            <a:cxnSpLocks noChangeShapeType="1"/>
          </p:cNvCxnSpPr>
          <p:nvPr/>
        </p:nvCxnSpPr>
        <p:spPr bwMode="auto">
          <a:xfrm flipV="1">
            <a:off x="3633788" y="3746500"/>
            <a:ext cx="3887787" cy="151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618" name="Straight Connector 14"/>
          <p:cNvCxnSpPr>
            <a:cxnSpLocks noChangeShapeType="1"/>
          </p:cNvCxnSpPr>
          <p:nvPr/>
        </p:nvCxnSpPr>
        <p:spPr bwMode="auto">
          <a:xfrm flipV="1">
            <a:off x="6342063" y="4851400"/>
            <a:ext cx="3887787" cy="1511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8619" name="TextBox 15"/>
          <p:cNvSpPr txBox="1">
            <a:spLocks noChangeArrowheads="1"/>
          </p:cNvSpPr>
          <p:nvPr/>
        </p:nvSpPr>
        <p:spPr bwMode="auto">
          <a:xfrm>
            <a:off x="1185863" y="4537075"/>
            <a:ext cx="13112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chemeClr val="tx1"/>
                </a:solidFill>
              </a:rPr>
              <a:t>k &gt; 0</a:t>
            </a:r>
          </a:p>
        </p:txBody>
      </p:sp>
      <p:sp>
        <p:nvSpPr>
          <p:cNvPr id="68620" name="TextBox 16"/>
          <p:cNvSpPr txBox="1">
            <a:spLocks noChangeArrowheads="1"/>
          </p:cNvSpPr>
          <p:nvPr/>
        </p:nvSpPr>
        <p:spPr bwMode="auto">
          <a:xfrm>
            <a:off x="4065588" y="5905500"/>
            <a:ext cx="13112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chemeClr val="tx1"/>
                </a:solidFill>
              </a:rPr>
              <a:t>s &gt; 0</a:t>
            </a:r>
          </a:p>
        </p:txBody>
      </p:sp>
      <p:sp>
        <p:nvSpPr>
          <p:cNvPr id="68621" name="TextBox 17"/>
          <p:cNvSpPr txBox="1">
            <a:spLocks noChangeArrowheads="1"/>
          </p:cNvSpPr>
          <p:nvPr/>
        </p:nvSpPr>
        <p:spPr bwMode="auto">
          <a:xfrm>
            <a:off x="7018338" y="7345363"/>
            <a:ext cx="13112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chemeClr val="tx1"/>
                </a:solidFill>
              </a:rPr>
              <a:t>c = 0</a:t>
            </a:r>
          </a:p>
        </p:txBody>
      </p:sp>
      <p:sp>
        <p:nvSpPr>
          <p:cNvPr id="68622" name="TextBox 18"/>
          <p:cNvSpPr txBox="1">
            <a:spLocks noChangeArrowheads="1"/>
          </p:cNvSpPr>
          <p:nvPr/>
        </p:nvSpPr>
        <p:spPr bwMode="auto">
          <a:xfrm>
            <a:off x="5073650" y="2017713"/>
            <a:ext cx="10704513"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chemeClr val="tx1"/>
                </a:solidFill>
              </a:rPr>
              <a:t>Markt? (vertrouwen in het prijsmechanisme en</a:t>
            </a:r>
          </a:p>
          <a:p>
            <a:r>
              <a:rPr lang="nl-NL" sz="4000">
                <a:solidFill>
                  <a:schemeClr val="tx1"/>
                </a:solidFill>
              </a:rPr>
              <a:t>             de mededingingsmoraal)</a:t>
            </a:r>
          </a:p>
        </p:txBody>
      </p:sp>
      <p:sp>
        <p:nvSpPr>
          <p:cNvPr id="68623" name="TextBox 19"/>
          <p:cNvSpPr txBox="1">
            <a:spLocks noChangeArrowheads="1"/>
          </p:cNvSpPr>
          <p:nvPr/>
        </p:nvSpPr>
        <p:spPr bwMode="auto">
          <a:xfrm>
            <a:off x="7783513" y="3313113"/>
            <a:ext cx="9993312"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chemeClr val="tx1"/>
                </a:solidFill>
              </a:rPr>
              <a:t>Omgeving? (geen investering in protectie,</a:t>
            </a:r>
          </a:p>
          <a:p>
            <a:r>
              <a:rPr lang="nl-NL" sz="4000">
                <a:solidFill>
                  <a:schemeClr val="tx1"/>
                </a:solidFill>
              </a:rPr>
              <a:t> als bij groninger gas en sociale media)</a:t>
            </a:r>
          </a:p>
        </p:txBody>
      </p:sp>
      <p:sp>
        <p:nvSpPr>
          <p:cNvPr id="68624" name="TextBox 20"/>
          <p:cNvSpPr txBox="1">
            <a:spLocks noChangeArrowheads="1"/>
          </p:cNvSpPr>
          <p:nvPr/>
        </p:nvSpPr>
        <p:spPr bwMode="auto">
          <a:xfrm>
            <a:off x="10302875" y="4537075"/>
            <a:ext cx="7426325"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chemeClr val="tx1"/>
                </a:solidFill>
              </a:rPr>
              <a:t>Enclave? (vertrouwen in sociale </a:t>
            </a:r>
          </a:p>
          <a:p>
            <a:r>
              <a:rPr lang="nl-NL" sz="4000">
                <a:solidFill>
                  <a:schemeClr val="tx1"/>
                </a:solidFill>
              </a:rPr>
              <a:t>                 controle, contract-</a:t>
            </a:r>
          </a:p>
          <a:p>
            <a:r>
              <a:rPr lang="nl-NL" sz="4000">
                <a:solidFill>
                  <a:schemeClr val="tx1"/>
                </a:solidFill>
              </a:rPr>
              <a:t>                 nakomingmoraal)</a:t>
            </a:r>
          </a:p>
        </p:txBody>
      </p:sp>
      <p:sp>
        <p:nvSpPr>
          <p:cNvPr id="68625" name="TextBox 21"/>
          <p:cNvSpPr txBox="1">
            <a:spLocks noChangeArrowheads="1"/>
          </p:cNvSpPr>
          <p:nvPr/>
        </p:nvSpPr>
        <p:spPr bwMode="auto">
          <a:xfrm>
            <a:off x="10231438" y="7154863"/>
            <a:ext cx="9164637"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chemeClr val="tx1"/>
                </a:solidFill>
              </a:rPr>
              <a:t>                    (vertrouwen in top-down</a:t>
            </a:r>
          </a:p>
          <a:p>
            <a:r>
              <a:rPr lang="nl-NL" sz="4000">
                <a:solidFill>
                  <a:schemeClr val="tx1"/>
                </a:solidFill>
              </a:rPr>
              <a:t>Hiërarchie?  regulering en handhaving, </a:t>
            </a:r>
          </a:p>
          <a:p>
            <a:r>
              <a:rPr lang="nl-NL" sz="4000">
                <a:solidFill>
                  <a:schemeClr val="tx1"/>
                </a:solidFill>
              </a:rPr>
              <a:t>                    evt: insourcing in overheid)</a:t>
            </a:r>
          </a:p>
        </p:txBody>
      </p:sp>
      <p:sp>
        <p:nvSpPr>
          <p:cNvPr id="68626" name="TextBox 1"/>
          <p:cNvSpPr txBox="1">
            <a:spLocks noChangeArrowheads="1"/>
          </p:cNvSpPr>
          <p:nvPr/>
        </p:nvSpPr>
        <p:spPr bwMode="auto">
          <a:xfrm rot="5400000">
            <a:off x="-2753519" y="5377657"/>
            <a:ext cx="633571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nl-NL" sz="4000">
                <a:solidFill>
                  <a:srgbClr val="660066"/>
                </a:solidFill>
              </a:rPr>
              <a:t>Vrij naar Williamson (2005)</a:t>
            </a:r>
          </a:p>
        </p:txBody>
      </p:sp>
      <p:sp>
        <p:nvSpPr>
          <p:cNvPr id="20" name="Text Box 3"/>
          <p:cNvSpPr txBox="1">
            <a:spLocks noChangeArrowheads="1"/>
          </p:cNvSpPr>
          <p:nvPr/>
        </p:nvSpPr>
        <p:spPr bwMode="auto">
          <a:xfrm rot="3229604">
            <a:off x="17914144" y="7088982"/>
            <a:ext cx="2447925" cy="833437"/>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err="1" smtClean="0">
                <a:solidFill>
                  <a:schemeClr val="tx1"/>
                </a:solidFill>
                <a:latin typeface="Segoe Print" charset="0"/>
                <a:cs typeface="Segoe Print" charset="0"/>
              </a:rPr>
              <a:t>Rechten</a:t>
            </a:r>
            <a:endParaRPr lang="en-US" sz="4400" u="sng" dirty="0" smtClean="0">
              <a:solidFill>
                <a:schemeClr val="tx1"/>
              </a:solidFill>
              <a:cs typeface="SimSun" charset="0"/>
            </a:endParaRPr>
          </a:p>
        </p:txBody>
      </p:sp>
      <p:sp>
        <p:nvSpPr>
          <p:cNvPr id="21" name="Text Box 3"/>
          <p:cNvSpPr txBox="1">
            <a:spLocks noChangeArrowheads="1"/>
          </p:cNvSpPr>
          <p:nvPr/>
        </p:nvSpPr>
        <p:spPr bwMode="auto">
          <a:xfrm>
            <a:off x="17792700" y="4706938"/>
            <a:ext cx="1871663" cy="1368425"/>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smtClean="0">
                <a:solidFill>
                  <a:schemeClr val="tx1"/>
                </a:solidFill>
                <a:latin typeface="Segoe Print" charset="0"/>
                <a:cs typeface="Segoe Print" charset="0"/>
              </a:rPr>
              <a:t>Socio-</a:t>
            </a:r>
            <a:r>
              <a:rPr lang="en-US" sz="4400" u="sng" dirty="0" err="1" smtClean="0">
                <a:solidFill>
                  <a:schemeClr val="tx1"/>
                </a:solidFill>
                <a:latin typeface="Segoe Print" charset="0"/>
                <a:cs typeface="Segoe Print" charset="0"/>
              </a:rPr>
              <a:t>logie</a:t>
            </a:r>
            <a:endParaRPr lang="en-US" sz="4400" u="sng" dirty="0" smtClean="0">
              <a:solidFill>
                <a:schemeClr val="tx1"/>
              </a:solidFill>
              <a:cs typeface="SimSun" charset="0"/>
            </a:endParaRPr>
          </a:p>
        </p:txBody>
      </p:sp>
      <p:sp>
        <p:nvSpPr>
          <p:cNvPr id="22" name="Text Box 3"/>
          <p:cNvSpPr txBox="1">
            <a:spLocks noChangeArrowheads="1"/>
          </p:cNvSpPr>
          <p:nvPr/>
        </p:nvSpPr>
        <p:spPr bwMode="auto">
          <a:xfrm>
            <a:off x="17359313" y="3267075"/>
            <a:ext cx="1873250" cy="863600"/>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err="1" smtClean="0">
                <a:solidFill>
                  <a:schemeClr val="tx1"/>
                </a:solidFill>
                <a:latin typeface="Segoe Print" charset="0"/>
                <a:cs typeface="Segoe Print" charset="0"/>
              </a:rPr>
              <a:t>Fysica</a:t>
            </a:r>
            <a:endParaRPr lang="en-US" sz="4400" u="sng" dirty="0" smtClean="0">
              <a:solidFill>
                <a:schemeClr val="tx1"/>
              </a:solidFill>
              <a:cs typeface="SimSun" charset="0"/>
            </a:endParaRPr>
          </a:p>
        </p:txBody>
      </p:sp>
      <p:sp>
        <p:nvSpPr>
          <p:cNvPr id="23" name="Text Box 3"/>
          <p:cNvSpPr txBox="1">
            <a:spLocks noChangeArrowheads="1"/>
          </p:cNvSpPr>
          <p:nvPr/>
        </p:nvSpPr>
        <p:spPr bwMode="auto">
          <a:xfrm>
            <a:off x="15703550" y="1827213"/>
            <a:ext cx="2952750" cy="863600"/>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err="1" smtClean="0">
                <a:solidFill>
                  <a:schemeClr val="tx1"/>
                </a:solidFill>
                <a:latin typeface="Segoe Print" charset="0"/>
                <a:cs typeface="Segoe Print" charset="0"/>
              </a:rPr>
              <a:t>Economie</a:t>
            </a:r>
            <a:endParaRPr lang="en-US" sz="4400" u="sng" dirty="0" smtClean="0">
              <a:solidFill>
                <a:schemeClr val="tx1"/>
              </a:solidFill>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6"/>
          <p:cNvSpPr>
            <a:spLocks noChangeArrowheads="1"/>
          </p:cNvSpPr>
          <p:nvPr/>
        </p:nvSpPr>
        <p:spPr bwMode="auto">
          <a:xfrm>
            <a:off x="18656300" y="242888"/>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4.4</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70658" name="Text Box 3"/>
          <p:cNvSpPr txBox="1">
            <a:spLocks noChangeArrowheads="1"/>
          </p:cNvSpPr>
          <p:nvPr/>
        </p:nvSpPr>
        <p:spPr bwMode="auto">
          <a:xfrm>
            <a:off x="4830763" y="314325"/>
            <a:ext cx="11809412" cy="10810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r>
              <a:rPr lang="en-US" sz="6600" b="1">
                <a:solidFill>
                  <a:schemeClr val="tx1"/>
                </a:solidFill>
                <a:latin typeface="Segoe Print" charset="0"/>
                <a:cs typeface="SimSun" charset="0"/>
              </a:rPr>
              <a:t>IDn trekken CASSn aan.</a:t>
            </a:r>
          </a:p>
        </p:txBody>
      </p:sp>
      <p:sp>
        <p:nvSpPr>
          <p:cNvPr id="5" name="Text Box 3"/>
          <p:cNvSpPr txBox="1">
            <a:spLocks noChangeArrowheads="1"/>
          </p:cNvSpPr>
          <p:nvPr/>
        </p:nvSpPr>
        <p:spPr bwMode="auto">
          <a:xfrm>
            <a:off x="4686300" y="3338513"/>
            <a:ext cx="12025313" cy="6264275"/>
          </a:xfrm>
          <a:prstGeom prst="rect">
            <a:avLst/>
          </a:prstGeom>
          <a:solidFill>
            <a:schemeClr val="bg2">
              <a:lumMod val="50000"/>
            </a:schemeClr>
          </a:solidFill>
          <a:ln w="9525">
            <a:solidFill>
              <a:srgbClr val="000000"/>
            </a:solidFill>
            <a:miter lim="800000"/>
            <a:headEnd/>
            <a:tailEnd/>
          </a:ln>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defRPr/>
            </a:pPr>
            <a:r>
              <a:rPr lang="en-US" sz="5400" dirty="0" err="1" smtClean="0">
                <a:latin typeface="Segoe Print"/>
                <a:ea typeface="SimSun" charset="0"/>
                <a:cs typeface="SimSun" charset="0"/>
              </a:rPr>
              <a:t>Elke</a:t>
            </a:r>
            <a:r>
              <a:rPr lang="en-US" sz="5400" dirty="0" smtClean="0">
                <a:latin typeface="Segoe Print"/>
                <a:ea typeface="SimSun" charset="0"/>
                <a:cs typeface="SimSun" charset="0"/>
              </a:rPr>
              <a:t> </a:t>
            </a:r>
            <a:r>
              <a:rPr lang="en-US" sz="5400" dirty="0" err="1" smtClean="0">
                <a:latin typeface="Segoe Print"/>
                <a:ea typeface="SimSun" charset="0"/>
                <a:cs typeface="SimSun" charset="0"/>
              </a:rPr>
              <a:t>overheidsinformatiedienst</a:t>
            </a:r>
            <a:r>
              <a:rPr lang="en-US" sz="5400" dirty="0" smtClean="0">
                <a:latin typeface="Segoe Print"/>
                <a:ea typeface="SimSun" charset="0"/>
                <a:cs typeface="SimSun" charset="0"/>
              </a:rPr>
              <a:t> </a:t>
            </a:r>
            <a:r>
              <a:rPr lang="en-US" sz="5400" dirty="0" err="1" smtClean="0">
                <a:latin typeface="Segoe Print"/>
                <a:ea typeface="SimSun" charset="0"/>
                <a:cs typeface="SimSun" charset="0"/>
              </a:rPr>
              <a:t>wordt</a:t>
            </a:r>
            <a:r>
              <a:rPr lang="en-US" sz="5400" dirty="0" smtClean="0">
                <a:latin typeface="Segoe Print"/>
                <a:ea typeface="SimSun" charset="0"/>
                <a:cs typeface="SimSun" charset="0"/>
              </a:rPr>
              <a:t> op </a:t>
            </a:r>
            <a:r>
              <a:rPr lang="en-US" sz="5400" dirty="0" err="1" smtClean="0">
                <a:latin typeface="Segoe Print"/>
                <a:ea typeface="SimSun" charset="0"/>
                <a:cs typeface="SimSun" charset="0"/>
              </a:rPr>
              <a:t>termijn</a:t>
            </a:r>
            <a:r>
              <a:rPr lang="en-US" sz="5400" dirty="0" smtClean="0">
                <a:latin typeface="Segoe Print"/>
                <a:ea typeface="SimSun" charset="0"/>
                <a:cs typeface="SimSun" charset="0"/>
              </a:rPr>
              <a:t> </a:t>
            </a:r>
            <a:r>
              <a:rPr lang="en-US" sz="5400" dirty="0" err="1" smtClean="0">
                <a:latin typeface="Segoe Print"/>
                <a:ea typeface="SimSun" charset="0"/>
                <a:cs typeface="SimSun" charset="0"/>
              </a:rPr>
              <a:t>een</a:t>
            </a:r>
            <a:r>
              <a:rPr lang="en-US" sz="5400" dirty="0" smtClean="0">
                <a:latin typeface="Segoe Print"/>
                <a:ea typeface="SimSun" charset="0"/>
                <a:cs typeface="SimSun" charset="0"/>
              </a:rPr>
              <a:t> complex </a:t>
            </a:r>
            <a:r>
              <a:rPr lang="en-US" sz="5400" dirty="0" err="1" smtClean="0">
                <a:latin typeface="Segoe Print"/>
                <a:ea typeface="SimSun" charset="0"/>
                <a:cs typeface="SimSun" charset="0"/>
              </a:rPr>
              <a:t>adaptief</a:t>
            </a:r>
            <a:r>
              <a:rPr lang="en-US" sz="5400" dirty="0" smtClean="0">
                <a:latin typeface="Segoe Print"/>
                <a:ea typeface="SimSun" charset="0"/>
                <a:cs typeface="SimSun" charset="0"/>
              </a:rPr>
              <a:t> </a:t>
            </a:r>
            <a:r>
              <a:rPr lang="en-US" sz="5400" dirty="0" err="1" smtClean="0">
                <a:latin typeface="Segoe Print"/>
                <a:ea typeface="SimSun" charset="0"/>
                <a:cs typeface="SimSun" charset="0"/>
              </a:rPr>
              <a:t>sociaal</a:t>
            </a:r>
            <a:r>
              <a:rPr lang="en-US" sz="5400" dirty="0" smtClean="0">
                <a:latin typeface="Segoe Print"/>
                <a:ea typeface="SimSun" charset="0"/>
                <a:cs typeface="SimSun" charset="0"/>
              </a:rPr>
              <a:t> </a:t>
            </a:r>
            <a:r>
              <a:rPr lang="en-US" sz="5400" dirty="0" err="1" smtClean="0">
                <a:latin typeface="Segoe Print"/>
                <a:ea typeface="SimSun" charset="0"/>
                <a:cs typeface="SimSun" charset="0"/>
              </a:rPr>
              <a:t>systeem</a:t>
            </a:r>
            <a:endParaRPr lang="en-US" sz="5400" b="1" dirty="0" smtClean="0">
              <a:latin typeface="Segoe Print"/>
              <a:ea typeface="SimSun" charset="0"/>
              <a:cs typeface="SimSun" charset="0"/>
            </a:endParaRPr>
          </a:p>
          <a:p>
            <a:pPr algn="ctr" eaLnBrk="1" hangingPunct="1">
              <a:defRPr/>
            </a:pPr>
            <a:r>
              <a:rPr lang="en-US" sz="5400" b="1" dirty="0" smtClean="0">
                <a:latin typeface="Segoe Print"/>
                <a:ea typeface="SimSun" charset="0"/>
                <a:cs typeface="SimSun" charset="0"/>
              </a:rPr>
              <a:t>met </a:t>
            </a:r>
            <a:r>
              <a:rPr lang="en-US" sz="5400" b="1" dirty="0" err="1">
                <a:latin typeface="Segoe Print"/>
                <a:ea typeface="SimSun" charset="0"/>
                <a:cs typeface="SimSun" charset="0"/>
              </a:rPr>
              <a:t>behoeftestellers</a:t>
            </a:r>
            <a:r>
              <a:rPr lang="en-US" sz="5400" b="1" dirty="0">
                <a:latin typeface="Segoe Print"/>
                <a:ea typeface="SimSun" charset="0"/>
                <a:cs typeface="SimSun" charset="0"/>
              </a:rPr>
              <a:t>, </a:t>
            </a:r>
            <a:r>
              <a:rPr lang="en-US" sz="5400" b="1" dirty="0" err="1">
                <a:latin typeface="Segoe Print"/>
                <a:ea typeface="SimSun" charset="0"/>
                <a:cs typeface="SimSun" charset="0"/>
              </a:rPr>
              <a:t>ontwerpers</a:t>
            </a:r>
            <a:r>
              <a:rPr lang="en-US" sz="5400" b="1" dirty="0">
                <a:latin typeface="Segoe Print"/>
                <a:ea typeface="SimSun" charset="0"/>
                <a:cs typeface="SimSun" charset="0"/>
              </a:rPr>
              <a:t>, </a:t>
            </a:r>
            <a:r>
              <a:rPr lang="en-US" sz="5400" b="1" dirty="0" err="1">
                <a:latin typeface="Segoe Print"/>
                <a:ea typeface="SimSun" charset="0"/>
                <a:cs typeface="SimSun" charset="0"/>
              </a:rPr>
              <a:t>adviseurs</a:t>
            </a:r>
            <a:r>
              <a:rPr lang="en-US" sz="5400" b="1" dirty="0">
                <a:latin typeface="Segoe Print"/>
                <a:ea typeface="SimSun" charset="0"/>
                <a:cs typeface="SimSun" charset="0"/>
              </a:rPr>
              <a:t>/</a:t>
            </a:r>
            <a:r>
              <a:rPr lang="en-US" sz="5400" b="1" dirty="0" err="1">
                <a:latin typeface="Segoe Print"/>
                <a:ea typeface="SimSun" charset="0"/>
                <a:cs typeface="SimSun" charset="0"/>
              </a:rPr>
              <a:t>deskundigen</a:t>
            </a:r>
            <a:r>
              <a:rPr lang="en-US" sz="5400" b="1" dirty="0">
                <a:latin typeface="Segoe Print"/>
                <a:ea typeface="SimSun" charset="0"/>
                <a:cs typeface="SimSun" charset="0"/>
              </a:rPr>
              <a:t>, </a:t>
            </a:r>
            <a:r>
              <a:rPr lang="en-US" sz="5400" b="1" dirty="0" err="1">
                <a:latin typeface="Segoe Print"/>
                <a:ea typeface="SimSun" charset="0"/>
                <a:cs typeface="SimSun" charset="0"/>
              </a:rPr>
              <a:t>inkopers</a:t>
            </a:r>
            <a:r>
              <a:rPr lang="en-US" sz="5400" b="1" dirty="0">
                <a:latin typeface="Segoe Print"/>
                <a:ea typeface="SimSun" charset="0"/>
                <a:cs typeface="SimSun" charset="0"/>
              </a:rPr>
              <a:t>, </a:t>
            </a:r>
            <a:r>
              <a:rPr lang="en-US" sz="5400" b="1" dirty="0" err="1">
                <a:latin typeface="Segoe Print"/>
                <a:ea typeface="SimSun" charset="0"/>
                <a:cs typeface="SimSun" charset="0"/>
              </a:rPr>
              <a:t>aanbieders</a:t>
            </a:r>
            <a:r>
              <a:rPr lang="en-US" sz="5400" b="1" dirty="0">
                <a:latin typeface="Segoe Print"/>
                <a:ea typeface="SimSun" charset="0"/>
                <a:cs typeface="SimSun" charset="0"/>
              </a:rPr>
              <a:t>, </a:t>
            </a:r>
            <a:r>
              <a:rPr lang="en-US" sz="5400" b="1" dirty="0" err="1">
                <a:latin typeface="Segoe Print"/>
                <a:ea typeface="SimSun" charset="0"/>
                <a:cs typeface="SimSun" charset="0"/>
              </a:rPr>
              <a:t>interconnectiviteiten</a:t>
            </a:r>
            <a:r>
              <a:rPr lang="en-US" sz="5400" b="1" dirty="0">
                <a:latin typeface="Segoe Print"/>
                <a:ea typeface="SimSun" charset="0"/>
                <a:cs typeface="SimSun" charset="0"/>
              </a:rPr>
              <a:t>, </a:t>
            </a:r>
            <a:r>
              <a:rPr lang="en-US" sz="5400" b="1" dirty="0" err="1" smtClean="0">
                <a:latin typeface="Segoe Print"/>
                <a:ea typeface="SimSun" charset="0"/>
                <a:cs typeface="SimSun" charset="0"/>
              </a:rPr>
              <a:t>toezichthouders</a:t>
            </a:r>
            <a:r>
              <a:rPr lang="en-US" sz="5400" b="1" dirty="0" smtClean="0">
                <a:latin typeface="Segoe Print"/>
                <a:ea typeface="SimSun" charset="0"/>
                <a:cs typeface="SimSun" charset="0"/>
              </a:rPr>
              <a:t>, burgers, </a:t>
            </a:r>
            <a:r>
              <a:rPr lang="en-US" sz="5400" b="1" dirty="0" err="1" smtClean="0">
                <a:latin typeface="Segoe Print"/>
                <a:ea typeface="SimSun" charset="0"/>
                <a:cs typeface="SimSun" charset="0"/>
              </a:rPr>
              <a:t>zbo’s</a:t>
            </a:r>
            <a:r>
              <a:rPr lang="en-US" sz="5400" b="1" dirty="0" smtClean="0">
                <a:latin typeface="Segoe Print"/>
                <a:ea typeface="SimSun" charset="0"/>
                <a:cs typeface="SimSun" charset="0"/>
              </a:rPr>
              <a:t> etc. </a:t>
            </a:r>
            <a:r>
              <a:rPr lang="en-US" sz="5400" b="1" dirty="0" err="1" smtClean="0">
                <a:latin typeface="Segoe Print"/>
                <a:ea typeface="SimSun" charset="0"/>
                <a:cs typeface="SimSun" charset="0"/>
              </a:rPr>
              <a:t>etc</a:t>
            </a:r>
            <a:r>
              <a:rPr lang="en-US" sz="5400" b="1" dirty="0" smtClean="0">
                <a:latin typeface="Segoe Print"/>
                <a:ea typeface="SimSun" charset="0"/>
                <a:cs typeface="SimSun" charset="0"/>
              </a:rPr>
              <a:t> </a:t>
            </a:r>
            <a:endParaRPr lang="en-US" sz="5400" dirty="0" smtClean="0">
              <a:latin typeface="Segoe Print"/>
              <a:ea typeface="SimSun"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6"/>
          <p:cNvSpPr>
            <a:spLocks noChangeArrowheads="1"/>
          </p:cNvSpPr>
          <p:nvPr/>
        </p:nvSpPr>
        <p:spPr bwMode="auto">
          <a:xfrm>
            <a:off x="18656300" y="242888"/>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4.5</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72706" name="Rectangle 2"/>
          <p:cNvSpPr>
            <a:spLocks noChangeArrowheads="1"/>
          </p:cNvSpPr>
          <p:nvPr/>
        </p:nvSpPr>
        <p:spPr bwMode="auto">
          <a:xfrm>
            <a:off x="366713" y="0"/>
            <a:ext cx="18800762"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Tx/>
              <a:buNone/>
            </a:pPr>
            <a:r>
              <a:rPr lang="en-US" sz="8000" b="1">
                <a:solidFill>
                  <a:schemeClr val="tx1"/>
                </a:solidFill>
                <a:latin typeface="Segoe Print" charset="0"/>
              </a:rPr>
              <a:t>De nirvana fallacy/drogreden?</a:t>
            </a:r>
            <a:r>
              <a:rPr lang="en-US" sz="8000">
                <a:solidFill>
                  <a:schemeClr val="tx1"/>
                </a:solidFill>
                <a:latin typeface="Segoe Print" charset="0"/>
              </a:rPr>
              <a:t> </a:t>
            </a:r>
          </a:p>
        </p:txBody>
      </p:sp>
      <p:sp>
        <p:nvSpPr>
          <p:cNvPr id="72707" name="Rectangle 1"/>
          <p:cNvSpPr>
            <a:spLocks noChangeArrowheads="1"/>
          </p:cNvSpPr>
          <p:nvPr/>
        </p:nvSpPr>
        <p:spPr bwMode="auto">
          <a:xfrm>
            <a:off x="582613" y="890588"/>
            <a:ext cx="19369087" cy="627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5400" b="1">
                <a:solidFill>
                  <a:schemeClr val="tx1"/>
                </a:solidFill>
                <a:latin typeface="Verdana" charset="0"/>
              </a:rPr>
              <a:t>...</a:t>
            </a:r>
          </a:p>
          <a:p>
            <a:r>
              <a:rPr lang="en-US" sz="5400" b="1">
                <a:solidFill>
                  <a:schemeClr val="tx1"/>
                </a:solidFill>
                <a:latin typeface="Verdana" charset="0"/>
              </a:rPr>
              <a:t>Beleidsdoorlichting BIT </a:t>
            </a:r>
            <a:endParaRPr lang="en-US" sz="5400">
              <a:solidFill>
                <a:schemeClr val="tx1"/>
              </a:solidFill>
            </a:endParaRPr>
          </a:p>
          <a:p>
            <a:r>
              <a:rPr lang="en-US" sz="5400">
                <a:solidFill>
                  <a:schemeClr val="tx1"/>
                </a:solidFill>
                <a:latin typeface="Verdana" charset="0"/>
              </a:rPr>
              <a:t>Zoals aangegeven in mijn brief van 20 september 2096 zal de functie van het BIT ook in de toekomst noodzakelijk blijven, </a:t>
            </a:r>
            <a:r>
              <a:rPr lang="en-US" sz="5400" b="1">
                <a:solidFill>
                  <a:schemeClr val="tx1"/>
                </a:solidFill>
                <a:latin typeface="Verdana" charset="0"/>
              </a:rPr>
              <a:t>zolang</a:t>
            </a:r>
            <a:r>
              <a:rPr lang="en-US" sz="5400">
                <a:solidFill>
                  <a:schemeClr val="tx1"/>
                </a:solidFill>
                <a:latin typeface="Verdana" charset="0"/>
              </a:rPr>
              <a:t> de ICT-projectbeheersing binnen de Rijksoverheid nog niet voldoende op orde is. </a:t>
            </a:r>
          </a:p>
          <a:p>
            <a:r>
              <a:rPr lang="mr-IN" sz="5400">
                <a:solidFill>
                  <a:schemeClr val="tx1"/>
                </a:solidFill>
                <a:latin typeface="Verdana" charset="0"/>
              </a:rPr>
              <a:t>…</a:t>
            </a:r>
            <a:endParaRPr lang="en-US" sz="5400">
              <a:solidFill>
                <a:schemeClr val="tx1"/>
              </a:solidFill>
              <a:latin typeface="Verdana" charset="0"/>
            </a:endParaRPr>
          </a:p>
          <a:p>
            <a:r>
              <a:rPr lang="en-US" sz="3600">
                <a:solidFill>
                  <a:schemeClr val="tx1"/>
                </a:solidFill>
                <a:latin typeface="Verdana" charset="0"/>
              </a:rPr>
              <a:t>(uit de brief van 7 november 2019 van de minister Knops aan de tweede kamer)  </a:t>
            </a:r>
            <a:endParaRPr lang="en-US" sz="3600">
              <a:solidFill>
                <a:schemeClr val="tx1"/>
              </a:solidFill>
            </a:endParaRPr>
          </a:p>
          <a:p>
            <a:endParaRPr lang="nl-NL"/>
          </a:p>
        </p:txBody>
      </p:sp>
      <p:sp>
        <p:nvSpPr>
          <p:cNvPr id="72708" name="Rectangle 1"/>
          <p:cNvSpPr>
            <a:spLocks noChangeArrowheads="1"/>
          </p:cNvSpPr>
          <p:nvPr/>
        </p:nvSpPr>
        <p:spPr bwMode="auto">
          <a:xfrm>
            <a:off x="438150" y="7659688"/>
            <a:ext cx="19010313"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6600">
                <a:solidFill>
                  <a:srgbClr val="660066"/>
                </a:solidFill>
                <a:latin typeface="Segoe Print" charset="0"/>
              </a:rPr>
              <a:t>Wat betekent dit als periodieke toetsing een noodzakelijke voorwaarde is voor het op orde hebben van I(CT)-projectbeheersing?</a:t>
            </a:r>
            <a:endParaRPr lang="nb-NO" sz="6600">
              <a:solidFill>
                <a:srgbClr val="660066"/>
              </a:solidFill>
              <a:latin typeface="Segoe Print" charset="0"/>
            </a:endParaRPr>
          </a:p>
        </p:txBody>
      </p:sp>
    </p:spTree>
  </p:cSld>
  <p:clrMapOvr>
    <a:masterClrMapping/>
  </p:clrMapOvr>
  <p:transition xmlns:p14="http://schemas.microsoft.com/office/powerpoint/2010/main" spd="med"/>
  <p:timing>
    <p:tnLst>
      <p:par>
        <p:cTn xmlns:p14="http://schemas.microsoft.com/office/powerpoint/2010/main" id="1" dur="indefinite"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74754" name="Text Box 4"/>
          <p:cNvSpPr txBox="1">
            <a:spLocks noChangeArrowheads="1"/>
          </p:cNvSpPr>
          <p:nvPr/>
        </p:nvSpPr>
        <p:spPr bwMode="auto">
          <a:xfrm>
            <a:off x="33338" y="0"/>
            <a:ext cx="1929447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r>
              <a:rPr lang="en-US" sz="6000">
                <a:solidFill>
                  <a:schemeClr val="tx1"/>
                </a:solidFill>
                <a:cs typeface="SimSun" charset="0"/>
              </a:rPr>
              <a:t>Stelling 5: ID succes heeft vijf gezichten</a:t>
            </a:r>
          </a:p>
        </p:txBody>
      </p:sp>
      <p:sp>
        <p:nvSpPr>
          <p:cNvPr id="74755" name="Rectangle 14"/>
          <p:cNvSpPr>
            <a:spLocks noChangeArrowheads="1"/>
          </p:cNvSpPr>
          <p:nvPr/>
        </p:nvSpPr>
        <p:spPr bwMode="auto">
          <a:xfrm>
            <a:off x="18872200" y="98425"/>
            <a:ext cx="1368425"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5.0</a:t>
            </a:r>
          </a:p>
        </p:txBody>
      </p:sp>
      <p:sp>
        <p:nvSpPr>
          <p:cNvPr id="17" name="Rectangle 3"/>
          <p:cNvSpPr>
            <a:spLocks noChangeArrowheads="1"/>
          </p:cNvSpPr>
          <p:nvPr/>
        </p:nvSpPr>
        <p:spPr bwMode="auto">
          <a:xfrm>
            <a:off x="0" y="6578600"/>
            <a:ext cx="20069175" cy="1511300"/>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7" name="Rectangle 6"/>
          <p:cNvSpPr>
            <a:spLocks noChangeArrowheads="1"/>
          </p:cNvSpPr>
          <p:nvPr/>
        </p:nvSpPr>
        <p:spPr bwMode="auto">
          <a:xfrm>
            <a:off x="282575" y="1198563"/>
            <a:ext cx="20024725" cy="1024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ea typeface="SimSun" charset="0"/>
                <a:cs typeface="SimSun" charset="0"/>
              </a:rPr>
              <a:t>ICT-</a:t>
            </a:r>
            <a:r>
              <a:rPr lang="en-US" sz="4400" dirty="0" err="1">
                <a:solidFill>
                  <a:schemeClr val="bg1">
                    <a:lumMod val="65000"/>
                  </a:schemeClr>
                </a:solidFill>
                <a:latin typeface="Calibri" charset="0"/>
                <a:ea typeface="SimSun" charset="0"/>
                <a:cs typeface="SimSun" charset="0"/>
              </a:rPr>
              <a:t>projecten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onderdeel</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informatiediensten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IDn</a:t>
            </a:r>
            <a:r>
              <a:rPr lang="en-US" sz="4400" dirty="0">
                <a:solidFill>
                  <a:schemeClr val="bg1">
                    <a:lumMod val="65000"/>
                  </a:schemeClr>
                </a:solidFill>
                <a:latin typeface="Calibri" charset="0"/>
                <a:ea typeface="SimSun" charset="0"/>
                <a:cs typeface="SimSun" charset="0"/>
              </a:rPr>
              <a: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krijgen</a:t>
            </a:r>
            <a:r>
              <a:rPr lang="en-US" sz="4400" dirty="0">
                <a:solidFill>
                  <a:schemeClr val="bg1">
                    <a:lumMod val="65000"/>
                  </a:schemeClr>
                </a:solidFill>
                <a:latin typeface="Calibri" charset="0"/>
                <a:cs typeface="Calibri" charset="0"/>
              </a:rPr>
              <a:t> de schuld van falen. </a:t>
            </a:r>
            <a:r>
              <a:rPr lang="en-US" sz="4400" b="1" dirty="0" err="1">
                <a:solidFill>
                  <a:schemeClr val="bg1">
                    <a:lumMod val="65000"/>
                  </a:schemeClr>
                </a:solidFill>
                <a:latin typeface="Calibri" charset="0"/>
                <a:cs typeface="Calibri" charset="0"/>
              </a:rPr>
              <a:t>Verdeling</a:t>
            </a:r>
            <a:r>
              <a:rPr lang="en-US" sz="4400" b="1"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kennisarbeid</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zonder</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recombinatie</a:t>
            </a:r>
            <a:r>
              <a:rPr lang="en-US" sz="4400" b="1" dirty="0">
                <a:solidFill>
                  <a:schemeClr val="bg1">
                    <a:lumMod val="65000"/>
                  </a:schemeClr>
                </a:solidFill>
                <a:latin typeface="Calibri" charset="0"/>
                <a:cs typeface="Calibri" charset="0"/>
              </a:rPr>
              <a:t> is een </a:t>
            </a:r>
            <a:r>
              <a:rPr lang="en-US" sz="4400" b="1" dirty="0" err="1">
                <a:solidFill>
                  <a:schemeClr val="bg1">
                    <a:lumMod val="65000"/>
                  </a:schemeClr>
                </a:solidFill>
                <a:latin typeface="Calibri" charset="0"/>
                <a:cs typeface="Calibri" charset="0"/>
              </a:rPr>
              <a:t>oorzaak</a:t>
            </a:r>
            <a:r>
              <a:rPr lang="en-US" sz="4400" dirty="0">
                <a:solidFill>
                  <a:schemeClr val="bg1">
                    <a:lumMod val="65000"/>
                  </a:schemeClr>
                </a:solidFill>
                <a:latin typeface="Calibri" charset="0"/>
                <a:cs typeface="Calibri" charset="0"/>
              </a:rPr>
              <a:t>.</a:t>
            </a:r>
            <a:endParaRPr lang="en-US" sz="4400" dirty="0">
              <a:solidFill>
                <a:schemeClr val="bg1">
                  <a:lumMod val="65000"/>
                </a:schemeClr>
              </a:solidFill>
              <a:latin typeface="Calibri" charset="0"/>
              <a:ea typeface="SimSun" charset="0"/>
              <a:cs typeface="SimSun"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rPr>
              <a:t>Ik</a:t>
            </a:r>
            <a:r>
              <a:rPr lang="en-US" sz="4400" dirty="0">
                <a:solidFill>
                  <a:schemeClr val="bg1">
                    <a:lumMod val="65000"/>
                  </a:schemeClr>
                </a:solidFill>
                <a:latin typeface="Calibri" charset="0"/>
                <a:ea typeface="SimSun" charset="0"/>
                <a:cs typeface="SimSun" charset="0"/>
              </a:rPr>
              <a:t> zit 50 </a:t>
            </a:r>
            <a:r>
              <a:rPr lang="en-US" sz="4400" dirty="0" err="1">
                <a:solidFill>
                  <a:schemeClr val="bg1">
                    <a:lumMod val="65000"/>
                  </a:schemeClr>
                </a:solidFill>
                <a:latin typeface="Calibri" charset="0"/>
                <a:ea typeface="SimSun" charset="0"/>
                <a:cs typeface="SimSun" charset="0"/>
              </a:rPr>
              <a:t>jaar</a:t>
            </a:r>
            <a:r>
              <a:rPr lang="en-US" sz="4400" dirty="0">
                <a:solidFill>
                  <a:schemeClr val="bg1">
                    <a:lumMod val="65000"/>
                  </a:schemeClr>
                </a:solidFill>
                <a:latin typeface="Calibri" charset="0"/>
                <a:ea typeface="SimSun" charset="0"/>
                <a:cs typeface="SimSun" charset="0"/>
              </a:rPr>
              <a:t> in R&amp;I en </a:t>
            </a:r>
            <a:r>
              <a:rPr lang="en-US" sz="4400" dirty="0" err="1">
                <a:solidFill>
                  <a:schemeClr val="bg1">
                    <a:lumMod val="65000"/>
                  </a:schemeClr>
                </a:solidFill>
                <a:latin typeface="Calibri" charset="0"/>
                <a:ea typeface="SimSun" charset="0"/>
                <a:cs typeface="SimSun" charset="0"/>
              </a:rPr>
              <a:t>schets</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wanneer</a:t>
            </a:r>
            <a:r>
              <a:rPr lang="en-US" sz="4400" dirty="0">
                <a:solidFill>
                  <a:schemeClr val="bg1">
                    <a:lumMod val="65000"/>
                  </a:schemeClr>
                </a:solidFill>
                <a:latin typeface="Calibri" charset="0"/>
                <a:ea typeface="SimSun" charset="0"/>
                <a:cs typeface="SimSun" charset="0"/>
              </a:rPr>
              <a:t> het </a:t>
            </a:r>
            <a:r>
              <a:rPr lang="en-US" sz="4400" dirty="0" err="1">
                <a:solidFill>
                  <a:schemeClr val="bg1">
                    <a:lumMod val="65000"/>
                  </a:schemeClr>
                </a:solidFill>
                <a:latin typeface="Calibri" charset="0"/>
                <a:ea typeface="SimSun" charset="0"/>
                <a:cs typeface="SimSun" charset="0"/>
              </a:rPr>
              <a:t>gezag</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één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theorie</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overheerste</a:t>
            </a:r>
            <a:r>
              <a:rPr lang="en-US" sz="4400" dirty="0">
                <a:solidFill>
                  <a:schemeClr val="bg1">
                    <a:lumMod val="65000"/>
                  </a:schemeClr>
                </a:solidFill>
                <a:latin typeface="Calibri" charset="0"/>
                <a:ea typeface="SimSun" charset="0"/>
                <a:cs typeface="SimSun" charset="0"/>
              </a:rPr>
              <a:t>. </a:t>
            </a:r>
            <a:r>
              <a:rPr lang="en-US" sz="4400" b="1" dirty="0">
                <a:solidFill>
                  <a:schemeClr val="bg1">
                    <a:lumMod val="65000"/>
                  </a:schemeClr>
                </a:solidFill>
                <a:latin typeface="Calibri" charset="0"/>
                <a:ea typeface="SimSun" charset="0"/>
                <a:cs typeface="SimSun" charset="0"/>
              </a:rPr>
              <a:t>Het </a:t>
            </a:r>
            <a:r>
              <a:rPr lang="en-US" sz="4400" b="1" dirty="0" err="1">
                <a:solidFill>
                  <a:schemeClr val="bg1">
                    <a:lumMod val="65000"/>
                  </a:schemeClr>
                </a:solidFill>
                <a:latin typeface="Calibri" charset="0"/>
                <a:ea typeface="SimSun" charset="0"/>
                <a:cs typeface="SimSun" charset="0"/>
              </a:rPr>
              <a:t>gaat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fout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als</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er</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één</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wordt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verwaarloosd</a:t>
            </a:r>
            <a:r>
              <a:rPr lang="en-US" sz="4400" b="1" dirty="0">
                <a:solidFill>
                  <a:schemeClr val="bg1">
                    <a:lumMod val="65000"/>
                  </a:schemeClr>
                </a:solidFill>
                <a:latin typeface="Calibri" charset="0"/>
                <a:ea typeface="SimSun" charset="0"/>
                <a:cs typeface="SimSun" charset="0"/>
              </a:rPr>
              <a:t>. </a:t>
            </a:r>
            <a:endParaRPr lang="en-US" sz="4400" b="1"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Informatiediensten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zijn</a:t>
            </a:r>
            <a:r>
              <a:rPr lang="en-US" sz="4400" dirty="0">
                <a:solidFill>
                  <a:schemeClr val="bg1">
                    <a:lumMod val="65000"/>
                  </a:schemeClr>
                </a:solidFill>
                <a:latin typeface="Calibri" charset="0"/>
                <a:cs typeface="Calibri" charset="0"/>
              </a:rPr>
              <a:t> per </a:t>
            </a:r>
            <a:r>
              <a:rPr lang="en-US" sz="4400" dirty="0" err="1">
                <a:solidFill>
                  <a:schemeClr val="bg1">
                    <a:lumMod val="65000"/>
                  </a:schemeClr>
                </a:solidFill>
                <a:latin typeface="Calibri" charset="0"/>
                <a:cs typeface="Calibri" charset="0"/>
              </a:rPr>
              <a:t>definitie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vitaal</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genetwerkt</a:t>
            </a:r>
            <a:r>
              <a:rPr lang="en-US" sz="4400" dirty="0">
                <a:solidFill>
                  <a:schemeClr val="bg1">
                    <a:lumMod val="65000"/>
                  </a:schemeClr>
                </a:solidFill>
                <a:latin typeface="Calibri" charset="0"/>
                <a:cs typeface="Calibri" charset="0"/>
              </a:rPr>
              <a:t>, complex en </a:t>
            </a:r>
            <a:r>
              <a:rPr lang="en-US" sz="4400" dirty="0" err="1">
                <a:solidFill>
                  <a:schemeClr val="bg1">
                    <a:lumMod val="65000"/>
                  </a:schemeClr>
                </a:solidFill>
                <a:latin typeface="Calibri" charset="0"/>
                <a:cs typeface="Calibri" charset="0"/>
              </a:rPr>
              <a:t>adaptief</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vaak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onvoorspelbaar</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Benader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ID-</a:t>
            </a:r>
            <a:r>
              <a:rPr lang="en-US" sz="4400" b="1" dirty="0" err="1">
                <a:solidFill>
                  <a:schemeClr val="bg1">
                    <a:lumMod val="65000"/>
                  </a:schemeClr>
                </a:solidFill>
                <a:latin typeface="Calibri" charset="0"/>
                <a:cs typeface="Calibri" charset="0"/>
              </a:rPr>
              <a:t>projectbeoordeling</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weersvoorspelling</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De </a:t>
            </a:r>
            <a:r>
              <a:rPr lang="en-US" sz="4400" dirty="0" err="1">
                <a:solidFill>
                  <a:schemeClr val="bg1">
                    <a:lumMod val="65000"/>
                  </a:schemeClr>
                </a:solidFill>
                <a:latin typeface="Calibri" charset="0"/>
                <a:cs typeface="Calibri" charset="0"/>
              </a:rPr>
              <a:t>operationaliteit</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hangt</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af</a:t>
            </a:r>
            <a:r>
              <a:rPr lang="en-US" sz="4400" b="1"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succesvolle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combinaties</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effectief</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verbonden</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onderdelen</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externe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in </a:t>
            </a:r>
            <a:r>
              <a:rPr lang="en-US" sz="4400" b="1" dirty="0">
                <a:solidFill>
                  <a:schemeClr val="bg1">
                    <a:lumMod val="65000"/>
                  </a:schemeClr>
                </a:solidFill>
                <a:latin typeface="Calibri" charset="0"/>
                <a:cs typeface="Calibri" charset="0"/>
              </a:rPr>
              <a:t>het </a:t>
            </a:r>
            <a:r>
              <a:rPr lang="en-US" sz="4400" b="1" dirty="0" err="1">
                <a:solidFill>
                  <a:schemeClr val="bg1">
                    <a:lumMod val="65000"/>
                  </a:schemeClr>
                </a:solidFill>
                <a:latin typeface="Calibri" charset="0"/>
                <a:cs typeface="Calibri" charset="0"/>
              </a:rPr>
              <a:t>heersende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politieke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klimaat</a:t>
            </a:r>
            <a:r>
              <a:rPr lang="en-US" sz="4400" dirty="0">
                <a:solidFill>
                  <a:schemeClr val="bg1">
                    <a:lumMod val="65000"/>
                  </a:schemeClr>
                </a:solidFill>
                <a:latin typeface="Calibri" charset="0"/>
                <a:cs typeface="Calibri"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tx1"/>
                </a:solidFill>
                <a:latin typeface="Calibri" charset="0"/>
                <a:ea typeface="SimSun" charset="0"/>
                <a:cs typeface="SimSun" charset="0"/>
                <a:sym typeface="Wingdings" charset="0"/>
              </a:rPr>
              <a:t>Wanneer</a:t>
            </a:r>
            <a:r>
              <a:rPr lang="en-US" sz="4400" dirty="0">
                <a:solidFill>
                  <a:schemeClr val="tx1"/>
                </a:solidFill>
                <a:latin typeface="Calibri" charset="0"/>
                <a:ea typeface="SimSun" charset="0"/>
                <a:cs typeface="SimSun" charset="0"/>
                <a:sym typeface="Wingdings" charset="0"/>
              </a:rPr>
              <a:t> is een ID </a:t>
            </a:r>
            <a:r>
              <a:rPr lang="en-US" sz="4400" dirty="0" err="1">
                <a:solidFill>
                  <a:schemeClr val="tx1"/>
                </a:solidFill>
                <a:latin typeface="Calibri" charset="0"/>
                <a:ea typeface="SimSun" charset="0"/>
                <a:cs typeface="SimSun" charset="0"/>
                <a:sym typeface="Wingdings" charset="0"/>
              </a:rPr>
              <a:t>succesvol</a:t>
            </a:r>
            <a:r>
              <a:rPr lang="en-US" sz="4400" dirty="0">
                <a:solidFill>
                  <a:schemeClr val="tx1"/>
                </a:solidFill>
                <a:latin typeface="Calibri" charset="0"/>
                <a:ea typeface="SimSun" charset="0"/>
                <a:cs typeface="SimSun" charset="0"/>
                <a:sym typeface="Wingdings" charset="0"/>
              </a:rPr>
              <a:t>? </a:t>
            </a:r>
            <a:r>
              <a:rPr lang="en-US" sz="4400" b="1" dirty="0" err="1">
                <a:solidFill>
                  <a:schemeClr val="tx1"/>
                </a:solidFill>
                <a:latin typeface="Calibri" charset="0"/>
                <a:ea typeface="SimSun" charset="0"/>
                <a:cs typeface="SimSun" charset="0"/>
                <a:sym typeface="Wingdings" charset="0"/>
              </a:rPr>
              <a:t>Succes</a:t>
            </a:r>
            <a:r>
              <a:rPr lang="en-US" sz="4400" b="1" dirty="0">
                <a:solidFill>
                  <a:schemeClr val="tx1"/>
                </a:solidFill>
                <a:latin typeface="Calibri" charset="0"/>
                <a:ea typeface="SimSun" charset="0"/>
                <a:cs typeface="SimSun" charset="0"/>
                <a:sym typeface="Wingdings" charset="0"/>
              </a:rPr>
              <a:t> </a:t>
            </a:r>
            <a:r>
              <a:rPr lang="en-US" sz="4400" b="1" dirty="0" err="1">
                <a:solidFill>
                  <a:schemeClr val="tx1"/>
                </a:solidFill>
                <a:latin typeface="Calibri" charset="0"/>
                <a:ea typeface="SimSun" charset="0"/>
                <a:cs typeface="SimSun" charset="0"/>
                <a:sym typeface="Wingdings" charset="0"/>
              </a:rPr>
              <a:t>heeft</a:t>
            </a:r>
            <a:r>
              <a:rPr lang="en-US" sz="4400" b="1" dirty="0">
                <a:solidFill>
                  <a:schemeClr val="tx1"/>
                </a:solidFill>
                <a:latin typeface="Calibri" charset="0"/>
                <a:ea typeface="SimSun" charset="0"/>
                <a:cs typeface="SimSun" charset="0"/>
                <a:sym typeface="Wingdings" charset="0"/>
              </a:rPr>
              <a:t> </a:t>
            </a:r>
            <a:r>
              <a:rPr lang="en-US" sz="4400" b="1" dirty="0" err="1">
                <a:solidFill>
                  <a:schemeClr val="tx1"/>
                </a:solidFill>
                <a:latin typeface="Calibri" charset="0"/>
                <a:ea typeface="SimSun" charset="0"/>
                <a:cs typeface="SimSun" charset="0"/>
                <a:sym typeface="Wingdings" charset="0"/>
              </a:rPr>
              <a:t>vijf</a:t>
            </a:r>
            <a:r>
              <a:rPr lang="en-US" sz="4400" b="1" dirty="0">
                <a:solidFill>
                  <a:schemeClr val="tx1"/>
                </a:solidFill>
                <a:latin typeface="Calibri" charset="0"/>
                <a:ea typeface="SimSun" charset="0"/>
                <a:cs typeface="SimSun" charset="0"/>
                <a:sym typeface="Wingdings" charset="0"/>
              </a:rPr>
              <a:t> </a:t>
            </a:r>
            <a:r>
              <a:rPr lang="en-US" sz="4400" b="1" dirty="0" err="1">
                <a:solidFill>
                  <a:schemeClr val="tx1"/>
                </a:solidFill>
                <a:latin typeface="Calibri" charset="0"/>
                <a:ea typeface="SimSun" charset="0"/>
                <a:cs typeface="SimSun" charset="0"/>
                <a:sym typeface="Wingdings" charset="0"/>
              </a:rPr>
              <a:t>gezichten</a:t>
            </a:r>
            <a:r>
              <a:rPr lang="en-US" sz="4400" dirty="0">
                <a:solidFill>
                  <a:schemeClr val="tx1"/>
                </a:solidFill>
                <a:latin typeface="Calibri" charset="0"/>
                <a:ea typeface="SimSun" charset="0"/>
                <a:cs typeface="SimSun" charset="0"/>
                <a:sym typeface="Wingdings" charset="0"/>
              </a:rPr>
              <a:t>: </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sociaal</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juridisch</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economisch</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logistiek</a:t>
            </a:r>
            <a:r>
              <a:rPr lang="en-US" sz="4400" dirty="0">
                <a:solidFill>
                  <a:schemeClr val="tx1"/>
                </a:solidFill>
                <a:latin typeface="Calibri" charset="0"/>
                <a:ea typeface="SimSun" charset="0"/>
                <a:cs typeface="SimSun" charset="0"/>
              </a:rPr>
              <a:t> en </a:t>
            </a:r>
            <a:r>
              <a:rPr lang="en-US" sz="4400" dirty="0" err="1">
                <a:solidFill>
                  <a:schemeClr val="tx1"/>
                </a:solidFill>
                <a:latin typeface="Calibri" charset="0"/>
                <a:ea typeface="SimSun" charset="0"/>
                <a:cs typeface="SimSun" charset="0"/>
              </a:rPr>
              <a:t>ecologisch</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Geldt</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ook</a:t>
            </a:r>
            <a:r>
              <a:rPr lang="en-US" sz="4400" dirty="0">
                <a:solidFill>
                  <a:schemeClr val="tx1"/>
                </a:solidFill>
                <a:latin typeface="Calibri" charset="0"/>
                <a:ea typeface="SimSun" charset="0"/>
                <a:cs typeface="SimSun" charset="0"/>
              </a:rPr>
              <a:t> </a:t>
            </a:r>
            <a:r>
              <a:rPr lang="en-US" sz="4400" dirty="0" err="1">
                <a:solidFill>
                  <a:schemeClr val="tx1"/>
                </a:solidFill>
                <a:latin typeface="Calibri" charset="0"/>
                <a:ea typeface="SimSun" charset="0"/>
                <a:cs typeface="SimSun" charset="0"/>
              </a:rPr>
              <a:t>voor</a:t>
            </a:r>
            <a:r>
              <a:rPr lang="en-US" sz="4400" dirty="0">
                <a:solidFill>
                  <a:schemeClr val="tx1"/>
                </a:solidFill>
                <a:latin typeface="Calibri" charset="0"/>
                <a:ea typeface="SimSun" charset="0"/>
                <a:cs typeface="SimSun" charset="0"/>
              </a:rPr>
              <a:t> netwerk- en </a:t>
            </a:r>
            <a:r>
              <a:rPr lang="en-US" sz="4400" dirty="0" err="1">
                <a:solidFill>
                  <a:schemeClr val="tx1"/>
                </a:solidFill>
                <a:latin typeface="Calibri" charset="0"/>
                <a:ea typeface="SimSun" charset="0"/>
                <a:cs typeface="SimSun" charset="0"/>
              </a:rPr>
              <a:t>organisatiemodi</a:t>
            </a:r>
            <a:r>
              <a:rPr lang="en-US" sz="4400" dirty="0">
                <a:solidFill>
                  <a:schemeClr val="tx1"/>
                </a:solidFill>
                <a:latin typeface="Calibri" charset="0"/>
                <a:ea typeface="SimSun" charset="0"/>
                <a:cs typeface="SimSun"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b="1" dirty="0">
                <a:solidFill>
                  <a:schemeClr val="bg1">
                    <a:lumMod val="65000"/>
                  </a:schemeClr>
                </a:solidFill>
                <a:latin typeface="Calibri" charset="0"/>
                <a:cs typeface="Calibri" charset="0"/>
              </a:rPr>
              <a:t>Wat</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juristen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aan-projectsucces</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kunnen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bijdragen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vind</a:t>
            </a:r>
            <a:r>
              <a:rPr lang="en-US" sz="4400" b="1" dirty="0">
                <a:solidFill>
                  <a:schemeClr val="bg1">
                    <a:lumMod val="65000"/>
                  </a:schemeClr>
                </a:solidFill>
                <a:latin typeface="Calibri" charset="0"/>
                <a:cs typeface="Calibri" charset="0"/>
              </a:rPr>
              <a:t> je in</a:t>
            </a:r>
            <a:r>
              <a:rPr lang="en-US" sz="4400" dirty="0">
                <a:solidFill>
                  <a:schemeClr val="bg1">
                    <a:lumMod val="65000"/>
                  </a:schemeClr>
                </a:solidFill>
                <a:latin typeface="Calibri" charset="0"/>
                <a:cs typeface="Calibri" charset="0"/>
              </a:rPr>
              <a:t> </a:t>
            </a:r>
            <a:r>
              <a:rPr lang="en-US" sz="4400" b="1" i="1" dirty="0">
                <a:solidFill>
                  <a:schemeClr val="bg1">
                    <a:lumMod val="65000"/>
                  </a:schemeClr>
                </a:solidFill>
                <a:latin typeface="Calibri" charset="0"/>
                <a:cs typeface="Calibri" charset="0"/>
              </a:rPr>
              <a:t>het </a:t>
            </a:r>
            <a:r>
              <a:rPr lang="en-US" sz="4400" b="1" i="1" dirty="0" err="1">
                <a:solidFill>
                  <a:schemeClr val="bg1">
                    <a:lumMod val="65000"/>
                  </a:schemeClr>
                </a:solidFill>
                <a:latin typeface="Calibri" charset="0"/>
                <a:cs typeface="Calibri" charset="0"/>
              </a:rPr>
              <a:t>normatieve</a:t>
            </a:r>
            <a:r>
              <a:rPr lang="en-US" sz="4400" b="1" i="1" dirty="0">
                <a:solidFill>
                  <a:schemeClr val="bg1">
                    <a:lumMod val="65000"/>
                  </a:schemeClr>
                </a:solidFill>
                <a:latin typeface="Calibri" charset="0"/>
                <a:cs typeface="Calibri" charset="0"/>
              </a:rPr>
              <a:t> </a:t>
            </a:r>
            <a:r>
              <a:rPr lang="en-US" sz="4400" b="1" i="1" dirty="0" err="1">
                <a:solidFill>
                  <a:schemeClr val="bg1">
                    <a:lumMod val="65000"/>
                  </a:schemeClr>
                </a:solidFill>
                <a:latin typeface="Calibri" charset="0"/>
                <a:cs typeface="Calibri" charset="0"/>
              </a:rPr>
              <a:t>debat</a:t>
            </a:r>
            <a:r>
              <a:rPr lang="en-US" sz="4400" b="1" i="1"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dat</a:t>
            </a:r>
            <a:r>
              <a:rPr lang="en-US" sz="4400" i="1" dirty="0">
                <a:solidFill>
                  <a:schemeClr val="bg1">
                    <a:lumMod val="65000"/>
                  </a:schemeClr>
                </a:solidFill>
                <a:latin typeface="Calibri" charset="0"/>
                <a:cs typeface="Calibri" charset="0"/>
              </a:rPr>
              <a:t> </a:t>
            </a:r>
            <a:r>
              <a:rPr lang="en-US" sz="4400" dirty="0">
                <a:solidFill>
                  <a:schemeClr val="bg1">
                    <a:lumMod val="65000"/>
                  </a:schemeClr>
                </a:solidFill>
                <a:latin typeface="Calibri" charset="0"/>
                <a:cs typeface="Calibri" charset="0"/>
              </a:rPr>
              <a:t>de RE-</a:t>
            </a:r>
            <a:r>
              <a:rPr lang="en-US" sz="4400" dirty="0" err="1">
                <a:solidFill>
                  <a:schemeClr val="bg1">
                    <a:lumMod val="65000"/>
                  </a:schemeClr>
                </a:solidFill>
                <a:latin typeface="Calibri" charset="0"/>
                <a:cs typeface="Calibri" charset="0"/>
              </a:rPr>
              <a:t>fase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afsluit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precontractueel</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Inventariseer</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bescherm</a:t>
            </a:r>
            <a:r>
              <a:rPr lang="en-US" sz="4400" dirty="0">
                <a:solidFill>
                  <a:schemeClr val="bg1">
                    <a:lumMod val="65000"/>
                  </a:schemeClr>
                </a:solidFill>
                <a:latin typeface="Calibri" charset="0"/>
                <a:cs typeface="Calibri" charset="0"/>
              </a:rPr>
              <a:t> de </a:t>
            </a:r>
            <a:r>
              <a:rPr lang="en-US" sz="4400" dirty="0" err="1">
                <a:solidFill>
                  <a:schemeClr val="bg1">
                    <a:lumMod val="65000"/>
                  </a:schemeClr>
                </a:solidFill>
                <a:latin typeface="Calibri" charset="0"/>
                <a:cs typeface="Calibri" charset="0"/>
              </a:rPr>
              <a:t>omvang</a:t>
            </a:r>
            <a:r>
              <a:rPr lang="en-US" sz="4400" dirty="0">
                <a:solidFill>
                  <a:schemeClr val="bg1">
                    <a:lumMod val="65000"/>
                  </a:schemeClr>
                </a:solidFill>
                <a:latin typeface="Calibri" charset="0"/>
                <a:cs typeface="Calibri" charset="0"/>
              </a:rPr>
              <a:t> van de </a:t>
            </a:r>
            <a:r>
              <a:rPr lang="en-US" sz="4400" dirty="0" err="1">
                <a:solidFill>
                  <a:schemeClr val="bg1">
                    <a:lumMod val="65000"/>
                  </a:schemeClr>
                </a:solidFill>
                <a:latin typeface="Calibri" charset="0"/>
                <a:cs typeface="Calibri" charset="0"/>
              </a:rPr>
              <a:t>resterende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speelruimte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aanbieders</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gebruikers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Overweeg</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daarbij</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simulatie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verificatie</a:t>
            </a:r>
            <a:r>
              <a:rPr lang="en-US" sz="4400" b="1" dirty="0">
                <a:solidFill>
                  <a:schemeClr val="bg1">
                    <a:lumMod val="65000"/>
                  </a:schemeClr>
                </a:solidFill>
                <a:latin typeface="Calibri" charset="0"/>
                <a:cs typeface="Calibri" charset="0"/>
              </a:rPr>
              <a:t>-instrument.</a:t>
            </a:r>
            <a:endParaRPr lang="en-US" sz="4400"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Schep</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als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mogelijk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condities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win-win- </a:t>
            </a:r>
            <a:r>
              <a:rPr lang="en-US" sz="4400" dirty="0">
                <a:solidFill>
                  <a:schemeClr val="bg1">
                    <a:lumMod val="65000"/>
                  </a:schemeClr>
                </a:solidFill>
                <a:latin typeface="Calibri" charset="0"/>
                <a:cs typeface="Calibri" charset="0"/>
              </a:rPr>
              <a:t>in </a:t>
            </a:r>
            <a:r>
              <a:rPr lang="en-US" sz="4400" dirty="0" err="1">
                <a:solidFill>
                  <a:schemeClr val="bg1">
                    <a:lumMod val="65000"/>
                  </a:schemeClr>
                </a:solidFill>
                <a:latin typeface="Calibri" charset="0"/>
                <a:cs typeface="Calibri" charset="0"/>
              </a:rPr>
              <a:t>plaats</a:t>
            </a:r>
            <a:r>
              <a:rPr lang="en-US" sz="4400"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vechtsport</a:t>
            </a:r>
            <a:r>
              <a:rPr lang="en-US" sz="4400" i="1" dirty="0" err="1">
                <a:solidFill>
                  <a:schemeClr val="bg1">
                    <a:lumMod val="65000"/>
                  </a:schemeClr>
                </a:solidFill>
                <a:latin typeface="Calibri" charset="0"/>
                <a:cs typeface="Calibri" charset="0"/>
              </a:rPr>
              <a:t>framing</a:t>
            </a:r>
            <a:r>
              <a:rPr lang="en-US" sz="4400" dirty="0">
                <a:solidFill>
                  <a:schemeClr val="bg1">
                    <a:lumMod val="65000"/>
                  </a:schemeClr>
                </a:solidFill>
                <a:latin typeface="Calibri" charset="0"/>
                <a:cs typeface="Calibri" charset="0"/>
              </a:rPr>
              <a:t>.</a:t>
            </a:r>
            <a:endParaRPr lang="en-US" sz="1200" b="1" dirty="0">
              <a:solidFill>
                <a:schemeClr val="bg1">
                  <a:lumMod val="65000"/>
                </a:schemeClr>
              </a:solidFill>
              <a:latin typeface="Calibri" charset="0"/>
              <a:ea typeface="SimSun"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AutoShape 5"/>
          <p:cNvSpPr>
            <a:spLocks noChangeArrowheads="1"/>
          </p:cNvSpPr>
          <p:nvPr/>
        </p:nvSpPr>
        <p:spPr bwMode="auto">
          <a:xfrm>
            <a:off x="182563" y="1393825"/>
            <a:ext cx="15089187" cy="9937750"/>
          </a:xfrm>
          <a:prstGeom prst="roundRect">
            <a:avLst>
              <a:gd name="adj" fmla="val 14"/>
            </a:avLst>
          </a:prstGeom>
          <a:noFill/>
          <a:ln w="9360"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6802" name="Rectangle 26"/>
          <p:cNvSpPr>
            <a:spLocks noChangeArrowheads="1"/>
          </p:cNvSpPr>
          <p:nvPr/>
        </p:nvSpPr>
        <p:spPr bwMode="auto">
          <a:xfrm>
            <a:off x="18584863" y="242888"/>
            <a:ext cx="1439862"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5.1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28" name="Text Box 3"/>
          <p:cNvSpPr txBox="1">
            <a:spLocks noChangeArrowheads="1"/>
          </p:cNvSpPr>
          <p:nvPr/>
        </p:nvSpPr>
        <p:spPr bwMode="auto">
          <a:xfrm>
            <a:off x="-138113" y="242888"/>
            <a:ext cx="19121438" cy="1352550"/>
          </a:xfrm>
          <a:prstGeom prst="rect">
            <a:avLst/>
          </a:prstGeom>
          <a:solidFill>
            <a:srgbClr val="DDDDDD">
              <a:alpha val="50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9pPr>
          </a:lstStyle>
          <a:p>
            <a:pPr algn="ctr">
              <a:buFontTx/>
              <a:buNone/>
              <a:defRPr/>
            </a:pPr>
            <a:r>
              <a:rPr lang="en-US" sz="4800" dirty="0" smtClean="0"/>
              <a:t> </a:t>
            </a:r>
            <a:endParaRPr lang="en-US" sz="4800" dirty="0"/>
          </a:p>
        </p:txBody>
      </p:sp>
      <p:sp>
        <p:nvSpPr>
          <p:cNvPr id="76804" name="Rectangle 1"/>
          <p:cNvSpPr>
            <a:spLocks noChangeArrowheads="1"/>
          </p:cNvSpPr>
          <p:nvPr/>
        </p:nvSpPr>
        <p:spPr bwMode="auto">
          <a:xfrm>
            <a:off x="293688" y="222250"/>
            <a:ext cx="19658012"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6000">
                <a:solidFill>
                  <a:schemeClr val="tx1"/>
                </a:solidFill>
                <a:latin typeface="Segoe Print" charset="0"/>
              </a:rPr>
              <a:t>Succes heeft </a:t>
            </a:r>
            <a:r>
              <a:rPr lang="en-US" sz="6000" u="sng">
                <a:solidFill>
                  <a:schemeClr val="tx1"/>
                </a:solidFill>
                <a:latin typeface="Segoe Print" charset="0"/>
              </a:rPr>
              <a:t>meerdere gezichten</a:t>
            </a:r>
            <a:r>
              <a:rPr lang="en-US" sz="6000">
                <a:solidFill>
                  <a:schemeClr val="tx1"/>
                </a:solidFill>
                <a:latin typeface="Segoe Print" charset="0"/>
              </a:rPr>
              <a:t>: </a:t>
            </a:r>
          </a:p>
          <a:p>
            <a:pPr algn="ctr"/>
            <a:r>
              <a:rPr lang="en-US" sz="6000">
                <a:solidFill>
                  <a:srgbClr val="0000FF"/>
                </a:solidFill>
                <a:latin typeface="Segoe Print" charset="0"/>
              </a:rPr>
              <a:t>cultureel</a:t>
            </a:r>
            <a:r>
              <a:rPr lang="en-US" sz="6000">
                <a:solidFill>
                  <a:schemeClr val="tx1"/>
                </a:solidFill>
                <a:latin typeface="Segoe Print" charset="0"/>
              </a:rPr>
              <a:t>, </a:t>
            </a:r>
            <a:r>
              <a:rPr lang="en-US" sz="6000">
                <a:solidFill>
                  <a:srgbClr val="008000"/>
                </a:solidFill>
                <a:latin typeface="Segoe Print" charset="0"/>
              </a:rPr>
              <a:t>juridisch</a:t>
            </a:r>
            <a:r>
              <a:rPr lang="en-US" sz="6000">
                <a:solidFill>
                  <a:schemeClr val="tx1"/>
                </a:solidFill>
                <a:latin typeface="Segoe Print" charset="0"/>
              </a:rPr>
              <a:t>, </a:t>
            </a:r>
            <a:r>
              <a:rPr lang="en-US" sz="6000">
                <a:solidFill>
                  <a:srgbClr val="FF0000"/>
                </a:solidFill>
                <a:latin typeface="Segoe Print" charset="0"/>
              </a:rPr>
              <a:t>economisch</a:t>
            </a:r>
            <a:r>
              <a:rPr lang="en-US" sz="6000">
                <a:solidFill>
                  <a:schemeClr val="tx1"/>
                </a:solidFill>
                <a:latin typeface="Segoe Print" charset="0"/>
              </a:rPr>
              <a:t>, logistiek</a:t>
            </a:r>
            <a:endParaRPr lang="nl-NL" sz="6000">
              <a:solidFill>
                <a:schemeClr val="tx1"/>
              </a:solidFill>
            </a:endParaRPr>
          </a:p>
        </p:txBody>
      </p:sp>
      <p:sp>
        <p:nvSpPr>
          <p:cNvPr id="31750" name="Rectangle 6"/>
          <p:cNvSpPr>
            <a:spLocks noChangeArrowheads="1"/>
          </p:cNvSpPr>
          <p:nvPr/>
        </p:nvSpPr>
        <p:spPr bwMode="auto">
          <a:xfrm>
            <a:off x="654050" y="2546350"/>
            <a:ext cx="19226213"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3366FF"/>
                </a:solidFill>
                <a:latin typeface="Segoe Print" charset="0"/>
              </a:rPr>
              <a:t>CULTUREEL SUCCES kan worden uitgedrukt in het aantal (%) significan-te gebruikers dat de </a:t>
            </a:r>
            <a:r>
              <a:rPr lang="en-US" sz="4000" u="sng">
                <a:solidFill>
                  <a:srgbClr val="3366FF"/>
                </a:solidFill>
                <a:latin typeface="Segoe Print" charset="0"/>
              </a:rPr>
              <a:t>in een cultuur</a:t>
            </a:r>
            <a:r>
              <a:rPr lang="en-US" sz="4000">
                <a:solidFill>
                  <a:srgbClr val="3366FF"/>
                </a:solidFill>
                <a:latin typeface="Segoe Print" charset="0"/>
              </a:rPr>
              <a:t>  aangeboden dienst/oplossing op culturele gronden (aanzien, identiteit, moraliteit) </a:t>
            </a:r>
            <a:r>
              <a:rPr lang="en-US" sz="4000" u="sng">
                <a:solidFill>
                  <a:srgbClr val="3366FF"/>
                </a:solidFill>
                <a:latin typeface="Segoe Print" charset="0"/>
              </a:rPr>
              <a:t>verkiest/afwijst boven alternatieven</a:t>
            </a:r>
            <a:r>
              <a:rPr lang="en-US" sz="4000">
                <a:solidFill>
                  <a:srgbClr val="3366FF"/>
                </a:solidFill>
                <a:latin typeface="Segoe Print" charset="0"/>
              </a:rPr>
              <a:t> (bijv. Napster, Social media, Wikipedia).</a:t>
            </a:r>
            <a:endParaRPr lang="nl-NL" sz="4000">
              <a:solidFill>
                <a:srgbClr val="3366FF"/>
              </a:solidFill>
            </a:endParaRPr>
          </a:p>
        </p:txBody>
      </p:sp>
      <p:sp>
        <p:nvSpPr>
          <p:cNvPr id="31751" name="Rectangle 7"/>
          <p:cNvSpPr>
            <a:spLocks noChangeArrowheads="1"/>
          </p:cNvSpPr>
          <p:nvPr/>
        </p:nvSpPr>
        <p:spPr bwMode="auto">
          <a:xfrm>
            <a:off x="654050" y="4976813"/>
            <a:ext cx="19664363"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008000"/>
                </a:solidFill>
                <a:latin typeface="Segoe Print" charset="0"/>
              </a:rPr>
              <a:t>JURIDISCH SUCCES kan worden uitgedrukt in het aantal (%) significante gebruikers dat de aangeboden dienst/oplossing </a:t>
            </a:r>
            <a:r>
              <a:rPr lang="en-US" sz="4000" u="sng">
                <a:solidFill>
                  <a:srgbClr val="008000"/>
                </a:solidFill>
                <a:latin typeface="Segoe Print" charset="0"/>
              </a:rPr>
              <a:t>in een jurisdictie</a:t>
            </a:r>
            <a:r>
              <a:rPr lang="en-US" sz="4000">
                <a:solidFill>
                  <a:srgbClr val="008000"/>
                </a:solidFill>
                <a:latin typeface="Segoe Print" charset="0"/>
              </a:rPr>
              <a:t> op basis van autoriteit (wet, contract) verkiest (Napster/USA, Wikipedia/PRC).</a:t>
            </a:r>
            <a:endParaRPr lang="nl-NL" sz="4000">
              <a:solidFill>
                <a:srgbClr val="008000"/>
              </a:solidFill>
            </a:endParaRPr>
          </a:p>
        </p:txBody>
      </p:sp>
      <p:sp>
        <p:nvSpPr>
          <p:cNvPr id="31752" name="Rectangle 8"/>
          <p:cNvSpPr>
            <a:spLocks noChangeArrowheads="1"/>
          </p:cNvSpPr>
          <p:nvPr/>
        </p:nvSpPr>
        <p:spPr bwMode="auto">
          <a:xfrm>
            <a:off x="654050" y="6850063"/>
            <a:ext cx="19081750"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FF0000"/>
                </a:solidFill>
                <a:latin typeface="Segoe Print" charset="0"/>
              </a:rPr>
              <a:t>ECONOMISCH SUCCES kan worden uitgedrukt in het aantal significante gebruikers dat de </a:t>
            </a:r>
            <a:r>
              <a:rPr lang="en-US" sz="4000" u="sng">
                <a:solidFill>
                  <a:srgbClr val="FF0000"/>
                </a:solidFill>
                <a:latin typeface="Segoe Print" charset="0"/>
              </a:rPr>
              <a:t>op een markt</a:t>
            </a:r>
            <a:r>
              <a:rPr lang="en-US" sz="4000">
                <a:solidFill>
                  <a:srgbClr val="FF0000"/>
                </a:solidFill>
                <a:latin typeface="Segoe Print" charset="0"/>
              </a:rPr>
              <a:t> aangeboden dienst/oplossing op econo-mische gronden (winst) verkiest/afwijst (bijv. Amazon, Huawei).</a:t>
            </a:r>
            <a:endParaRPr lang="nl-NL" sz="4000">
              <a:solidFill>
                <a:srgbClr val="FF0000"/>
              </a:solidFill>
            </a:endParaRPr>
          </a:p>
        </p:txBody>
      </p:sp>
      <p:sp>
        <p:nvSpPr>
          <p:cNvPr id="13" name="Rectangle 8"/>
          <p:cNvSpPr>
            <a:spLocks noChangeArrowheads="1"/>
          </p:cNvSpPr>
          <p:nvPr/>
        </p:nvSpPr>
        <p:spPr bwMode="auto">
          <a:xfrm>
            <a:off x="654050" y="8667750"/>
            <a:ext cx="19010313"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chemeClr val="tx1"/>
                </a:solidFill>
                <a:latin typeface="Segoe Print" charset="0"/>
              </a:rPr>
              <a:t>LOGISTIEK SUCCES kan worden uitgedrukt in het aantal significante gebruikers dat een kanaal voor de aangeboden dienst/oplossing verkiest in </a:t>
            </a:r>
            <a:r>
              <a:rPr lang="en-US" sz="4000" u="sng">
                <a:solidFill>
                  <a:schemeClr val="tx1"/>
                </a:solidFill>
                <a:latin typeface="Segoe Print" charset="0"/>
              </a:rPr>
              <a:t>de heersende omgeving</a:t>
            </a:r>
            <a:r>
              <a:rPr lang="en-US" sz="4000">
                <a:solidFill>
                  <a:schemeClr val="tx1"/>
                </a:solidFill>
                <a:latin typeface="Segoe Print" charset="0"/>
              </a:rPr>
              <a:t> (ook: klimaat, infrastructuur, technologische mogelijkheden.) Bijv. voor functies als spraak, post, vergadering, omroep.</a:t>
            </a:r>
            <a:endParaRPr lang="nl-NL" sz="4000">
              <a:solidFill>
                <a:schemeClr val="tx1"/>
              </a:solidFill>
            </a:endParaRP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p:bldP spid="31751" grpId="0"/>
      <p:bldP spid="3175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AutoShape 5"/>
          <p:cNvSpPr>
            <a:spLocks noChangeArrowheads="1"/>
          </p:cNvSpPr>
          <p:nvPr/>
        </p:nvSpPr>
        <p:spPr bwMode="auto">
          <a:xfrm>
            <a:off x="182563" y="1393825"/>
            <a:ext cx="15089187" cy="9937750"/>
          </a:xfrm>
          <a:prstGeom prst="roundRect">
            <a:avLst>
              <a:gd name="adj" fmla="val 14"/>
            </a:avLst>
          </a:prstGeom>
          <a:noFill/>
          <a:ln w="9360"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78850" name="Rectangle 26"/>
          <p:cNvSpPr>
            <a:spLocks noChangeArrowheads="1"/>
          </p:cNvSpPr>
          <p:nvPr/>
        </p:nvSpPr>
        <p:spPr bwMode="auto">
          <a:xfrm>
            <a:off x="18584863" y="242888"/>
            <a:ext cx="1439862"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5.2</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28" name="Text Box 3"/>
          <p:cNvSpPr txBox="1">
            <a:spLocks noChangeArrowheads="1"/>
          </p:cNvSpPr>
          <p:nvPr/>
        </p:nvSpPr>
        <p:spPr bwMode="auto">
          <a:xfrm>
            <a:off x="-138113" y="242888"/>
            <a:ext cx="19121438" cy="1352550"/>
          </a:xfrm>
          <a:prstGeom prst="rect">
            <a:avLst/>
          </a:prstGeom>
          <a:solidFill>
            <a:srgbClr val="DDDDDD">
              <a:alpha val="50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9pPr>
          </a:lstStyle>
          <a:p>
            <a:pPr algn="ctr">
              <a:buFontTx/>
              <a:buNone/>
              <a:defRPr/>
            </a:pPr>
            <a:r>
              <a:rPr lang="en-US" sz="4800" dirty="0" smtClean="0"/>
              <a:t> </a:t>
            </a:r>
            <a:endParaRPr lang="en-US" sz="4800" dirty="0"/>
          </a:p>
        </p:txBody>
      </p:sp>
      <p:sp>
        <p:nvSpPr>
          <p:cNvPr id="78852" name="Rectangle 2"/>
          <p:cNvSpPr>
            <a:spLocks noChangeArrowheads="1"/>
          </p:cNvSpPr>
          <p:nvPr/>
        </p:nvSpPr>
        <p:spPr bwMode="auto">
          <a:xfrm>
            <a:off x="563563" y="169863"/>
            <a:ext cx="17935575"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FontTx/>
              <a:buNone/>
            </a:pPr>
            <a:r>
              <a:rPr lang="en-US" sz="6600">
                <a:solidFill>
                  <a:schemeClr val="tx1"/>
                </a:solidFill>
              </a:rPr>
              <a:t>Wanneer zijn (overheids) I-diensten succesvol?</a:t>
            </a:r>
          </a:p>
        </p:txBody>
      </p:sp>
      <p:sp>
        <p:nvSpPr>
          <p:cNvPr id="78853" name="Rectangle 1"/>
          <p:cNvSpPr>
            <a:spLocks noChangeArrowheads="1"/>
          </p:cNvSpPr>
          <p:nvPr/>
        </p:nvSpPr>
        <p:spPr bwMode="auto">
          <a:xfrm>
            <a:off x="293688" y="1106488"/>
            <a:ext cx="196580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a:solidFill>
                  <a:schemeClr val="tx1"/>
                </a:solidFill>
                <a:latin typeface="Segoe Print" charset="0"/>
              </a:rPr>
              <a:t>Succes is ook </a:t>
            </a:r>
            <a:r>
              <a:rPr lang="en-US" sz="4000" u="sng">
                <a:solidFill>
                  <a:schemeClr val="tx1"/>
                </a:solidFill>
                <a:latin typeface="Segoe Print" charset="0"/>
              </a:rPr>
              <a:t>een enkelvoudig ding</a:t>
            </a:r>
            <a:r>
              <a:rPr lang="en-US" sz="4000">
                <a:solidFill>
                  <a:schemeClr val="tx1"/>
                </a:solidFill>
                <a:latin typeface="Segoe Print" charset="0"/>
              </a:rPr>
              <a:t>: ecologisch succes</a:t>
            </a:r>
            <a:endParaRPr lang="nl-NL" sz="4000">
              <a:solidFill>
                <a:schemeClr val="tx1"/>
              </a:solidFill>
            </a:endParaRPr>
          </a:p>
        </p:txBody>
      </p:sp>
      <p:sp>
        <p:nvSpPr>
          <p:cNvPr id="78854" name="Rectangle 8"/>
          <p:cNvSpPr>
            <a:spLocks noChangeArrowheads="1"/>
          </p:cNvSpPr>
          <p:nvPr/>
        </p:nvSpPr>
        <p:spPr bwMode="auto">
          <a:xfrm>
            <a:off x="2382838" y="2619375"/>
            <a:ext cx="16129000" cy="7831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6000">
                <a:solidFill>
                  <a:srgbClr val="660066"/>
                </a:solidFill>
                <a:latin typeface="Segoe Print" charset="0"/>
              </a:rPr>
              <a:t>ECOLOGISCH SUCCES kan worden uitgedrukt in het aantal significante gebruikers dat de aangeboden dienst/oplossing </a:t>
            </a:r>
            <a:r>
              <a:rPr lang="en-US" sz="6000" u="sng">
                <a:solidFill>
                  <a:srgbClr val="660066"/>
                </a:solidFill>
                <a:latin typeface="Segoe Print" charset="0"/>
              </a:rPr>
              <a:t>daadwerkelijk gebruikt</a:t>
            </a:r>
            <a:r>
              <a:rPr lang="en-US" sz="6000">
                <a:solidFill>
                  <a:srgbClr val="660066"/>
                </a:solidFill>
                <a:latin typeface="Segoe Print" charset="0"/>
              </a:rPr>
              <a:t> om te overleven in het </a:t>
            </a:r>
          </a:p>
          <a:p>
            <a:pPr algn="ctr"/>
            <a:r>
              <a:rPr lang="en-US" sz="6000">
                <a:solidFill>
                  <a:srgbClr val="660066"/>
                </a:solidFill>
                <a:latin typeface="Segoe Print" charset="0"/>
              </a:rPr>
              <a:t>cultureel-juridisch-economisch-logistieke klimaat van het moment</a:t>
            </a:r>
          </a:p>
          <a:p>
            <a:pPr algn="ctr"/>
            <a:r>
              <a:rPr lang="en-US" sz="6000">
                <a:solidFill>
                  <a:srgbClr val="660066"/>
                </a:solidFill>
                <a:latin typeface="Segoe Print" charset="0"/>
              </a:rPr>
              <a:t>...</a:t>
            </a:r>
          </a:p>
          <a:p>
            <a:pPr algn="ctr"/>
            <a:r>
              <a:rPr lang="en-US" sz="6000">
                <a:solidFill>
                  <a:srgbClr val="660066"/>
                </a:solidFill>
                <a:latin typeface="Segoe Print" charset="0"/>
              </a:rPr>
              <a:t>Een paar gedachtenexperimenten ...</a:t>
            </a:r>
            <a:endParaRPr lang="nl-NL" sz="6000">
              <a:solidFill>
                <a:srgbClr val="660066"/>
              </a:solidFill>
            </a:endParaRPr>
          </a:p>
        </p:txBody>
      </p:sp>
    </p:spTree>
  </p:cSld>
  <p:clrMapOvr>
    <a:masterClrMapping/>
  </p:clrMapOvr>
  <p:transition xmlns:p14="http://schemas.microsoft.com/office/powerpoint/2010/main" spd="med"/>
  <p:timing>
    <p:tnLst>
      <p:par>
        <p:cTn xmlns:p14="http://schemas.microsoft.com/office/powerpoint/2010/main" id="1" dur="indefinite"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AutoShape 5"/>
          <p:cNvSpPr>
            <a:spLocks noChangeArrowheads="1"/>
          </p:cNvSpPr>
          <p:nvPr/>
        </p:nvSpPr>
        <p:spPr bwMode="auto">
          <a:xfrm>
            <a:off x="182563" y="1393825"/>
            <a:ext cx="15089187" cy="9937750"/>
          </a:xfrm>
          <a:prstGeom prst="roundRect">
            <a:avLst>
              <a:gd name="adj" fmla="val 14"/>
            </a:avLst>
          </a:prstGeom>
          <a:noFill/>
          <a:ln w="9360"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0898" name="Rectangle 2"/>
          <p:cNvSpPr>
            <a:spLocks noChangeArrowheads="1"/>
          </p:cNvSpPr>
          <p:nvPr/>
        </p:nvSpPr>
        <p:spPr bwMode="auto">
          <a:xfrm>
            <a:off x="582613" y="385763"/>
            <a:ext cx="11333162"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Tx/>
              <a:buNone/>
            </a:pPr>
            <a:r>
              <a:rPr lang="en-US" sz="6600">
                <a:solidFill>
                  <a:schemeClr val="tx1"/>
                </a:solidFill>
              </a:rPr>
              <a:t>Hoe succesvol is bijvoorbeeld</a:t>
            </a:r>
          </a:p>
          <a:p>
            <a:pPr>
              <a:buFontTx/>
              <a:buNone/>
            </a:pPr>
            <a:r>
              <a:rPr lang="en-US" sz="6600">
                <a:solidFill>
                  <a:schemeClr val="tx1"/>
                </a:solidFill>
              </a:rPr>
              <a:t>anno nu? Een schatting .. </a:t>
            </a:r>
          </a:p>
        </p:txBody>
      </p:sp>
      <p:sp>
        <p:nvSpPr>
          <p:cNvPr id="80899" name="Rectangle 6"/>
          <p:cNvSpPr>
            <a:spLocks noChangeArrowheads="1"/>
          </p:cNvSpPr>
          <p:nvPr/>
        </p:nvSpPr>
        <p:spPr bwMode="auto">
          <a:xfrm>
            <a:off x="725488" y="4827588"/>
            <a:ext cx="192262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3366FF"/>
                </a:solidFill>
                <a:latin typeface="Segoe Print" charset="0"/>
              </a:rPr>
              <a:t>CULTUREEL?				++						+								+						+												--</a:t>
            </a:r>
            <a:endParaRPr lang="nl-NL" sz="4000">
              <a:solidFill>
                <a:srgbClr val="3366FF"/>
              </a:solidFill>
            </a:endParaRPr>
          </a:p>
        </p:txBody>
      </p:sp>
      <p:sp>
        <p:nvSpPr>
          <p:cNvPr id="80900" name="Rectangle 7"/>
          <p:cNvSpPr>
            <a:spLocks noChangeArrowheads="1"/>
          </p:cNvSpPr>
          <p:nvPr/>
        </p:nvSpPr>
        <p:spPr bwMode="auto">
          <a:xfrm>
            <a:off x="720725" y="5907088"/>
            <a:ext cx="19664363"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008000"/>
                </a:solidFill>
                <a:latin typeface="Segoe Print" charset="0"/>
              </a:rPr>
              <a:t>JURIDISCH?</a:t>
            </a:r>
            <a:r>
              <a:rPr lang="en-US" sz="4000">
                <a:solidFill>
                  <a:srgbClr val="3366FF"/>
                </a:solidFill>
                <a:latin typeface="Segoe Print" charset="0"/>
              </a:rPr>
              <a:t> 		 	</a:t>
            </a:r>
            <a:r>
              <a:rPr lang="en-US" sz="4000">
                <a:solidFill>
                  <a:srgbClr val="008000"/>
                </a:solidFill>
                <a:latin typeface="Segoe Print" charset="0"/>
              </a:rPr>
              <a:t>	+							+								+						+												+</a:t>
            </a:r>
            <a:endParaRPr lang="nl-NL" sz="4000">
              <a:solidFill>
                <a:srgbClr val="008000"/>
              </a:solidFill>
            </a:endParaRPr>
          </a:p>
          <a:p>
            <a:endParaRPr lang="nl-NL" sz="4000">
              <a:solidFill>
                <a:srgbClr val="008000"/>
              </a:solidFill>
            </a:endParaRPr>
          </a:p>
        </p:txBody>
      </p:sp>
      <p:sp>
        <p:nvSpPr>
          <p:cNvPr id="80901" name="Rectangle 8"/>
          <p:cNvSpPr>
            <a:spLocks noChangeArrowheads="1"/>
          </p:cNvSpPr>
          <p:nvPr/>
        </p:nvSpPr>
        <p:spPr bwMode="auto">
          <a:xfrm>
            <a:off x="725488" y="7131050"/>
            <a:ext cx="190817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FF0000"/>
                </a:solidFill>
                <a:latin typeface="Segoe Print" charset="0"/>
              </a:rPr>
              <a:t>ECONOMISCH?</a:t>
            </a:r>
            <a:r>
              <a:rPr lang="en-US" sz="4000">
                <a:solidFill>
                  <a:srgbClr val="3366FF"/>
                </a:solidFill>
                <a:latin typeface="Segoe Print" charset="0"/>
              </a:rPr>
              <a:t> 		</a:t>
            </a:r>
            <a:r>
              <a:rPr lang="en-US" sz="4000">
                <a:solidFill>
                  <a:srgbClr val="FF0000"/>
                </a:solidFill>
                <a:latin typeface="Segoe Print" charset="0"/>
              </a:rPr>
              <a:t>+							++							+						+												-</a:t>
            </a:r>
            <a:endParaRPr lang="nl-NL" sz="4000">
              <a:solidFill>
                <a:srgbClr val="FF0000"/>
              </a:solidFill>
            </a:endParaRPr>
          </a:p>
          <a:p>
            <a:endParaRPr lang="nl-NL" sz="4000">
              <a:solidFill>
                <a:srgbClr val="FF0000"/>
              </a:solidFill>
            </a:endParaRPr>
          </a:p>
        </p:txBody>
      </p:sp>
      <p:sp>
        <p:nvSpPr>
          <p:cNvPr id="80902" name="Rectangle 8"/>
          <p:cNvSpPr>
            <a:spLocks noChangeArrowheads="1"/>
          </p:cNvSpPr>
          <p:nvPr/>
        </p:nvSpPr>
        <p:spPr bwMode="auto">
          <a:xfrm>
            <a:off x="725488" y="8356600"/>
            <a:ext cx="19010312"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chemeClr val="tx1"/>
                </a:solidFill>
                <a:latin typeface="Segoe Print" charset="0"/>
              </a:rPr>
              <a:t>LOGISTIEK??</a:t>
            </a:r>
            <a:r>
              <a:rPr lang="en-US" sz="4000">
                <a:solidFill>
                  <a:srgbClr val="3366FF"/>
                </a:solidFill>
                <a:latin typeface="Segoe Print" charset="0"/>
              </a:rPr>
              <a:t> 				</a:t>
            </a:r>
            <a:r>
              <a:rPr lang="en-US" sz="4000">
                <a:solidFill>
                  <a:srgbClr val="000000"/>
                </a:solidFill>
                <a:latin typeface="Segoe Print" charset="0"/>
              </a:rPr>
              <a:t>++						+								+						+												-</a:t>
            </a:r>
            <a:endParaRPr lang="nl-NL" sz="4000">
              <a:solidFill>
                <a:srgbClr val="000000"/>
              </a:solidFill>
            </a:endParaRPr>
          </a:p>
        </p:txBody>
      </p:sp>
      <p:sp>
        <p:nvSpPr>
          <p:cNvPr id="80903" name="Rectangle 26"/>
          <p:cNvSpPr>
            <a:spLocks noChangeArrowheads="1"/>
          </p:cNvSpPr>
          <p:nvPr/>
        </p:nvSpPr>
        <p:spPr bwMode="auto">
          <a:xfrm>
            <a:off x="18584863" y="242888"/>
            <a:ext cx="1439862"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5.3</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6" name="Rectangle 8"/>
          <p:cNvSpPr>
            <a:spLocks noChangeArrowheads="1"/>
          </p:cNvSpPr>
          <p:nvPr/>
        </p:nvSpPr>
        <p:spPr bwMode="auto">
          <a:xfrm rot="463626">
            <a:off x="12384088" y="598488"/>
            <a:ext cx="5937250" cy="1816100"/>
          </a:xfrm>
          <a:prstGeom prst="rect">
            <a:avLst/>
          </a:prstGeom>
          <a:solidFill>
            <a:schemeClr val="bg1"/>
          </a:solidFill>
          <a:ln w="9525">
            <a:solidFill>
              <a:schemeClr val="tx1"/>
            </a:solidFill>
            <a:miter lim="800000"/>
            <a:headEnd/>
            <a:tailEnd/>
          </a:ln>
        </p:spPr>
        <p:txBody>
          <a:bodyPr>
            <a:spAutoFit/>
          </a:bodyPr>
          <a:lstStyle/>
          <a:p>
            <a:pPr algn="ctr"/>
            <a:r>
              <a:rPr lang="en-US" sz="8800">
                <a:solidFill>
                  <a:srgbClr val="FF0000"/>
                </a:solidFill>
                <a:latin typeface="Segoe Print" charset="0"/>
              </a:rPr>
              <a:t>iBestuur?</a:t>
            </a:r>
          </a:p>
          <a:p>
            <a:pPr algn="ctr"/>
            <a:r>
              <a:rPr lang="en-US" sz="3200">
                <a:solidFill>
                  <a:srgbClr val="FF0000"/>
                </a:solidFill>
                <a:latin typeface="Segoe Print" charset="0"/>
              </a:rPr>
              <a:t>(als dienst en als onderdeel)</a:t>
            </a:r>
            <a:endParaRPr lang="nl-NL" sz="3200">
              <a:solidFill>
                <a:srgbClr val="FF0000"/>
              </a:solidFill>
            </a:endParaRPr>
          </a:p>
        </p:txBody>
      </p:sp>
      <p:sp>
        <p:nvSpPr>
          <p:cNvPr id="10" name="Rectangle 8"/>
          <p:cNvSpPr>
            <a:spLocks noChangeArrowheads="1"/>
          </p:cNvSpPr>
          <p:nvPr/>
        </p:nvSpPr>
        <p:spPr bwMode="auto">
          <a:xfrm>
            <a:off x="725488" y="9531350"/>
            <a:ext cx="19010312" cy="6715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sz="4000" dirty="0">
                <a:solidFill>
                  <a:schemeClr val="tx1"/>
                </a:solidFill>
                <a:latin typeface="Segoe Print" charset="0"/>
              </a:rPr>
              <a:t>ECOLOGISCH?</a:t>
            </a:r>
            <a:r>
              <a:rPr lang="en-US" sz="4000" dirty="0">
                <a:solidFill>
                  <a:srgbClr val="3366FF"/>
                </a:solidFill>
                <a:latin typeface="Segoe Print" charset="0"/>
              </a:rPr>
              <a:t> 	 	</a:t>
            </a:r>
            <a:r>
              <a:rPr lang="en-US" sz="4000" dirty="0">
                <a:solidFill>
                  <a:schemeClr val="accent4"/>
                </a:solidFill>
                <a:latin typeface="Segoe Print" charset="0"/>
              </a:rPr>
              <a:t>	6							5								4						4												</a:t>
            </a:r>
            <a:r>
              <a:rPr lang="en-US" sz="4000" dirty="0">
                <a:solidFill>
                  <a:schemeClr val="accent4"/>
                </a:solidFill>
                <a:latin typeface="Segoe Print" charset="0"/>
              </a:rPr>
              <a:t>-3</a:t>
            </a:r>
            <a:endParaRPr lang="nl-NL" sz="4000" dirty="0">
              <a:solidFill>
                <a:schemeClr val="accent4"/>
              </a:solidFill>
            </a:endParaRPr>
          </a:p>
        </p:txBody>
      </p:sp>
      <p:sp>
        <p:nvSpPr>
          <p:cNvPr id="80906" name="Rectangle 8"/>
          <p:cNvSpPr>
            <a:spLocks noChangeArrowheads="1"/>
          </p:cNvSpPr>
          <p:nvPr/>
        </p:nvSpPr>
        <p:spPr bwMode="auto">
          <a:xfrm>
            <a:off x="1806575" y="2906713"/>
            <a:ext cx="17857788" cy="6715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chemeClr val="tx1"/>
                </a:solidFill>
                <a:latin typeface="Segoe Print" charset="0"/>
              </a:rPr>
              <a:t>voor bijv.: 		SG’s			beleidsmakers			prfssnl	  	uitvoering			burgers			</a:t>
            </a:r>
            <a:endParaRPr lang="nl-NL" sz="4000">
              <a:solidFill>
                <a:schemeClr val="tx1"/>
              </a:solidFill>
            </a:endParaRPr>
          </a:p>
        </p:txBody>
      </p:sp>
      <p:sp>
        <p:nvSpPr>
          <p:cNvPr id="80907" name="Rectangle 8"/>
          <p:cNvSpPr>
            <a:spLocks noChangeArrowheads="1"/>
          </p:cNvSpPr>
          <p:nvPr/>
        </p:nvSpPr>
        <p:spPr bwMode="auto">
          <a:xfrm>
            <a:off x="1806575" y="3698875"/>
            <a:ext cx="17929225" cy="6715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u="sng">
                <a:solidFill>
                  <a:schemeClr val="tx1"/>
                </a:solidFill>
                <a:latin typeface="Segoe Print" charset="0"/>
              </a:rPr>
              <a:t>in fasen</a:t>
            </a:r>
            <a:r>
              <a:rPr lang="en-US" sz="4000">
                <a:solidFill>
                  <a:schemeClr val="tx1"/>
                </a:solidFill>
                <a:latin typeface="Segoe Print" charset="0"/>
              </a:rPr>
              <a:t>:	  behoefte	 				RE						 bouw		inpassing 			gebruik </a:t>
            </a:r>
            <a:endParaRPr lang="nl-NL" sz="4000">
              <a:solidFill>
                <a:schemeClr val="tx1"/>
              </a:solidFill>
            </a:endParaRP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16"/>
                                        </p:tgtEl>
                                        <p:attrNameLst>
                                          <p:attrName>ppt_w</p:attrName>
                                        </p:attrNameLst>
                                      </p:cBhvr>
                                      <p:tavLst>
                                        <p:tav tm="0">
                                          <p:val>
                                            <p:strVal val="#ppt_w*.05"/>
                                          </p:val>
                                        </p:tav>
                                        <p:tav tm="100000">
                                          <p:val>
                                            <p:strVal val="#ppt_w"/>
                                          </p:val>
                                        </p:tav>
                                      </p:tavLst>
                                    </p:anim>
                                    <p:anim calcmode="lin" valueType="num">
                                      <p:cBhvr>
                                        <p:cTn id="10" dur="500" fill="hold"/>
                                        <p:tgtEl>
                                          <p:spTgt spid="1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1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AutoShape 5"/>
          <p:cNvSpPr>
            <a:spLocks noChangeArrowheads="1"/>
          </p:cNvSpPr>
          <p:nvPr/>
        </p:nvSpPr>
        <p:spPr bwMode="auto">
          <a:xfrm>
            <a:off x="182563" y="1393825"/>
            <a:ext cx="15089187" cy="9937750"/>
          </a:xfrm>
          <a:prstGeom prst="roundRect">
            <a:avLst>
              <a:gd name="adj" fmla="val 14"/>
            </a:avLst>
          </a:prstGeom>
          <a:noFill/>
          <a:ln w="9360"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946" name="Rectangle 2"/>
          <p:cNvSpPr>
            <a:spLocks noChangeArrowheads="1"/>
          </p:cNvSpPr>
          <p:nvPr/>
        </p:nvSpPr>
        <p:spPr bwMode="auto">
          <a:xfrm>
            <a:off x="582613" y="385763"/>
            <a:ext cx="11333162"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Tx/>
              <a:buNone/>
            </a:pPr>
            <a:r>
              <a:rPr lang="en-US" sz="6600">
                <a:solidFill>
                  <a:schemeClr val="tx1"/>
                </a:solidFill>
              </a:rPr>
              <a:t>Hoe succesvol is bijvoorbeeld</a:t>
            </a:r>
          </a:p>
          <a:p>
            <a:pPr>
              <a:buFontTx/>
              <a:buNone/>
            </a:pPr>
            <a:r>
              <a:rPr lang="en-US" sz="6600">
                <a:solidFill>
                  <a:schemeClr val="tx1"/>
                </a:solidFill>
              </a:rPr>
              <a:t>anno </a:t>
            </a:r>
            <a:r>
              <a:rPr lang="en-US" sz="6600" u="sng">
                <a:solidFill>
                  <a:schemeClr val="tx1"/>
                </a:solidFill>
              </a:rPr>
              <a:t>2014</a:t>
            </a:r>
            <a:r>
              <a:rPr lang="en-US" sz="6600">
                <a:solidFill>
                  <a:schemeClr val="tx1"/>
                </a:solidFill>
              </a:rPr>
              <a:t>? Een schatting .. </a:t>
            </a:r>
          </a:p>
        </p:txBody>
      </p:sp>
      <p:sp>
        <p:nvSpPr>
          <p:cNvPr id="82947" name="Rectangle 6"/>
          <p:cNvSpPr>
            <a:spLocks noChangeArrowheads="1"/>
          </p:cNvSpPr>
          <p:nvPr/>
        </p:nvSpPr>
        <p:spPr bwMode="auto">
          <a:xfrm>
            <a:off x="725488" y="4827588"/>
            <a:ext cx="192262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3366FF"/>
                </a:solidFill>
                <a:latin typeface="Segoe Print" charset="0"/>
              </a:rPr>
              <a:t>CULTUREEL?			++						+								+						+/-								-</a:t>
            </a:r>
            <a:endParaRPr lang="nl-NL" sz="4000">
              <a:solidFill>
                <a:srgbClr val="3366FF"/>
              </a:solidFill>
            </a:endParaRPr>
          </a:p>
        </p:txBody>
      </p:sp>
      <p:sp>
        <p:nvSpPr>
          <p:cNvPr id="82948" name="Rectangle 7"/>
          <p:cNvSpPr>
            <a:spLocks noChangeArrowheads="1"/>
          </p:cNvSpPr>
          <p:nvPr/>
        </p:nvSpPr>
        <p:spPr bwMode="auto">
          <a:xfrm>
            <a:off x="720725" y="5907088"/>
            <a:ext cx="19664363"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008000"/>
                </a:solidFill>
                <a:latin typeface="Segoe Print" charset="0"/>
              </a:rPr>
              <a:t>JURIDISCH?</a:t>
            </a:r>
            <a:r>
              <a:rPr lang="en-US" sz="4000">
                <a:solidFill>
                  <a:srgbClr val="3366FF"/>
                </a:solidFill>
                <a:latin typeface="Segoe Print" charset="0"/>
              </a:rPr>
              <a:t> 		 	</a:t>
            </a:r>
            <a:r>
              <a:rPr lang="en-US" sz="4000">
                <a:solidFill>
                  <a:srgbClr val="008000"/>
                </a:solidFill>
                <a:latin typeface="Segoe Print" charset="0"/>
              </a:rPr>
              <a:t>--						-								+						+/-								--</a:t>
            </a:r>
            <a:endParaRPr lang="nl-NL" sz="4000">
              <a:solidFill>
                <a:srgbClr val="008000"/>
              </a:solidFill>
            </a:endParaRPr>
          </a:p>
          <a:p>
            <a:endParaRPr lang="nl-NL" sz="4000">
              <a:solidFill>
                <a:srgbClr val="008000"/>
              </a:solidFill>
            </a:endParaRPr>
          </a:p>
        </p:txBody>
      </p:sp>
      <p:sp>
        <p:nvSpPr>
          <p:cNvPr id="82949" name="Rectangle 8"/>
          <p:cNvSpPr>
            <a:spLocks noChangeArrowheads="1"/>
          </p:cNvSpPr>
          <p:nvPr/>
        </p:nvSpPr>
        <p:spPr bwMode="auto">
          <a:xfrm>
            <a:off x="725488" y="7131050"/>
            <a:ext cx="190817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FF0000"/>
                </a:solidFill>
                <a:latin typeface="Segoe Print" charset="0"/>
              </a:rPr>
              <a:t>ECONOMISCH?</a:t>
            </a:r>
            <a:r>
              <a:rPr lang="en-US" sz="4000">
                <a:solidFill>
                  <a:srgbClr val="3366FF"/>
                </a:solidFill>
                <a:latin typeface="Segoe Print" charset="0"/>
              </a:rPr>
              <a:t> 	</a:t>
            </a:r>
            <a:r>
              <a:rPr lang="en-US" sz="4000">
                <a:solidFill>
                  <a:srgbClr val="FF0000"/>
                </a:solidFill>
                <a:latin typeface="Segoe Print" charset="0"/>
              </a:rPr>
              <a:t>++						++							+						+											--</a:t>
            </a:r>
            <a:endParaRPr lang="nl-NL" sz="4000">
              <a:solidFill>
                <a:srgbClr val="FF0000"/>
              </a:solidFill>
            </a:endParaRPr>
          </a:p>
          <a:p>
            <a:endParaRPr lang="nl-NL" sz="4000">
              <a:solidFill>
                <a:srgbClr val="FF0000"/>
              </a:solidFill>
            </a:endParaRPr>
          </a:p>
        </p:txBody>
      </p:sp>
      <p:sp>
        <p:nvSpPr>
          <p:cNvPr id="82950" name="Rectangle 8"/>
          <p:cNvSpPr>
            <a:spLocks noChangeArrowheads="1"/>
          </p:cNvSpPr>
          <p:nvPr/>
        </p:nvSpPr>
        <p:spPr bwMode="auto">
          <a:xfrm>
            <a:off x="725488" y="8356600"/>
            <a:ext cx="19010312"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chemeClr val="tx1"/>
                </a:solidFill>
                <a:latin typeface="Segoe Print" charset="0"/>
              </a:rPr>
              <a:t>LOGISTIEK??</a:t>
            </a:r>
            <a:r>
              <a:rPr lang="en-US" sz="4000">
                <a:solidFill>
                  <a:srgbClr val="3366FF"/>
                </a:solidFill>
                <a:latin typeface="Segoe Print" charset="0"/>
              </a:rPr>
              <a:t> 		</a:t>
            </a:r>
            <a:r>
              <a:rPr lang="en-US" sz="4000">
                <a:solidFill>
                  <a:srgbClr val="000000"/>
                </a:solidFill>
                <a:latin typeface="Segoe Print" charset="0"/>
              </a:rPr>
              <a:t>	++						+								+						-												+</a:t>
            </a:r>
            <a:endParaRPr lang="nl-NL" sz="4000">
              <a:solidFill>
                <a:srgbClr val="000000"/>
              </a:solidFill>
            </a:endParaRPr>
          </a:p>
        </p:txBody>
      </p:sp>
      <p:sp>
        <p:nvSpPr>
          <p:cNvPr id="82951" name="Rectangle 26"/>
          <p:cNvSpPr>
            <a:spLocks noChangeArrowheads="1"/>
          </p:cNvSpPr>
          <p:nvPr/>
        </p:nvSpPr>
        <p:spPr bwMode="auto">
          <a:xfrm>
            <a:off x="18799175" y="98425"/>
            <a:ext cx="1441450"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5.4</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6" name="Rectangle 8"/>
          <p:cNvSpPr>
            <a:spLocks noChangeArrowheads="1"/>
          </p:cNvSpPr>
          <p:nvPr/>
        </p:nvSpPr>
        <p:spPr bwMode="auto">
          <a:xfrm rot="463626">
            <a:off x="12536488" y="555625"/>
            <a:ext cx="5953125" cy="1814513"/>
          </a:xfrm>
          <a:prstGeom prst="rect">
            <a:avLst/>
          </a:prstGeom>
          <a:solidFill>
            <a:schemeClr val="bg1"/>
          </a:solidFill>
          <a:ln w="9525">
            <a:solidFill>
              <a:schemeClr val="tx1"/>
            </a:solidFill>
            <a:miter lim="800000"/>
            <a:headEnd/>
            <a:tailEnd/>
          </a:ln>
        </p:spPr>
        <p:txBody>
          <a:bodyPr>
            <a:spAutoFit/>
          </a:bodyPr>
          <a:lstStyle/>
          <a:p>
            <a:pPr algn="ctr"/>
            <a:r>
              <a:rPr lang="en-US" sz="8800">
                <a:solidFill>
                  <a:srgbClr val="FF0000"/>
                </a:solidFill>
                <a:latin typeface="Segoe Print" charset="0"/>
              </a:rPr>
              <a:t>KEI?</a:t>
            </a:r>
            <a:r>
              <a:rPr lang="en-US" sz="3200">
                <a:solidFill>
                  <a:srgbClr val="FF0000"/>
                </a:solidFill>
                <a:latin typeface="Segoe Print" charset="0"/>
              </a:rPr>
              <a:t> </a:t>
            </a:r>
          </a:p>
          <a:p>
            <a:pPr algn="ctr"/>
            <a:r>
              <a:rPr lang="en-US" sz="3200">
                <a:solidFill>
                  <a:srgbClr val="FF0000"/>
                </a:solidFill>
                <a:latin typeface="Segoe Print" charset="0"/>
              </a:rPr>
              <a:t>(als dienst en als onderdeel)</a:t>
            </a:r>
            <a:endParaRPr lang="nl-NL" sz="3200">
              <a:solidFill>
                <a:srgbClr val="FF0000"/>
              </a:solidFill>
            </a:endParaRPr>
          </a:p>
        </p:txBody>
      </p:sp>
      <p:sp>
        <p:nvSpPr>
          <p:cNvPr id="10" name="Rectangle 8"/>
          <p:cNvSpPr>
            <a:spLocks noChangeArrowheads="1"/>
          </p:cNvSpPr>
          <p:nvPr/>
        </p:nvSpPr>
        <p:spPr bwMode="auto">
          <a:xfrm>
            <a:off x="725488" y="9531350"/>
            <a:ext cx="19154775" cy="6715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sz="4000" dirty="0">
                <a:solidFill>
                  <a:schemeClr val="tx1"/>
                </a:solidFill>
                <a:latin typeface="Segoe Print" charset="0"/>
              </a:rPr>
              <a:t>ECOLOGISCH?</a:t>
            </a:r>
            <a:r>
              <a:rPr lang="en-US" sz="4000" dirty="0">
                <a:solidFill>
                  <a:srgbClr val="3366FF"/>
                </a:solidFill>
                <a:latin typeface="Segoe Print" charset="0"/>
              </a:rPr>
              <a:t> 	 </a:t>
            </a:r>
            <a:r>
              <a:rPr lang="en-US" sz="4000" dirty="0">
                <a:solidFill>
                  <a:schemeClr val="accent4"/>
                </a:solidFill>
                <a:latin typeface="Segoe Print" charset="0"/>
              </a:rPr>
              <a:t>	4							3								4						0												-4</a:t>
            </a:r>
            <a:endParaRPr lang="nl-NL" sz="4000" dirty="0">
              <a:solidFill>
                <a:schemeClr val="accent4"/>
              </a:solidFill>
            </a:endParaRPr>
          </a:p>
        </p:txBody>
      </p:sp>
      <p:sp>
        <p:nvSpPr>
          <p:cNvPr id="82954" name="Rectangle 8"/>
          <p:cNvSpPr>
            <a:spLocks noChangeArrowheads="1"/>
          </p:cNvSpPr>
          <p:nvPr/>
        </p:nvSpPr>
        <p:spPr bwMode="auto">
          <a:xfrm>
            <a:off x="1806575" y="3698875"/>
            <a:ext cx="17929225" cy="6715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chemeClr val="tx1"/>
                </a:solidFill>
                <a:latin typeface="Segoe Print" charset="0"/>
              </a:rPr>
              <a:t>in fasen:	  behoefte	 				RE						 bouw		inpassing 			gebruik </a:t>
            </a:r>
            <a:endParaRPr lang="nl-NL" sz="4000">
              <a:solidFill>
                <a:schemeClr val="tx1"/>
              </a:solidFill>
            </a:endParaRPr>
          </a:p>
        </p:txBody>
      </p:sp>
      <p:sp>
        <p:nvSpPr>
          <p:cNvPr id="82955" name="Rectangle 8"/>
          <p:cNvSpPr>
            <a:spLocks noChangeArrowheads="1"/>
          </p:cNvSpPr>
          <p:nvPr/>
        </p:nvSpPr>
        <p:spPr bwMode="auto">
          <a:xfrm>
            <a:off x="1806575" y="2906713"/>
            <a:ext cx="18073688" cy="6715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chemeClr val="tx1"/>
                </a:solidFill>
                <a:latin typeface="Segoe Print" charset="0"/>
              </a:rPr>
              <a:t>voor bijv.: 	RvdR				beleidsmakers			i-sctr	 gerechten		adv./brgrs		</a:t>
            </a:r>
            <a:endParaRPr lang="nl-NL" sz="4000">
              <a:solidFill>
                <a:schemeClr val="tx1"/>
              </a:solidFill>
            </a:endParaRP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16"/>
                                        </p:tgtEl>
                                        <p:attrNameLst>
                                          <p:attrName>ppt_w</p:attrName>
                                        </p:attrNameLst>
                                      </p:cBhvr>
                                      <p:tavLst>
                                        <p:tav tm="0">
                                          <p:val>
                                            <p:strVal val="#ppt_w*.05"/>
                                          </p:val>
                                        </p:tav>
                                        <p:tav tm="100000">
                                          <p:val>
                                            <p:strVal val="#ppt_w"/>
                                          </p:val>
                                        </p:tav>
                                      </p:tavLst>
                                    </p:anim>
                                    <p:anim calcmode="lin" valueType="num">
                                      <p:cBhvr>
                                        <p:cTn id="10" dur="500" fill="hold"/>
                                        <p:tgtEl>
                                          <p:spTgt spid="1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1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8"/>
          <p:cNvSpPr>
            <a:spLocks noChangeArrowheads="1"/>
          </p:cNvSpPr>
          <p:nvPr/>
        </p:nvSpPr>
        <p:spPr bwMode="auto">
          <a:xfrm>
            <a:off x="1806575" y="2906713"/>
            <a:ext cx="18073688" cy="6715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chemeClr val="tx1"/>
                </a:solidFill>
                <a:latin typeface="Segoe Print" charset="0"/>
              </a:rPr>
              <a:t>voor bijv.: 	RvdR				beleidsmakers			i-sctr	 gerechten		adv./brgrs		</a:t>
            </a:r>
            <a:endParaRPr lang="nl-NL" sz="4000">
              <a:solidFill>
                <a:schemeClr val="tx1"/>
              </a:solidFill>
            </a:endParaRPr>
          </a:p>
        </p:txBody>
      </p:sp>
      <p:sp>
        <p:nvSpPr>
          <p:cNvPr id="84994" name="Rectangle 8"/>
          <p:cNvSpPr>
            <a:spLocks noChangeArrowheads="1"/>
          </p:cNvSpPr>
          <p:nvPr/>
        </p:nvSpPr>
        <p:spPr bwMode="auto">
          <a:xfrm>
            <a:off x="1806575" y="3698875"/>
            <a:ext cx="18073688" cy="6715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chemeClr val="tx1"/>
                </a:solidFill>
                <a:latin typeface="Segoe Print" charset="0"/>
              </a:rPr>
              <a:t>in fasen:	  behoefte	 				RE						 bouw		inpassing 			gebruik </a:t>
            </a:r>
            <a:endParaRPr lang="nl-NL" sz="4000">
              <a:solidFill>
                <a:schemeClr val="tx1"/>
              </a:solidFill>
            </a:endParaRPr>
          </a:p>
        </p:txBody>
      </p:sp>
      <p:sp>
        <p:nvSpPr>
          <p:cNvPr id="15365" name="AutoShape 5"/>
          <p:cNvSpPr>
            <a:spLocks noChangeArrowheads="1"/>
          </p:cNvSpPr>
          <p:nvPr/>
        </p:nvSpPr>
        <p:spPr bwMode="auto">
          <a:xfrm>
            <a:off x="182563" y="1393825"/>
            <a:ext cx="15089187" cy="9937750"/>
          </a:xfrm>
          <a:prstGeom prst="roundRect">
            <a:avLst>
              <a:gd name="adj" fmla="val 14"/>
            </a:avLst>
          </a:prstGeom>
          <a:noFill/>
          <a:ln w="9360"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4996" name="Rectangle 2"/>
          <p:cNvSpPr>
            <a:spLocks noChangeArrowheads="1"/>
          </p:cNvSpPr>
          <p:nvPr/>
        </p:nvSpPr>
        <p:spPr bwMode="auto">
          <a:xfrm>
            <a:off x="582613" y="385763"/>
            <a:ext cx="11333162"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Tx/>
              <a:buNone/>
            </a:pPr>
            <a:r>
              <a:rPr lang="en-US" sz="6600">
                <a:solidFill>
                  <a:schemeClr val="tx1"/>
                </a:solidFill>
              </a:rPr>
              <a:t>Hoe succesvol is bijvoorbeeld</a:t>
            </a:r>
          </a:p>
          <a:p>
            <a:pPr>
              <a:buFontTx/>
              <a:buNone/>
            </a:pPr>
            <a:r>
              <a:rPr lang="en-US" sz="6600">
                <a:solidFill>
                  <a:schemeClr val="tx1"/>
                </a:solidFill>
              </a:rPr>
              <a:t>anno </a:t>
            </a:r>
            <a:r>
              <a:rPr lang="en-US" sz="6600" u="sng">
                <a:solidFill>
                  <a:schemeClr val="tx1"/>
                </a:solidFill>
              </a:rPr>
              <a:t>2018</a:t>
            </a:r>
            <a:r>
              <a:rPr lang="en-US" sz="6600">
                <a:solidFill>
                  <a:schemeClr val="tx1"/>
                </a:solidFill>
              </a:rPr>
              <a:t>? Een schatting .. </a:t>
            </a:r>
          </a:p>
        </p:txBody>
      </p:sp>
      <p:sp>
        <p:nvSpPr>
          <p:cNvPr id="84997" name="Rectangle 6"/>
          <p:cNvSpPr>
            <a:spLocks noChangeArrowheads="1"/>
          </p:cNvSpPr>
          <p:nvPr/>
        </p:nvSpPr>
        <p:spPr bwMode="auto">
          <a:xfrm>
            <a:off x="725488" y="4827588"/>
            <a:ext cx="192262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3366FF"/>
                </a:solidFill>
                <a:latin typeface="Segoe Print" charset="0"/>
              </a:rPr>
              <a:t>CULTUREEL?			+ 						+/--						+						+/--						  -</a:t>
            </a:r>
            <a:endParaRPr lang="nl-NL" sz="4000">
              <a:solidFill>
                <a:srgbClr val="3366FF"/>
              </a:solidFill>
            </a:endParaRPr>
          </a:p>
        </p:txBody>
      </p:sp>
      <p:sp>
        <p:nvSpPr>
          <p:cNvPr id="84998" name="Rectangle 7"/>
          <p:cNvSpPr>
            <a:spLocks noChangeArrowheads="1"/>
          </p:cNvSpPr>
          <p:nvPr/>
        </p:nvSpPr>
        <p:spPr bwMode="auto">
          <a:xfrm>
            <a:off x="720725" y="5907088"/>
            <a:ext cx="19664363"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008000"/>
                </a:solidFill>
                <a:latin typeface="Segoe Print" charset="0"/>
              </a:rPr>
              <a:t>JURIDISCH?</a:t>
            </a:r>
            <a:r>
              <a:rPr lang="en-US" sz="4000">
                <a:solidFill>
                  <a:srgbClr val="3366FF"/>
                </a:solidFill>
                <a:latin typeface="Segoe Print" charset="0"/>
              </a:rPr>
              <a:t> 		 	</a:t>
            </a:r>
            <a:r>
              <a:rPr lang="en-US" sz="4000">
                <a:solidFill>
                  <a:srgbClr val="008000"/>
                </a:solidFill>
                <a:latin typeface="Segoe Print" charset="0"/>
              </a:rPr>
              <a:t>- 						-								+						+/-								  --</a:t>
            </a:r>
            <a:endParaRPr lang="nl-NL" sz="4000">
              <a:solidFill>
                <a:srgbClr val="008000"/>
              </a:solidFill>
            </a:endParaRPr>
          </a:p>
          <a:p>
            <a:endParaRPr lang="nl-NL" sz="4000">
              <a:solidFill>
                <a:srgbClr val="008000"/>
              </a:solidFill>
            </a:endParaRPr>
          </a:p>
        </p:txBody>
      </p:sp>
      <p:sp>
        <p:nvSpPr>
          <p:cNvPr id="84999" name="Rectangle 8"/>
          <p:cNvSpPr>
            <a:spLocks noChangeArrowheads="1"/>
          </p:cNvSpPr>
          <p:nvPr/>
        </p:nvSpPr>
        <p:spPr bwMode="auto">
          <a:xfrm>
            <a:off x="725488" y="7131050"/>
            <a:ext cx="190817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FF0000"/>
                </a:solidFill>
                <a:latin typeface="Segoe Print" charset="0"/>
              </a:rPr>
              <a:t>ECONOMISCH?</a:t>
            </a:r>
            <a:r>
              <a:rPr lang="en-US" sz="4000">
                <a:solidFill>
                  <a:srgbClr val="3366FF"/>
                </a:solidFill>
                <a:latin typeface="Segoe Print" charset="0"/>
              </a:rPr>
              <a:t> 	</a:t>
            </a:r>
            <a:r>
              <a:rPr lang="en-US" sz="4000">
                <a:solidFill>
                  <a:srgbClr val="FF0000"/>
                </a:solidFill>
                <a:latin typeface="Segoe Print" charset="0"/>
              </a:rPr>
              <a:t>--						--							+						-											  --</a:t>
            </a:r>
            <a:endParaRPr lang="nl-NL" sz="4000">
              <a:solidFill>
                <a:srgbClr val="FF0000"/>
              </a:solidFill>
            </a:endParaRPr>
          </a:p>
          <a:p>
            <a:endParaRPr lang="nl-NL" sz="4000">
              <a:solidFill>
                <a:srgbClr val="FF0000"/>
              </a:solidFill>
            </a:endParaRPr>
          </a:p>
        </p:txBody>
      </p:sp>
      <p:sp>
        <p:nvSpPr>
          <p:cNvPr id="85000" name="Rectangle 8"/>
          <p:cNvSpPr>
            <a:spLocks noChangeArrowheads="1"/>
          </p:cNvSpPr>
          <p:nvPr/>
        </p:nvSpPr>
        <p:spPr bwMode="auto">
          <a:xfrm>
            <a:off x="725488" y="8356600"/>
            <a:ext cx="19010312"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chemeClr val="tx1"/>
                </a:solidFill>
                <a:latin typeface="Segoe Print" charset="0"/>
              </a:rPr>
              <a:t>LOGISTIEK??</a:t>
            </a:r>
            <a:r>
              <a:rPr lang="en-US" sz="4000">
                <a:solidFill>
                  <a:srgbClr val="3366FF"/>
                </a:solidFill>
                <a:latin typeface="Segoe Print" charset="0"/>
              </a:rPr>
              <a:t> 		</a:t>
            </a:r>
            <a:r>
              <a:rPr lang="en-US" sz="4000">
                <a:solidFill>
                  <a:srgbClr val="000000"/>
                </a:solidFill>
                <a:latin typeface="Segoe Print" charset="0"/>
              </a:rPr>
              <a:t>	-							-								+						-											  	+</a:t>
            </a:r>
            <a:endParaRPr lang="nl-NL" sz="4000">
              <a:solidFill>
                <a:srgbClr val="000000"/>
              </a:solidFill>
            </a:endParaRPr>
          </a:p>
        </p:txBody>
      </p:sp>
      <p:sp>
        <p:nvSpPr>
          <p:cNvPr id="85001" name="Rectangle 26"/>
          <p:cNvSpPr>
            <a:spLocks noChangeArrowheads="1"/>
          </p:cNvSpPr>
          <p:nvPr/>
        </p:nvSpPr>
        <p:spPr bwMode="auto">
          <a:xfrm>
            <a:off x="18727738" y="169863"/>
            <a:ext cx="1446212"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5.5</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0" name="Rectangle 8"/>
          <p:cNvSpPr>
            <a:spLocks noChangeArrowheads="1"/>
          </p:cNvSpPr>
          <p:nvPr/>
        </p:nvSpPr>
        <p:spPr bwMode="auto">
          <a:xfrm>
            <a:off x="869950" y="9507538"/>
            <a:ext cx="19010313" cy="6715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sz="4000" dirty="0">
                <a:solidFill>
                  <a:schemeClr val="tx1"/>
                </a:solidFill>
                <a:latin typeface="Segoe Print" charset="0"/>
              </a:rPr>
              <a:t>ECO-2018?</a:t>
            </a:r>
            <a:r>
              <a:rPr lang="en-US" sz="4000" dirty="0">
                <a:solidFill>
                  <a:srgbClr val="3366FF"/>
                </a:solidFill>
                <a:latin typeface="Segoe Print" charset="0"/>
              </a:rPr>
              <a:t> 	 </a:t>
            </a:r>
            <a:r>
              <a:rPr lang="en-US" sz="4000" dirty="0">
                <a:solidFill>
                  <a:schemeClr val="accent4"/>
                </a:solidFill>
                <a:latin typeface="Segoe Print" charset="0"/>
              </a:rPr>
              <a:t>	 -3						 -5							  4					 -3									   -4</a:t>
            </a:r>
            <a:endParaRPr lang="nl-NL" sz="4000" dirty="0">
              <a:solidFill>
                <a:schemeClr val="accent4"/>
              </a:solidFill>
            </a:endParaRPr>
          </a:p>
        </p:txBody>
      </p:sp>
      <p:sp>
        <p:nvSpPr>
          <p:cNvPr id="13" name="Rectangle 8"/>
          <p:cNvSpPr>
            <a:spLocks noChangeArrowheads="1"/>
          </p:cNvSpPr>
          <p:nvPr/>
        </p:nvSpPr>
        <p:spPr bwMode="auto">
          <a:xfrm>
            <a:off x="869950" y="10394950"/>
            <a:ext cx="19010313" cy="6731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sz="4000" dirty="0">
                <a:solidFill>
                  <a:schemeClr val="tx1"/>
                </a:solidFill>
                <a:latin typeface="Segoe Print" charset="0"/>
              </a:rPr>
              <a:t>ECO-2014?</a:t>
            </a:r>
            <a:r>
              <a:rPr lang="en-US" sz="4000" dirty="0">
                <a:solidFill>
                  <a:srgbClr val="3366FF"/>
                </a:solidFill>
                <a:latin typeface="Segoe Print" charset="0"/>
              </a:rPr>
              <a:t> 	 </a:t>
            </a:r>
            <a:r>
              <a:rPr lang="en-US" sz="4000" dirty="0">
                <a:solidFill>
                  <a:schemeClr val="accent4"/>
                </a:solidFill>
                <a:latin typeface="Segoe Print" charset="0"/>
              </a:rPr>
              <a:t>		4							3								4						0												-4</a:t>
            </a:r>
            <a:endParaRPr lang="nl-NL" sz="4000" dirty="0">
              <a:solidFill>
                <a:schemeClr val="accent4"/>
              </a:solidFill>
            </a:endParaRPr>
          </a:p>
        </p:txBody>
      </p:sp>
      <p:sp>
        <p:nvSpPr>
          <p:cNvPr id="14" name="Rectangle 8"/>
          <p:cNvSpPr>
            <a:spLocks noChangeArrowheads="1"/>
          </p:cNvSpPr>
          <p:nvPr/>
        </p:nvSpPr>
        <p:spPr bwMode="auto">
          <a:xfrm rot="463626">
            <a:off x="12536488" y="555625"/>
            <a:ext cx="5953125" cy="1814513"/>
          </a:xfrm>
          <a:prstGeom prst="rect">
            <a:avLst/>
          </a:prstGeom>
          <a:solidFill>
            <a:schemeClr val="bg1"/>
          </a:solidFill>
          <a:ln w="9525">
            <a:solidFill>
              <a:schemeClr val="tx1"/>
            </a:solidFill>
            <a:miter lim="800000"/>
            <a:headEnd/>
            <a:tailEnd/>
          </a:ln>
        </p:spPr>
        <p:txBody>
          <a:bodyPr>
            <a:spAutoFit/>
          </a:bodyPr>
          <a:lstStyle/>
          <a:p>
            <a:pPr algn="ctr"/>
            <a:r>
              <a:rPr lang="en-US" sz="8800">
                <a:solidFill>
                  <a:srgbClr val="FF0000"/>
                </a:solidFill>
                <a:latin typeface="Segoe Print" charset="0"/>
              </a:rPr>
              <a:t>KEI?</a:t>
            </a:r>
            <a:r>
              <a:rPr lang="en-US" sz="3200">
                <a:solidFill>
                  <a:srgbClr val="FF0000"/>
                </a:solidFill>
                <a:latin typeface="Segoe Print" charset="0"/>
              </a:rPr>
              <a:t> </a:t>
            </a:r>
          </a:p>
          <a:p>
            <a:pPr algn="ctr"/>
            <a:r>
              <a:rPr lang="en-US" sz="3200">
                <a:solidFill>
                  <a:srgbClr val="FF0000"/>
                </a:solidFill>
                <a:latin typeface="Segoe Print" charset="0"/>
              </a:rPr>
              <a:t>(als dienst en als onderdeel)</a:t>
            </a:r>
            <a:endParaRPr lang="nl-NL" sz="3200">
              <a:solidFill>
                <a:srgbClr val="FF0000"/>
              </a:solidFill>
            </a:endParaRP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5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14"/>
                                        </p:tgtEl>
                                        <p:attrNameLst>
                                          <p:attrName>ppt_w</p:attrName>
                                        </p:attrNameLst>
                                      </p:cBhvr>
                                      <p:tavLst>
                                        <p:tav tm="0">
                                          <p:val>
                                            <p:strVal val="#ppt_w*.05"/>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14"/>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87042" name="Text Box 4"/>
          <p:cNvSpPr txBox="1">
            <a:spLocks noChangeArrowheads="1"/>
          </p:cNvSpPr>
          <p:nvPr/>
        </p:nvSpPr>
        <p:spPr bwMode="auto">
          <a:xfrm>
            <a:off x="33338" y="0"/>
            <a:ext cx="1929447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r>
              <a:rPr lang="en-US" sz="6000">
                <a:solidFill>
                  <a:schemeClr val="tx1"/>
                </a:solidFill>
                <a:cs typeface="SimSun" charset="0"/>
              </a:rPr>
              <a:t>Stelling 6: Het normatieve debat is essentieel</a:t>
            </a:r>
          </a:p>
        </p:txBody>
      </p:sp>
      <p:sp>
        <p:nvSpPr>
          <p:cNvPr id="87043" name="Rectangle 14"/>
          <p:cNvSpPr>
            <a:spLocks noChangeArrowheads="1"/>
          </p:cNvSpPr>
          <p:nvPr/>
        </p:nvSpPr>
        <p:spPr bwMode="auto">
          <a:xfrm>
            <a:off x="18800763" y="169863"/>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6.0</a:t>
            </a:r>
          </a:p>
        </p:txBody>
      </p:sp>
      <p:sp>
        <p:nvSpPr>
          <p:cNvPr id="17" name="Rectangle 3"/>
          <p:cNvSpPr>
            <a:spLocks noChangeArrowheads="1"/>
          </p:cNvSpPr>
          <p:nvPr/>
        </p:nvSpPr>
        <p:spPr bwMode="auto">
          <a:xfrm>
            <a:off x="-1588" y="8018463"/>
            <a:ext cx="20069176" cy="1512887"/>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7" name="Rectangle 6"/>
          <p:cNvSpPr>
            <a:spLocks noChangeArrowheads="1"/>
          </p:cNvSpPr>
          <p:nvPr/>
        </p:nvSpPr>
        <p:spPr bwMode="auto">
          <a:xfrm>
            <a:off x="282575" y="1198563"/>
            <a:ext cx="20024725" cy="1024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ea typeface="SimSun" charset="0"/>
                <a:cs typeface="SimSun" charset="0"/>
              </a:rPr>
              <a:t>ICT-</a:t>
            </a:r>
            <a:r>
              <a:rPr lang="en-US" sz="4400" dirty="0" err="1">
                <a:solidFill>
                  <a:schemeClr val="bg1">
                    <a:lumMod val="65000"/>
                  </a:schemeClr>
                </a:solidFill>
                <a:latin typeface="Calibri" charset="0"/>
                <a:ea typeface="SimSun" charset="0"/>
                <a:cs typeface="SimSun" charset="0"/>
              </a:rPr>
              <a:t>projecten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onderdeel</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informatiediensten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IDn</a:t>
            </a:r>
            <a:r>
              <a:rPr lang="en-US" sz="4400" dirty="0">
                <a:solidFill>
                  <a:schemeClr val="bg1">
                    <a:lumMod val="65000"/>
                  </a:schemeClr>
                </a:solidFill>
                <a:latin typeface="Calibri" charset="0"/>
                <a:ea typeface="SimSun" charset="0"/>
                <a:cs typeface="SimSun" charset="0"/>
              </a:rPr>
              <a: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krijgen</a:t>
            </a:r>
            <a:r>
              <a:rPr lang="en-US" sz="4400" dirty="0">
                <a:solidFill>
                  <a:schemeClr val="bg1">
                    <a:lumMod val="65000"/>
                  </a:schemeClr>
                </a:solidFill>
                <a:latin typeface="Calibri" charset="0"/>
                <a:cs typeface="Calibri" charset="0"/>
              </a:rPr>
              <a:t> de schuld van falen. </a:t>
            </a:r>
            <a:r>
              <a:rPr lang="en-US" sz="4400" b="1" dirty="0" err="1">
                <a:solidFill>
                  <a:schemeClr val="bg1">
                    <a:lumMod val="65000"/>
                  </a:schemeClr>
                </a:solidFill>
                <a:latin typeface="Calibri" charset="0"/>
                <a:cs typeface="Calibri" charset="0"/>
              </a:rPr>
              <a:t>Verdeling</a:t>
            </a:r>
            <a:r>
              <a:rPr lang="en-US" sz="4400" b="1"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kennisarbeid</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zonder</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recombinatie</a:t>
            </a:r>
            <a:r>
              <a:rPr lang="en-US" sz="4400" b="1" dirty="0">
                <a:solidFill>
                  <a:schemeClr val="bg1">
                    <a:lumMod val="65000"/>
                  </a:schemeClr>
                </a:solidFill>
                <a:latin typeface="Calibri" charset="0"/>
                <a:cs typeface="Calibri" charset="0"/>
              </a:rPr>
              <a:t> is een </a:t>
            </a:r>
            <a:r>
              <a:rPr lang="en-US" sz="4400" b="1" dirty="0" err="1">
                <a:solidFill>
                  <a:schemeClr val="bg1">
                    <a:lumMod val="65000"/>
                  </a:schemeClr>
                </a:solidFill>
                <a:latin typeface="Calibri" charset="0"/>
                <a:cs typeface="Calibri" charset="0"/>
              </a:rPr>
              <a:t>oorzaak</a:t>
            </a:r>
            <a:r>
              <a:rPr lang="en-US" sz="4400" dirty="0">
                <a:solidFill>
                  <a:schemeClr val="bg1">
                    <a:lumMod val="65000"/>
                  </a:schemeClr>
                </a:solidFill>
                <a:latin typeface="Calibri" charset="0"/>
                <a:cs typeface="Calibri" charset="0"/>
              </a:rPr>
              <a:t>.</a:t>
            </a:r>
            <a:endParaRPr lang="en-US" sz="4400" dirty="0">
              <a:solidFill>
                <a:schemeClr val="bg1">
                  <a:lumMod val="65000"/>
                </a:schemeClr>
              </a:solidFill>
              <a:latin typeface="Calibri" charset="0"/>
              <a:ea typeface="SimSun" charset="0"/>
              <a:cs typeface="SimSun"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rPr>
              <a:t>Ik</a:t>
            </a:r>
            <a:r>
              <a:rPr lang="en-US" sz="4400" dirty="0">
                <a:solidFill>
                  <a:schemeClr val="bg1">
                    <a:lumMod val="65000"/>
                  </a:schemeClr>
                </a:solidFill>
                <a:latin typeface="Calibri" charset="0"/>
                <a:ea typeface="SimSun" charset="0"/>
                <a:cs typeface="SimSun" charset="0"/>
              </a:rPr>
              <a:t> zit 50 </a:t>
            </a:r>
            <a:r>
              <a:rPr lang="en-US" sz="4400" dirty="0" err="1">
                <a:solidFill>
                  <a:schemeClr val="bg1">
                    <a:lumMod val="65000"/>
                  </a:schemeClr>
                </a:solidFill>
                <a:latin typeface="Calibri" charset="0"/>
                <a:ea typeface="SimSun" charset="0"/>
                <a:cs typeface="SimSun" charset="0"/>
              </a:rPr>
              <a:t>jaar</a:t>
            </a:r>
            <a:r>
              <a:rPr lang="en-US" sz="4400" dirty="0">
                <a:solidFill>
                  <a:schemeClr val="bg1">
                    <a:lumMod val="65000"/>
                  </a:schemeClr>
                </a:solidFill>
                <a:latin typeface="Calibri" charset="0"/>
                <a:ea typeface="SimSun" charset="0"/>
                <a:cs typeface="SimSun" charset="0"/>
              </a:rPr>
              <a:t> in R&amp;I en </a:t>
            </a:r>
            <a:r>
              <a:rPr lang="en-US" sz="4400" dirty="0" err="1">
                <a:solidFill>
                  <a:schemeClr val="bg1">
                    <a:lumMod val="65000"/>
                  </a:schemeClr>
                </a:solidFill>
                <a:latin typeface="Calibri" charset="0"/>
                <a:ea typeface="SimSun" charset="0"/>
                <a:cs typeface="SimSun" charset="0"/>
              </a:rPr>
              <a:t>schets</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wanneer</a:t>
            </a:r>
            <a:r>
              <a:rPr lang="en-US" sz="4400" dirty="0">
                <a:solidFill>
                  <a:schemeClr val="bg1">
                    <a:lumMod val="65000"/>
                  </a:schemeClr>
                </a:solidFill>
                <a:latin typeface="Calibri" charset="0"/>
                <a:ea typeface="SimSun" charset="0"/>
                <a:cs typeface="SimSun" charset="0"/>
              </a:rPr>
              <a:t> het </a:t>
            </a:r>
            <a:r>
              <a:rPr lang="en-US" sz="4400" dirty="0" err="1">
                <a:solidFill>
                  <a:schemeClr val="bg1">
                    <a:lumMod val="65000"/>
                  </a:schemeClr>
                </a:solidFill>
                <a:latin typeface="Calibri" charset="0"/>
                <a:ea typeface="SimSun" charset="0"/>
                <a:cs typeface="SimSun" charset="0"/>
              </a:rPr>
              <a:t>gezag</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één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theorie</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overheerste</a:t>
            </a:r>
            <a:r>
              <a:rPr lang="en-US" sz="4400" dirty="0">
                <a:solidFill>
                  <a:schemeClr val="bg1">
                    <a:lumMod val="65000"/>
                  </a:schemeClr>
                </a:solidFill>
                <a:latin typeface="Calibri" charset="0"/>
                <a:ea typeface="SimSun" charset="0"/>
                <a:cs typeface="SimSun" charset="0"/>
              </a:rPr>
              <a:t>. </a:t>
            </a:r>
            <a:r>
              <a:rPr lang="en-US" sz="4400" b="1" dirty="0">
                <a:solidFill>
                  <a:schemeClr val="bg1">
                    <a:lumMod val="65000"/>
                  </a:schemeClr>
                </a:solidFill>
                <a:latin typeface="Calibri" charset="0"/>
                <a:ea typeface="SimSun" charset="0"/>
                <a:cs typeface="SimSun" charset="0"/>
              </a:rPr>
              <a:t>Het </a:t>
            </a:r>
            <a:r>
              <a:rPr lang="en-US" sz="4400" b="1" dirty="0" err="1">
                <a:solidFill>
                  <a:schemeClr val="bg1">
                    <a:lumMod val="65000"/>
                  </a:schemeClr>
                </a:solidFill>
                <a:latin typeface="Calibri" charset="0"/>
                <a:ea typeface="SimSun" charset="0"/>
                <a:cs typeface="SimSun" charset="0"/>
              </a:rPr>
              <a:t>gaat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fout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als</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er</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één</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wordt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verwaarloosd</a:t>
            </a:r>
            <a:r>
              <a:rPr lang="en-US" sz="4400" b="1" dirty="0">
                <a:solidFill>
                  <a:schemeClr val="bg1">
                    <a:lumMod val="65000"/>
                  </a:schemeClr>
                </a:solidFill>
                <a:latin typeface="Calibri" charset="0"/>
                <a:ea typeface="SimSun" charset="0"/>
                <a:cs typeface="SimSun" charset="0"/>
              </a:rPr>
              <a:t>. </a:t>
            </a:r>
            <a:endParaRPr lang="en-US" sz="4400" b="1"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Informatiediensten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zijn</a:t>
            </a:r>
            <a:r>
              <a:rPr lang="en-US" sz="4400" dirty="0">
                <a:solidFill>
                  <a:schemeClr val="bg1">
                    <a:lumMod val="65000"/>
                  </a:schemeClr>
                </a:solidFill>
                <a:latin typeface="Calibri" charset="0"/>
                <a:cs typeface="Calibri" charset="0"/>
              </a:rPr>
              <a:t> per </a:t>
            </a:r>
            <a:r>
              <a:rPr lang="en-US" sz="4400" dirty="0" err="1">
                <a:solidFill>
                  <a:schemeClr val="bg1">
                    <a:lumMod val="65000"/>
                  </a:schemeClr>
                </a:solidFill>
                <a:latin typeface="Calibri" charset="0"/>
                <a:cs typeface="Calibri" charset="0"/>
              </a:rPr>
              <a:t>definitie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vitaal</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genetwerkt</a:t>
            </a:r>
            <a:r>
              <a:rPr lang="en-US" sz="4400" dirty="0">
                <a:solidFill>
                  <a:schemeClr val="bg1">
                    <a:lumMod val="65000"/>
                  </a:schemeClr>
                </a:solidFill>
                <a:latin typeface="Calibri" charset="0"/>
                <a:cs typeface="Calibri" charset="0"/>
              </a:rPr>
              <a:t>, complex en </a:t>
            </a:r>
            <a:r>
              <a:rPr lang="en-US" sz="4400" dirty="0" err="1">
                <a:solidFill>
                  <a:schemeClr val="bg1">
                    <a:lumMod val="65000"/>
                  </a:schemeClr>
                </a:solidFill>
                <a:latin typeface="Calibri" charset="0"/>
                <a:cs typeface="Calibri" charset="0"/>
              </a:rPr>
              <a:t>adaptief</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vaak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onvoorspelbaar</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Benader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ID-</a:t>
            </a:r>
            <a:r>
              <a:rPr lang="en-US" sz="4400" b="1" dirty="0" err="1">
                <a:solidFill>
                  <a:schemeClr val="bg1">
                    <a:lumMod val="65000"/>
                  </a:schemeClr>
                </a:solidFill>
                <a:latin typeface="Calibri" charset="0"/>
                <a:cs typeface="Calibri" charset="0"/>
              </a:rPr>
              <a:t>projectbeoordeling</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weersvoorspelling</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De </a:t>
            </a:r>
            <a:r>
              <a:rPr lang="en-US" sz="4400" dirty="0" err="1">
                <a:solidFill>
                  <a:schemeClr val="bg1">
                    <a:lumMod val="65000"/>
                  </a:schemeClr>
                </a:solidFill>
                <a:latin typeface="Calibri" charset="0"/>
                <a:cs typeface="Calibri" charset="0"/>
              </a:rPr>
              <a:t>operationaliteit</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hangt</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af</a:t>
            </a:r>
            <a:r>
              <a:rPr lang="en-US" sz="4400" b="1"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succesvolle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combinaties</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effectief</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verbonden</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onderdelen</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externe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in </a:t>
            </a:r>
            <a:r>
              <a:rPr lang="en-US" sz="4400" b="1" dirty="0">
                <a:solidFill>
                  <a:schemeClr val="bg1">
                    <a:lumMod val="65000"/>
                  </a:schemeClr>
                </a:solidFill>
                <a:latin typeface="Calibri" charset="0"/>
                <a:cs typeface="Calibri" charset="0"/>
              </a:rPr>
              <a:t>het </a:t>
            </a:r>
            <a:r>
              <a:rPr lang="en-US" sz="4400" b="1" dirty="0" err="1">
                <a:solidFill>
                  <a:schemeClr val="bg1">
                    <a:lumMod val="65000"/>
                  </a:schemeClr>
                </a:solidFill>
                <a:latin typeface="Calibri" charset="0"/>
                <a:cs typeface="Calibri" charset="0"/>
              </a:rPr>
              <a:t>heersende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politieke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klimaat</a:t>
            </a:r>
            <a:r>
              <a:rPr lang="en-US" sz="4400" dirty="0">
                <a:solidFill>
                  <a:schemeClr val="bg1">
                    <a:lumMod val="65000"/>
                  </a:schemeClr>
                </a:solidFill>
                <a:latin typeface="Calibri" charset="0"/>
                <a:cs typeface="Calibri"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sym typeface="Wingdings" charset="0"/>
              </a:rPr>
              <a:t>Wanneer</a:t>
            </a:r>
            <a:r>
              <a:rPr lang="en-US" sz="4400" dirty="0">
                <a:solidFill>
                  <a:schemeClr val="bg1">
                    <a:lumMod val="65000"/>
                  </a:schemeClr>
                </a:solidFill>
                <a:latin typeface="Calibri" charset="0"/>
                <a:ea typeface="SimSun" charset="0"/>
                <a:cs typeface="SimSun" charset="0"/>
                <a:sym typeface="Wingdings" charset="0"/>
              </a:rPr>
              <a:t> is een ID </a:t>
            </a:r>
            <a:r>
              <a:rPr lang="en-US" sz="4400" dirty="0" err="1">
                <a:solidFill>
                  <a:schemeClr val="bg1">
                    <a:lumMod val="65000"/>
                  </a:schemeClr>
                </a:solidFill>
                <a:latin typeface="Calibri" charset="0"/>
                <a:ea typeface="SimSun" charset="0"/>
                <a:cs typeface="SimSun" charset="0"/>
                <a:sym typeface="Wingdings" charset="0"/>
              </a:rPr>
              <a:t>succesvol</a:t>
            </a:r>
            <a:r>
              <a:rPr lang="en-US" sz="4400"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Succes</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heeft</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vijf</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gezichten</a:t>
            </a:r>
            <a:r>
              <a:rPr lang="en-US" sz="4400" dirty="0">
                <a:solidFill>
                  <a:schemeClr val="bg1">
                    <a:lumMod val="65000"/>
                  </a:schemeClr>
                </a:solidFill>
                <a:latin typeface="Calibri" charset="0"/>
                <a:ea typeface="SimSun" charset="0"/>
                <a:cs typeface="SimSun" charset="0"/>
                <a:sym typeface="Wingdings" charset="0"/>
              </a:rPr>
              <a:t>: </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ecologisch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Geldt</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ook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voor</a:t>
            </a:r>
            <a:r>
              <a:rPr lang="en-US" sz="4400" dirty="0">
                <a:solidFill>
                  <a:schemeClr val="bg1">
                    <a:lumMod val="65000"/>
                  </a:schemeClr>
                </a:solidFill>
                <a:latin typeface="Calibri" charset="0"/>
                <a:ea typeface="SimSun" charset="0"/>
                <a:cs typeface="SimSun" charset="0"/>
              </a:rPr>
              <a:t> netwerk- en </a:t>
            </a:r>
            <a:r>
              <a:rPr lang="en-US" sz="4400" dirty="0" err="1">
                <a:solidFill>
                  <a:schemeClr val="bg1">
                    <a:lumMod val="65000"/>
                  </a:schemeClr>
                </a:solidFill>
                <a:latin typeface="Calibri" charset="0"/>
                <a:ea typeface="SimSun" charset="0"/>
                <a:cs typeface="SimSun" charset="0"/>
              </a:rPr>
              <a:t>organisatiemodi</a:t>
            </a:r>
            <a:r>
              <a:rPr lang="en-US" sz="4400" dirty="0">
                <a:solidFill>
                  <a:schemeClr val="bg1">
                    <a:lumMod val="65000"/>
                  </a:schemeClr>
                </a:solidFill>
                <a:latin typeface="Calibri" charset="0"/>
                <a:ea typeface="SimSun" charset="0"/>
                <a:cs typeface="SimSun"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b="1" dirty="0">
                <a:solidFill>
                  <a:schemeClr val="tx1"/>
                </a:solidFill>
                <a:latin typeface="Calibri" charset="0"/>
                <a:cs typeface="Calibri" charset="0"/>
              </a:rPr>
              <a:t>Wat</a:t>
            </a:r>
            <a:r>
              <a:rPr lang="en-US" sz="4400" dirty="0">
                <a:solidFill>
                  <a:schemeClr val="tx1"/>
                </a:solidFill>
                <a:latin typeface="Calibri" charset="0"/>
                <a:cs typeface="Calibri" charset="0"/>
              </a:rPr>
              <a:t> </a:t>
            </a:r>
            <a:r>
              <a:rPr lang="en-US" sz="4400" b="1" dirty="0" err="1">
                <a:solidFill>
                  <a:schemeClr val="tx1"/>
                </a:solidFill>
                <a:latin typeface="Calibri" charset="0"/>
                <a:cs typeface="Calibri" charset="0"/>
              </a:rPr>
              <a:t>juristen</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aan-projectsucces</a:t>
            </a:r>
            <a:r>
              <a:rPr lang="en-US" sz="4400" dirty="0">
                <a:solidFill>
                  <a:schemeClr val="tx1"/>
                </a:solidFill>
                <a:latin typeface="Calibri" charset="0"/>
                <a:cs typeface="Calibri" charset="0"/>
              </a:rPr>
              <a:t> </a:t>
            </a:r>
            <a:r>
              <a:rPr lang="en-US" sz="4400" b="1" dirty="0" err="1">
                <a:solidFill>
                  <a:schemeClr val="tx1"/>
                </a:solidFill>
                <a:latin typeface="Calibri" charset="0"/>
                <a:cs typeface="Calibri" charset="0"/>
              </a:rPr>
              <a:t>kunnen</a:t>
            </a:r>
            <a:r>
              <a:rPr lang="en-US" sz="4400" b="1" dirty="0">
                <a:solidFill>
                  <a:schemeClr val="tx1"/>
                </a:solidFill>
                <a:latin typeface="Calibri" charset="0"/>
                <a:cs typeface="Calibri" charset="0"/>
              </a:rPr>
              <a:t> </a:t>
            </a:r>
            <a:r>
              <a:rPr lang="en-US" sz="4400" b="1" dirty="0" err="1">
                <a:solidFill>
                  <a:schemeClr val="tx1"/>
                </a:solidFill>
                <a:latin typeface="Calibri" charset="0"/>
                <a:cs typeface="Calibri" charset="0"/>
              </a:rPr>
              <a:t>bijdragen</a:t>
            </a:r>
            <a:r>
              <a:rPr lang="en-US" sz="4400" b="1" dirty="0">
                <a:solidFill>
                  <a:schemeClr val="tx1"/>
                </a:solidFill>
                <a:latin typeface="Calibri" charset="0"/>
                <a:cs typeface="Calibri" charset="0"/>
              </a:rPr>
              <a:t> </a:t>
            </a:r>
            <a:r>
              <a:rPr lang="en-US" sz="4400" b="1" dirty="0" err="1">
                <a:solidFill>
                  <a:schemeClr val="tx1"/>
                </a:solidFill>
                <a:latin typeface="Calibri" charset="0"/>
                <a:cs typeface="Calibri" charset="0"/>
              </a:rPr>
              <a:t>vind</a:t>
            </a:r>
            <a:r>
              <a:rPr lang="en-US" sz="4400" b="1" dirty="0">
                <a:solidFill>
                  <a:schemeClr val="tx1"/>
                </a:solidFill>
                <a:latin typeface="Calibri" charset="0"/>
                <a:cs typeface="Calibri" charset="0"/>
              </a:rPr>
              <a:t> je in</a:t>
            </a:r>
            <a:r>
              <a:rPr lang="en-US" sz="4400" dirty="0">
                <a:solidFill>
                  <a:schemeClr val="tx1"/>
                </a:solidFill>
                <a:latin typeface="Calibri" charset="0"/>
                <a:cs typeface="Calibri" charset="0"/>
              </a:rPr>
              <a:t> </a:t>
            </a:r>
            <a:r>
              <a:rPr lang="en-US" sz="4400" b="1" i="1" dirty="0">
                <a:solidFill>
                  <a:schemeClr val="tx1"/>
                </a:solidFill>
                <a:latin typeface="Calibri" charset="0"/>
                <a:cs typeface="Calibri" charset="0"/>
              </a:rPr>
              <a:t>het </a:t>
            </a:r>
            <a:r>
              <a:rPr lang="en-US" sz="4400" b="1" i="1" dirty="0" err="1">
                <a:solidFill>
                  <a:schemeClr val="tx1"/>
                </a:solidFill>
                <a:latin typeface="Calibri" charset="0"/>
                <a:cs typeface="Calibri" charset="0"/>
              </a:rPr>
              <a:t>normatieve</a:t>
            </a:r>
            <a:r>
              <a:rPr lang="en-US" sz="4400" b="1" i="1" dirty="0">
                <a:solidFill>
                  <a:schemeClr val="tx1"/>
                </a:solidFill>
                <a:latin typeface="Calibri" charset="0"/>
                <a:cs typeface="Calibri" charset="0"/>
              </a:rPr>
              <a:t> </a:t>
            </a:r>
            <a:r>
              <a:rPr lang="en-US" sz="4400" b="1" i="1" dirty="0" err="1">
                <a:solidFill>
                  <a:schemeClr val="tx1"/>
                </a:solidFill>
                <a:latin typeface="Calibri" charset="0"/>
                <a:cs typeface="Calibri" charset="0"/>
              </a:rPr>
              <a:t>debat</a:t>
            </a:r>
            <a:r>
              <a:rPr lang="en-US" sz="4400" b="1" i="1" dirty="0">
                <a:solidFill>
                  <a:schemeClr val="tx1"/>
                </a:solidFill>
                <a:latin typeface="Calibri" charset="0"/>
                <a:cs typeface="Calibri" charset="0"/>
              </a:rPr>
              <a:t> </a:t>
            </a:r>
            <a:r>
              <a:rPr lang="en-US" sz="4400" dirty="0" err="1">
                <a:solidFill>
                  <a:schemeClr val="tx1"/>
                </a:solidFill>
                <a:latin typeface="Calibri" charset="0"/>
                <a:cs typeface="Calibri" charset="0"/>
              </a:rPr>
              <a:t>dat</a:t>
            </a:r>
            <a:r>
              <a:rPr lang="en-US" sz="4400" i="1" dirty="0">
                <a:solidFill>
                  <a:schemeClr val="tx1"/>
                </a:solidFill>
                <a:latin typeface="Calibri" charset="0"/>
                <a:cs typeface="Calibri" charset="0"/>
              </a:rPr>
              <a:t> </a:t>
            </a:r>
            <a:r>
              <a:rPr lang="en-US" sz="4400" dirty="0">
                <a:solidFill>
                  <a:schemeClr val="tx1"/>
                </a:solidFill>
                <a:latin typeface="Calibri" charset="0"/>
                <a:cs typeface="Calibri" charset="0"/>
              </a:rPr>
              <a:t>de RE-</a:t>
            </a:r>
            <a:r>
              <a:rPr lang="en-US" sz="4400" dirty="0" err="1">
                <a:solidFill>
                  <a:schemeClr val="tx1"/>
                </a:solidFill>
                <a:latin typeface="Calibri" charset="0"/>
                <a:cs typeface="Calibri" charset="0"/>
              </a:rPr>
              <a:t>fase</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afsluit</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precontractueel</a:t>
            </a:r>
            <a:r>
              <a:rPr lang="en-US" sz="4400" dirty="0">
                <a:solidFill>
                  <a:schemeClr val="tx1"/>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Inventariseer</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bescherm</a:t>
            </a:r>
            <a:r>
              <a:rPr lang="en-US" sz="4400" dirty="0">
                <a:solidFill>
                  <a:schemeClr val="bg1">
                    <a:lumMod val="65000"/>
                  </a:schemeClr>
                </a:solidFill>
                <a:latin typeface="Calibri" charset="0"/>
                <a:cs typeface="Calibri" charset="0"/>
              </a:rPr>
              <a:t> de </a:t>
            </a:r>
            <a:r>
              <a:rPr lang="en-US" sz="4400" dirty="0" err="1">
                <a:solidFill>
                  <a:schemeClr val="bg1">
                    <a:lumMod val="65000"/>
                  </a:schemeClr>
                </a:solidFill>
                <a:latin typeface="Calibri" charset="0"/>
                <a:cs typeface="Calibri" charset="0"/>
              </a:rPr>
              <a:t>omvang</a:t>
            </a:r>
            <a:r>
              <a:rPr lang="en-US" sz="4400" dirty="0">
                <a:solidFill>
                  <a:schemeClr val="bg1">
                    <a:lumMod val="65000"/>
                  </a:schemeClr>
                </a:solidFill>
                <a:latin typeface="Calibri" charset="0"/>
                <a:cs typeface="Calibri" charset="0"/>
              </a:rPr>
              <a:t> van de </a:t>
            </a:r>
            <a:r>
              <a:rPr lang="en-US" sz="4400" dirty="0" err="1">
                <a:solidFill>
                  <a:schemeClr val="bg1">
                    <a:lumMod val="65000"/>
                  </a:schemeClr>
                </a:solidFill>
                <a:latin typeface="Calibri" charset="0"/>
                <a:cs typeface="Calibri" charset="0"/>
              </a:rPr>
              <a:t>resterende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speelruimte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aanbieders</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gebruikers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Overweeg</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daarbij</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simulatie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verificatie</a:t>
            </a:r>
            <a:r>
              <a:rPr lang="en-US" sz="4400" b="1" dirty="0">
                <a:solidFill>
                  <a:schemeClr val="bg1">
                    <a:lumMod val="65000"/>
                  </a:schemeClr>
                </a:solidFill>
                <a:latin typeface="Calibri" charset="0"/>
                <a:cs typeface="Calibri" charset="0"/>
              </a:rPr>
              <a:t>-instrument.</a:t>
            </a:r>
            <a:endParaRPr lang="en-US" sz="4400"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Schep</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als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mogelijk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condities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win-win- </a:t>
            </a:r>
            <a:r>
              <a:rPr lang="en-US" sz="4400" dirty="0">
                <a:solidFill>
                  <a:schemeClr val="bg1">
                    <a:lumMod val="65000"/>
                  </a:schemeClr>
                </a:solidFill>
                <a:latin typeface="Calibri" charset="0"/>
                <a:cs typeface="Calibri" charset="0"/>
              </a:rPr>
              <a:t>in </a:t>
            </a:r>
            <a:r>
              <a:rPr lang="en-US" sz="4400" dirty="0" err="1">
                <a:solidFill>
                  <a:schemeClr val="bg1">
                    <a:lumMod val="65000"/>
                  </a:schemeClr>
                </a:solidFill>
                <a:latin typeface="Calibri" charset="0"/>
                <a:cs typeface="Calibri" charset="0"/>
              </a:rPr>
              <a:t>plaats</a:t>
            </a:r>
            <a:r>
              <a:rPr lang="en-US" sz="4400"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vechtsport</a:t>
            </a:r>
            <a:r>
              <a:rPr lang="en-US" sz="4400" i="1" dirty="0" err="1">
                <a:solidFill>
                  <a:schemeClr val="bg1">
                    <a:lumMod val="65000"/>
                  </a:schemeClr>
                </a:solidFill>
                <a:latin typeface="Calibri" charset="0"/>
                <a:cs typeface="Calibri" charset="0"/>
              </a:rPr>
              <a:t>framing</a:t>
            </a:r>
            <a:r>
              <a:rPr lang="en-US" sz="4400" dirty="0">
                <a:solidFill>
                  <a:schemeClr val="bg1">
                    <a:lumMod val="65000"/>
                  </a:schemeClr>
                </a:solidFill>
                <a:latin typeface="Calibri" charset="0"/>
                <a:cs typeface="Calibri" charset="0"/>
              </a:rPr>
              <a:t>.</a:t>
            </a:r>
            <a:endParaRPr lang="en-US" sz="1200" b="1" dirty="0">
              <a:solidFill>
                <a:schemeClr val="bg1">
                  <a:lumMod val="65000"/>
                </a:schemeClr>
              </a:solidFill>
              <a:latin typeface="Calibri" charset="0"/>
              <a:ea typeface="SimSun"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AutoShape 1"/>
          <p:cNvSpPr>
            <a:spLocks noChangeArrowheads="1"/>
          </p:cNvSpPr>
          <p:nvPr/>
        </p:nvSpPr>
        <p:spPr bwMode="auto">
          <a:xfrm>
            <a:off x="0" y="1571625"/>
            <a:ext cx="20318413" cy="9858375"/>
          </a:xfrm>
          <a:prstGeom prst="roundRect">
            <a:avLst>
              <a:gd name="adj" fmla="val 14"/>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hangingPunct="0">
              <a:buClr>
                <a:srgbClr val="000000"/>
              </a:buClr>
            </a:pPr>
            <a:endParaRPr lang="en-US">
              <a:cs typeface="SimSun" charset="0"/>
            </a:endParaRPr>
          </a:p>
        </p:txBody>
      </p:sp>
      <p:sp>
        <p:nvSpPr>
          <p:cNvPr id="22530"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22531" name="Text Box 4"/>
          <p:cNvSpPr txBox="1">
            <a:spLocks noChangeArrowheads="1"/>
          </p:cNvSpPr>
          <p:nvPr/>
        </p:nvSpPr>
        <p:spPr bwMode="auto">
          <a:xfrm>
            <a:off x="293688" y="24288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22532" name="Text Box 17"/>
          <p:cNvSpPr txBox="1">
            <a:spLocks noChangeArrowheads="1"/>
          </p:cNvSpPr>
          <p:nvPr/>
        </p:nvSpPr>
        <p:spPr bwMode="auto">
          <a:xfrm>
            <a:off x="-93663" y="0"/>
            <a:ext cx="19110326"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a:buFontTx/>
              <a:buNone/>
            </a:pPr>
            <a:r>
              <a:rPr lang="en-US" sz="6600">
                <a:solidFill>
                  <a:srgbClr val="000000"/>
                </a:solidFill>
                <a:latin typeface="Calibri" charset="0"/>
                <a:cs typeface="SimSun" charset="0"/>
              </a:rPr>
              <a:t>Mijn verhaal in een paar aannames &amp; conclusies</a:t>
            </a:r>
            <a:endParaRPr lang="en-US" sz="5400" b="1">
              <a:solidFill>
                <a:srgbClr val="000000"/>
              </a:solidFill>
              <a:cs typeface="SimSun" charset="0"/>
            </a:endParaRPr>
          </a:p>
        </p:txBody>
      </p:sp>
      <p:sp>
        <p:nvSpPr>
          <p:cNvPr id="22533" name="Rectangle 14"/>
          <p:cNvSpPr>
            <a:spLocks noChangeArrowheads="1"/>
          </p:cNvSpPr>
          <p:nvPr/>
        </p:nvSpPr>
        <p:spPr bwMode="auto">
          <a:xfrm>
            <a:off x="18657888" y="98425"/>
            <a:ext cx="1582737"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0.3</a:t>
            </a:r>
          </a:p>
        </p:txBody>
      </p:sp>
      <p:sp>
        <p:nvSpPr>
          <p:cNvPr id="17" name="Rectangle 3"/>
          <p:cNvSpPr>
            <a:spLocks noChangeArrowheads="1"/>
          </p:cNvSpPr>
          <p:nvPr/>
        </p:nvSpPr>
        <p:spPr bwMode="auto">
          <a:xfrm>
            <a:off x="10807700" y="1177925"/>
            <a:ext cx="9001125" cy="9937750"/>
          </a:xfrm>
          <a:prstGeom prst="rect">
            <a:avLst/>
          </a:prstGeom>
          <a:solidFill>
            <a:schemeClr val="bg1">
              <a:lumMod val="85000"/>
            </a:schemeClr>
          </a:solidFill>
          <a:ln w="9525">
            <a:noFill/>
            <a:miter lim="800000"/>
            <a:headEnd/>
            <a:tailEnd/>
          </a:ln>
        </p:spPr>
        <p:txBody>
          <a:bodyPr lIns="0" tIns="0" rIns="0" bIns="0"/>
          <a:lstStyle/>
          <a:p>
            <a:pPr hangingPunct="0">
              <a:buClr>
                <a:srgbClr val="000000"/>
              </a:buClr>
              <a:buSzTx/>
              <a:defRPr/>
            </a:pPr>
            <a:r>
              <a:rPr lang="en-US" sz="1600" dirty="0">
                <a:solidFill>
                  <a:schemeClr val="tx1"/>
                </a:solidFill>
                <a:latin typeface="Calibri" charset="0"/>
                <a:cs typeface="Calibri" charset="0"/>
              </a:rPr>
              <a:t> </a:t>
            </a:r>
          </a:p>
          <a:p>
            <a:pPr marL="1314450" lvl="1" indent="-571500" hangingPunct="0">
              <a:buClr>
                <a:srgbClr val="000000"/>
              </a:buClr>
              <a:buSzTx/>
              <a:buFontTx/>
              <a:buChar char="-"/>
              <a:defRPr/>
            </a:pPr>
            <a:r>
              <a:rPr lang="en-US" sz="3200" dirty="0">
                <a:solidFill>
                  <a:srgbClr val="660066"/>
                </a:solidFill>
                <a:latin typeface="Calibri" charset="0"/>
                <a:cs typeface="SimSun" charset="0"/>
              </a:rPr>
              <a:t>Het </a:t>
            </a:r>
            <a:r>
              <a:rPr lang="en-US" sz="3200" dirty="0" err="1">
                <a:solidFill>
                  <a:srgbClr val="660066"/>
                </a:solidFill>
                <a:latin typeface="Calibri" charset="0"/>
                <a:cs typeface="SimSun" charset="0"/>
              </a:rPr>
              <a:t>nabootsen</a:t>
            </a:r>
            <a:r>
              <a:rPr lang="en-US" sz="3200" dirty="0">
                <a:solidFill>
                  <a:srgbClr val="660066"/>
                </a:solidFill>
                <a:latin typeface="Calibri" charset="0"/>
                <a:cs typeface="SimSun" charset="0"/>
              </a:rPr>
              <a:t> van </a:t>
            </a:r>
            <a:r>
              <a:rPr lang="en-US" sz="3200" dirty="0" err="1">
                <a:solidFill>
                  <a:srgbClr val="660066"/>
                </a:solidFill>
                <a:latin typeface="Calibri" charset="0"/>
                <a:cs typeface="SimSun" charset="0"/>
              </a:rPr>
              <a:t>specialistische</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voorstellingen</a:t>
            </a:r>
            <a:r>
              <a:rPr lang="en-US" sz="3200" dirty="0">
                <a:solidFill>
                  <a:srgbClr val="660066"/>
                </a:solidFill>
                <a:latin typeface="Calibri" charset="0"/>
                <a:cs typeface="SimSun" charset="0"/>
              </a:rPr>
              <a:t> van </a:t>
            </a:r>
            <a:r>
              <a:rPr lang="en-US" sz="3200" dirty="0" err="1">
                <a:solidFill>
                  <a:srgbClr val="660066"/>
                </a:solidFill>
                <a:latin typeface="Calibri" charset="0"/>
                <a:cs typeface="SimSun" charset="0"/>
              </a:rPr>
              <a:t>zaken</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kan</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behulpzaam</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zijn</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bij</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oordeelsvorming</a:t>
            </a:r>
            <a:r>
              <a:rPr lang="en-US" sz="3200" dirty="0">
                <a:solidFill>
                  <a:srgbClr val="660066"/>
                </a:solidFill>
                <a:latin typeface="Calibri" charset="0"/>
                <a:cs typeface="SimSun" charset="0"/>
              </a:rPr>
              <a:t> over </a:t>
            </a:r>
            <a:r>
              <a:rPr lang="en-US" sz="3200" dirty="0" err="1">
                <a:solidFill>
                  <a:srgbClr val="660066"/>
                </a:solidFill>
                <a:latin typeface="Calibri" charset="0"/>
                <a:cs typeface="SimSun" charset="0"/>
              </a:rPr>
              <a:t>ontwerp</a:t>
            </a:r>
            <a:r>
              <a:rPr lang="en-US" sz="3200" dirty="0">
                <a:solidFill>
                  <a:srgbClr val="660066"/>
                </a:solidFill>
                <a:latin typeface="Calibri" charset="0"/>
                <a:cs typeface="SimSun" charset="0"/>
              </a:rPr>
              <a:t> en </a:t>
            </a:r>
            <a:r>
              <a:rPr lang="en-US" sz="3200" dirty="0" err="1">
                <a:solidFill>
                  <a:srgbClr val="660066"/>
                </a:solidFill>
                <a:latin typeface="Calibri" charset="0"/>
                <a:cs typeface="SimSun" charset="0"/>
              </a:rPr>
              <a:t>uitbesteding</a:t>
            </a:r>
            <a:r>
              <a:rPr lang="en-US" sz="3200" dirty="0">
                <a:solidFill>
                  <a:srgbClr val="660066"/>
                </a:solidFill>
                <a:latin typeface="Calibri" charset="0"/>
                <a:cs typeface="SimSun" charset="0"/>
              </a:rPr>
              <a:t> van </a:t>
            </a:r>
            <a:r>
              <a:rPr lang="en-US" sz="3200" dirty="0" err="1">
                <a:solidFill>
                  <a:srgbClr val="660066"/>
                </a:solidFill>
                <a:latin typeface="Calibri" charset="0"/>
                <a:cs typeface="SimSun" charset="0"/>
              </a:rPr>
              <a:t>IDn</a:t>
            </a:r>
            <a:endParaRPr lang="en-US" sz="3200" dirty="0">
              <a:solidFill>
                <a:srgbClr val="660066"/>
              </a:solidFill>
              <a:latin typeface="Calibri" charset="0"/>
              <a:cs typeface="SimSun" charset="0"/>
            </a:endParaRPr>
          </a:p>
          <a:p>
            <a:pPr marL="1314450" lvl="1" indent="-571500" hangingPunct="0">
              <a:buClr>
                <a:srgbClr val="000000"/>
              </a:buClr>
              <a:buSzTx/>
              <a:buFontTx/>
              <a:buChar char="-"/>
              <a:defRPr/>
            </a:pPr>
            <a:r>
              <a:rPr lang="en-US" sz="3200" dirty="0">
                <a:solidFill>
                  <a:srgbClr val="660066"/>
                </a:solidFill>
                <a:latin typeface="Calibri" charset="0"/>
                <a:cs typeface="SimSun" charset="0"/>
              </a:rPr>
              <a:t>Coarse graining </a:t>
            </a:r>
            <a:r>
              <a:rPr lang="en-US" sz="3200" dirty="0" err="1">
                <a:solidFill>
                  <a:srgbClr val="660066"/>
                </a:solidFill>
                <a:latin typeface="Calibri" charset="0"/>
                <a:cs typeface="SimSun" charset="0"/>
              </a:rPr>
              <a:t>naar</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vier</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prototypen</a:t>
            </a:r>
            <a:r>
              <a:rPr lang="en-US" sz="3200" dirty="0">
                <a:solidFill>
                  <a:srgbClr val="660066"/>
                </a:solidFill>
                <a:latin typeface="Calibri" charset="0"/>
                <a:cs typeface="SimSun" charset="0"/>
              </a:rPr>
              <a:t> van </a:t>
            </a:r>
            <a:r>
              <a:rPr lang="en-US" sz="3200" dirty="0" err="1">
                <a:solidFill>
                  <a:srgbClr val="660066"/>
                </a:solidFill>
                <a:latin typeface="Calibri" charset="0"/>
                <a:cs typeface="SimSun" charset="0"/>
              </a:rPr>
              <a:t>individuele</a:t>
            </a:r>
            <a:r>
              <a:rPr lang="en-US" sz="3200" dirty="0">
                <a:solidFill>
                  <a:srgbClr val="660066"/>
                </a:solidFill>
                <a:latin typeface="Calibri" charset="0"/>
                <a:cs typeface="SimSun" charset="0"/>
              </a:rPr>
              <a:t> en </a:t>
            </a:r>
            <a:r>
              <a:rPr lang="en-US" sz="3200" dirty="0" err="1">
                <a:solidFill>
                  <a:srgbClr val="660066"/>
                </a:solidFill>
                <a:latin typeface="Calibri" charset="0"/>
                <a:cs typeface="SimSun" charset="0"/>
              </a:rPr>
              <a:t>samengestelde</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genetwerkte</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agenten</a:t>
            </a:r>
            <a:r>
              <a:rPr lang="en-US" sz="3200" dirty="0">
                <a:solidFill>
                  <a:srgbClr val="660066"/>
                </a:solidFill>
                <a:latin typeface="Calibri" charset="0"/>
                <a:cs typeface="SimSun" charset="0"/>
              </a:rPr>
              <a:t> is </a:t>
            </a:r>
            <a:r>
              <a:rPr lang="en-US" sz="3200" dirty="0" err="1">
                <a:solidFill>
                  <a:srgbClr val="660066"/>
                </a:solidFill>
                <a:latin typeface="Calibri" charset="0"/>
                <a:cs typeface="SimSun" charset="0"/>
              </a:rPr>
              <a:t>daarbij</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behulpzaam</a:t>
            </a:r>
            <a:r>
              <a:rPr lang="en-US" sz="3200" dirty="0">
                <a:solidFill>
                  <a:srgbClr val="660066"/>
                </a:solidFill>
                <a:latin typeface="Calibri" charset="0"/>
                <a:cs typeface="SimSun" charset="0"/>
              </a:rPr>
              <a:t>.</a:t>
            </a:r>
          </a:p>
          <a:p>
            <a:pPr marL="1314450" lvl="1" indent="-571500" hangingPunct="0">
              <a:buClr>
                <a:srgbClr val="000000"/>
              </a:buClr>
              <a:buSzTx/>
              <a:buFontTx/>
              <a:buChar char="-"/>
              <a:defRPr/>
            </a:pPr>
            <a:r>
              <a:rPr lang="en-US" sz="3200" dirty="0" err="1">
                <a:solidFill>
                  <a:srgbClr val="660066"/>
                </a:solidFill>
                <a:latin typeface="Calibri" charset="0"/>
                <a:cs typeface="SimSun" charset="0"/>
              </a:rPr>
              <a:t>Aannemelijk</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wordt</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dat</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wanneer</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een</a:t>
            </a:r>
            <a:r>
              <a:rPr lang="en-US" sz="3200" dirty="0">
                <a:solidFill>
                  <a:srgbClr val="660066"/>
                </a:solidFill>
                <a:latin typeface="Calibri" charset="0"/>
                <a:cs typeface="SimSun" charset="0"/>
              </a:rPr>
              <a:t> van de </a:t>
            </a:r>
            <a:r>
              <a:rPr lang="en-US" sz="3200" dirty="0" err="1">
                <a:solidFill>
                  <a:srgbClr val="660066"/>
                </a:solidFill>
                <a:latin typeface="Calibri" charset="0"/>
                <a:cs typeface="SimSun" charset="0"/>
              </a:rPr>
              <a:t>profielen</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te</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zeer</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wordt</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verwaarloosd</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dat</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een</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bedreiging</a:t>
            </a:r>
            <a:r>
              <a:rPr lang="en-US" sz="3200" dirty="0">
                <a:solidFill>
                  <a:srgbClr val="660066"/>
                </a:solidFill>
                <a:latin typeface="Calibri" charset="0"/>
                <a:cs typeface="SimSun" charset="0"/>
              </a:rPr>
              <a:t> is/</a:t>
            </a:r>
            <a:r>
              <a:rPr lang="en-US" sz="3200" dirty="0" err="1">
                <a:solidFill>
                  <a:srgbClr val="660066"/>
                </a:solidFill>
                <a:latin typeface="Calibri" charset="0"/>
                <a:cs typeface="SimSun" charset="0"/>
              </a:rPr>
              <a:t>wordt</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voor</a:t>
            </a:r>
            <a:r>
              <a:rPr lang="en-US" sz="3200" dirty="0">
                <a:solidFill>
                  <a:srgbClr val="660066"/>
                </a:solidFill>
                <a:latin typeface="Calibri" charset="0"/>
                <a:cs typeface="SimSun" charset="0"/>
              </a:rPr>
              <a:t> de </a:t>
            </a:r>
            <a:r>
              <a:rPr lang="en-US" sz="3200" dirty="0" err="1">
                <a:solidFill>
                  <a:srgbClr val="660066"/>
                </a:solidFill>
                <a:latin typeface="Calibri" charset="0"/>
                <a:cs typeface="SimSun" charset="0"/>
              </a:rPr>
              <a:t>overlevingskan-sen</a:t>
            </a:r>
            <a:r>
              <a:rPr lang="en-US" sz="3200" dirty="0">
                <a:solidFill>
                  <a:srgbClr val="660066"/>
                </a:solidFill>
                <a:latin typeface="Calibri" charset="0"/>
                <a:cs typeface="SimSun" charset="0"/>
              </a:rPr>
              <a:t> van de </a:t>
            </a:r>
            <a:r>
              <a:rPr lang="en-US" sz="3200" dirty="0" err="1">
                <a:solidFill>
                  <a:srgbClr val="660066"/>
                </a:solidFill>
                <a:latin typeface="Calibri" charset="0"/>
                <a:cs typeface="SimSun" charset="0"/>
              </a:rPr>
              <a:t>betreffende</a:t>
            </a:r>
            <a:r>
              <a:rPr lang="en-US" sz="3200" dirty="0">
                <a:solidFill>
                  <a:srgbClr val="660066"/>
                </a:solidFill>
                <a:latin typeface="Calibri" charset="0"/>
                <a:cs typeface="SimSun" charset="0"/>
              </a:rPr>
              <a:t> ID.</a:t>
            </a:r>
          </a:p>
          <a:p>
            <a:pPr marL="1314450" lvl="1" indent="-571500" hangingPunct="0">
              <a:buClr>
                <a:srgbClr val="000000"/>
              </a:buClr>
              <a:buSzTx/>
              <a:buFontTx/>
              <a:buChar char="-"/>
              <a:defRPr/>
            </a:pPr>
            <a:r>
              <a:rPr lang="en-US" sz="3200" dirty="0" err="1">
                <a:solidFill>
                  <a:srgbClr val="660066"/>
                </a:solidFill>
                <a:latin typeface="Calibri" charset="0"/>
                <a:cs typeface="SimSun" charset="0"/>
              </a:rPr>
              <a:t>Aannemelijk</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wordt</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dat</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explosieve</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groei</a:t>
            </a:r>
            <a:r>
              <a:rPr lang="en-US" sz="3200" dirty="0">
                <a:solidFill>
                  <a:srgbClr val="660066"/>
                </a:solidFill>
                <a:latin typeface="Calibri" charset="0"/>
                <a:cs typeface="SimSun" charset="0"/>
              </a:rPr>
              <a:t> tot </a:t>
            </a:r>
            <a:r>
              <a:rPr lang="en-US" sz="3200" dirty="0" err="1">
                <a:solidFill>
                  <a:srgbClr val="660066"/>
                </a:solidFill>
                <a:latin typeface="Calibri" charset="0"/>
                <a:cs typeface="SimSun" charset="0"/>
              </a:rPr>
              <a:t>een</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dynamiek</a:t>
            </a:r>
            <a:r>
              <a:rPr lang="en-US" sz="3200" dirty="0">
                <a:solidFill>
                  <a:srgbClr val="660066"/>
                </a:solidFill>
                <a:latin typeface="Calibri" charset="0"/>
                <a:cs typeface="SimSun" charset="0"/>
              </a:rPr>
              <a:t> van </a:t>
            </a:r>
            <a:r>
              <a:rPr lang="en-US" sz="3200" dirty="0" err="1">
                <a:solidFill>
                  <a:srgbClr val="660066"/>
                </a:solidFill>
                <a:latin typeface="Calibri" charset="0"/>
                <a:cs typeface="SimSun" charset="0"/>
              </a:rPr>
              <a:t>genetwerkte</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functionele</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herverdeling</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verdeling</a:t>
            </a:r>
            <a:r>
              <a:rPr lang="en-US" sz="3200" dirty="0">
                <a:solidFill>
                  <a:srgbClr val="660066"/>
                </a:solidFill>
                <a:latin typeface="Calibri" charset="0"/>
                <a:cs typeface="SimSun" charset="0"/>
              </a:rPr>
              <a:t> van </a:t>
            </a:r>
            <a:r>
              <a:rPr lang="en-US" sz="3200" dirty="0" err="1">
                <a:solidFill>
                  <a:srgbClr val="660066"/>
                </a:solidFill>
                <a:latin typeface="Calibri" charset="0"/>
                <a:cs typeface="SimSun" charset="0"/>
              </a:rPr>
              <a:t>arbeid</a:t>
            </a:r>
            <a:r>
              <a:rPr lang="en-US" sz="3200" dirty="0">
                <a:solidFill>
                  <a:srgbClr val="660066"/>
                </a:solidFill>
                <a:latin typeface="Calibri" charset="0"/>
                <a:cs typeface="SimSun" charset="0"/>
              </a:rPr>
              <a:t>, </a:t>
            </a:r>
            <a:r>
              <a:rPr lang="en-US" sz="3200" i="1" dirty="0">
                <a:solidFill>
                  <a:srgbClr val="660066"/>
                </a:solidFill>
                <a:latin typeface="Calibri" charset="0"/>
                <a:cs typeface="SimSun" charset="0"/>
              </a:rPr>
              <a:t>graining</a:t>
            </a:r>
            <a:r>
              <a:rPr lang="en-US" sz="3200" dirty="0">
                <a:solidFill>
                  <a:srgbClr val="660066"/>
                </a:solidFill>
                <a:latin typeface="Calibri" charset="0"/>
                <a:cs typeface="SimSun" charset="0"/>
              </a:rPr>
              <a:t>) van </a:t>
            </a:r>
            <a:r>
              <a:rPr lang="en-US" sz="3200" dirty="0" err="1">
                <a:solidFill>
                  <a:srgbClr val="660066"/>
                </a:solidFill>
                <a:latin typeface="Calibri" charset="0"/>
                <a:cs typeface="SimSun" charset="0"/>
              </a:rPr>
              <a:t>IDn</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leidt</a:t>
            </a:r>
            <a:r>
              <a:rPr lang="en-US" sz="3200" dirty="0">
                <a:solidFill>
                  <a:srgbClr val="660066"/>
                </a:solidFill>
                <a:latin typeface="Calibri" charset="0"/>
                <a:cs typeface="SimSun" charset="0"/>
              </a:rPr>
              <a:t>, en, </a:t>
            </a:r>
            <a:r>
              <a:rPr lang="en-US" sz="3200" dirty="0" err="1">
                <a:solidFill>
                  <a:srgbClr val="660066"/>
                </a:solidFill>
                <a:latin typeface="Calibri" charset="0"/>
                <a:cs typeface="SimSun" charset="0"/>
              </a:rPr>
              <a:t>vervolgens</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weer</a:t>
            </a:r>
            <a:r>
              <a:rPr lang="en-US" sz="3200" dirty="0">
                <a:solidFill>
                  <a:srgbClr val="660066"/>
                </a:solidFill>
                <a:latin typeface="Calibri" charset="0"/>
                <a:cs typeface="SimSun" charset="0"/>
              </a:rPr>
              <a:t> tot </a:t>
            </a:r>
            <a:r>
              <a:rPr lang="en-US" sz="3200" dirty="0" err="1">
                <a:solidFill>
                  <a:srgbClr val="660066"/>
                </a:solidFill>
                <a:latin typeface="Calibri" charset="0"/>
                <a:cs typeface="SimSun" charset="0"/>
              </a:rPr>
              <a:t>hernieuwde</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genetwerkte</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groeimogelijkheden</a:t>
            </a:r>
            <a:r>
              <a:rPr lang="en-US" sz="3200" dirty="0">
                <a:solidFill>
                  <a:srgbClr val="660066"/>
                </a:solidFill>
                <a:latin typeface="Calibri" charset="0"/>
                <a:cs typeface="SimSun" charset="0"/>
              </a:rPr>
              <a:t> (met name in </a:t>
            </a:r>
            <a:r>
              <a:rPr lang="en-US" sz="3200" dirty="0" err="1">
                <a:solidFill>
                  <a:srgbClr val="660066"/>
                </a:solidFill>
                <a:latin typeface="Calibri" charset="0"/>
                <a:cs typeface="SimSun" charset="0"/>
              </a:rPr>
              <a:t>markten</a:t>
            </a:r>
            <a:r>
              <a:rPr lang="en-US" sz="3200" dirty="0">
                <a:solidFill>
                  <a:srgbClr val="660066"/>
                </a:solidFill>
                <a:latin typeface="Calibri" charset="0"/>
                <a:cs typeface="SimSun" charset="0"/>
              </a:rPr>
              <a:t> en </a:t>
            </a:r>
            <a:r>
              <a:rPr lang="en-US" sz="3200" dirty="0" err="1">
                <a:solidFill>
                  <a:srgbClr val="660066"/>
                </a:solidFill>
                <a:latin typeface="Calibri" charset="0"/>
                <a:cs typeface="SimSun" charset="0"/>
              </a:rPr>
              <a:t>infrastructuren</a:t>
            </a:r>
            <a:r>
              <a:rPr lang="en-US" sz="3200" dirty="0">
                <a:solidFill>
                  <a:srgbClr val="660066"/>
                </a:solidFill>
                <a:latin typeface="Calibri" charset="0"/>
                <a:cs typeface="SimSun" charset="0"/>
              </a:rPr>
              <a:t> </a:t>
            </a:r>
            <a:r>
              <a:rPr lang="mr-IN" sz="3200" dirty="0">
                <a:solidFill>
                  <a:srgbClr val="660066"/>
                </a:solidFill>
                <a:latin typeface="Calibri" charset="0"/>
                <a:cs typeface="SimSun" charset="0"/>
              </a:rPr>
              <a:t>–</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wat</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weer</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kan</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leiden</a:t>
            </a:r>
            <a:r>
              <a:rPr lang="en-US" sz="3200" dirty="0">
                <a:solidFill>
                  <a:srgbClr val="660066"/>
                </a:solidFill>
                <a:latin typeface="Calibri" charset="0"/>
                <a:cs typeface="SimSun" charset="0"/>
              </a:rPr>
              <a:t> tot </a:t>
            </a:r>
            <a:r>
              <a:rPr lang="en-US" sz="3200" dirty="0" err="1">
                <a:solidFill>
                  <a:srgbClr val="660066"/>
                </a:solidFill>
                <a:latin typeface="Calibri" charset="0"/>
                <a:cs typeface="SimSun" charset="0"/>
              </a:rPr>
              <a:t>conflicten</a:t>
            </a:r>
            <a:r>
              <a:rPr lang="en-US" sz="3200" dirty="0">
                <a:solidFill>
                  <a:srgbClr val="660066"/>
                </a:solidFill>
                <a:latin typeface="Calibri" charset="0"/>
                <a:cs typeface="SimSun" charset="0"/>
              </a:rPr>
              <a:t> met enclaves en </a:t>
            </a:r>
            <a:r>
              <a:rPr lang="en-US" sz="3200" dirty="0" err="1">
                <a:solidFill>
                  <a:srgbClr val="660066"/>
                </a:solidFill>
                <a:latin typeface="Calibri" charset="0"/>
                <a:cs typeface="SimSun" charset="0"/>
              </a:rPr>
              <a:t>jurisdicties</a:t>
            </a:r>
            <a:r>
              <a:rPr lang="en-US" sz="3200" dirty="0">
                <a:solidFill>
                  <a:srgbClr val="660066"/>
                </a:solidFill>
                <a:latin typeface="Calibri" charset="0"/>
                <a:cs typeface="SimSun" charset="0"/>
              </a:rPr>
              <a:t>). </a:t>
            </a:r>
          </a:p>
          <a:p>
            <a:pPr marL="1314450" lvl="1" indent="-571500" hangingPunct="0">
              <a:buClr>
                <a:srgbClr val="000000"/>
              </a:buClr>
              <a:buSzTx/>
              <a:buFontTx/>
              <a:buChar char="-"/>
              <a:defRPr/>
            </a:pPr>
            <a:r>
              <a:rPr lang="en-US" sz="3200" dirty="0" err="1">
                <a:solidFill>
                  <a:srgbClr val="660066"/>
                </a:solidFill>
                <a:latin typeface="Calibri" charset="0"/>
                <a:cs typeface="SimSun" charset="0"/>
              </a:rPr>
              <a:t>Deze</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dynamiek</a:t>
            </a:r>
            <a:r>
              <a:rPr lang="en-US" sz="3200" dirty="0">
                <a:solidFill>
                  <a:srgbClr val="660066"/>
                </a:solidFill>
                <a:latin typeface="Calibri" charset="0"/>
                <a:cs typeface="SimSun" charset="0"/>
              </a:rPr>
              <a:t> is </a:t>
            </a:r>
            <a:r>
              <a:rPr lang="en-US" sz="3200" dirty="0" err="1">
                <a:solidFill>
                  <a:srgbClr val="660066"/>
                </a:solidFill>
                <a:latin typeface="Calibri" charset="0"/>
                <a:cs typeface="SimSun" charset="0"/>
              </a:rPr>
              <a:t>een</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hybride</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proces</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deels</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autonoom</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deels</a:t>
            </a:r>
            <a:r>
              <a:rPr lang="en-US" sz="3200" dirty="0">
                <a:solidFill>
                  <a:srgbClr val="660066"/>
                </a:solidFill>
                <a:latin typeface="Calibri" charset="0"/>
                <a:cs typeface="SimSun" charset="0"/>
              </a:rPr>
              <a:t> </a:t>
            </a:r>
            <a:r>
              <a:rPr lang="en-US" sz="3200" dirty="0" err="1">
                <a:solidFill>
                  <a:srgbClr val="660066"/>
                </a:solidFill>
                <a:latin typeface="Calibri" charset="0"/>
                <a:cs typeface="SimSun" charset="0"/>
              </a:rPr>
              <a:t>stuurbaar</a:t>
            </a:r>
            <a:r>
              <a:rPr lang="en-US" sz="3200" dirty="0">
                <a:solidFill>
                  <a:srgbClr val="660066"/>
                </a:solidFill>
                <a:latin typeface="Calibri" charset="0"/>
                <a:cs typeface="SimSun" charset="0"/>
              </a:rPr>
              <a:t>.  </a:t>
            </a:r>
          </a:p>
        </p:txBody>
      </p:sp>
      <p:sp>
        <p:nvSpPr>
          <p:cNvPr id="18" name="Rectangle 3"/>
          <p:cNvSpPr>
            <a:spLocks noChangeArrowheads="1"/>
          </p:cNvSpPr>
          <p:nvPr/>
        </p:nvSpPr>
        <p:spPr bwMode="auto">
          <a:xfrm>
            <a:off x="654050" y="1177925"/>
            <a:ext cx="9504363" cy="9937750"/>
          </a:xfrm>
          <a:prstGeom prst="rect">
            <a:avLst/>
          </a:prstGeom>
          <a:solidFill>
            <a:schemeClr val="bg1">
              <a:lumMod val="85000"/>
            </a:schemeClr>
          </a:solidFill>
          <a:ln w="9525">
            <a:noFill/>
            <a:miter lim="800000"/>
            <a:headEnd/>
            <a:tailEnd/>
          </a:ln>
        </p:spPr>
        <p:txBody>
          <a:bodyPr lIns="0" tIns="0" rIns="0" bIns="0"/>
          <a:lstStyle/>
          <a:p>
            <a:pPr hangingPunct="0">
              <a:buClr>
                <a:srgbClr val="000000"/>
              </a:buClr>
              <a:buSzTx/>
              <a:defRPr/>
            </a:pPr>
            <a:endParaRPr lang="en-US" sz="1600" dirty="0">
              <a:solidFill>
                <a:schemeClr val="tx1"/>
              </a:solidFill>
              <a:latin typeface="Calibri" charset="0"/>
              <a:cs typeface="Calibri" charset="0"/>
            </a:endParaRPr>
          </a:p>
          <a:p>
            <a:pPr marL="1314450" lvl="1" indent="-571500" hangingPunct="0">
              <a:buClr>
                <a:srgbClr val="000000"/>
              </a:buClr>
              <a:buSzTx/>
              <a:buFontTx/>
              <a:buChar char="-"/>
              <a:defRPr/>
            </a:pPr>
            <a:r>
              <a:rPr lang="en-US" sz="3200" dirty="0">
                <a:solidFill>
                  <a:srgbClr val="660066"/>
                </a:solidFill>
                <a:latin typeface="Calibri" charset="0"/>
                <a:ea typeface="SimSun" charset="0"/>
                <a:cs typeface="SimSun" charset="0"/>
              </a:rPr>
              <a:t>ICT-</a:t>
            </a:r>
            <a:r>
              <a:rPr lang="en-US" sz="3200" dirty="0" err="1">
                <a:solidFill>
                  <a:srgbClr val="660066"/>
                </a:solidFill>
                <a:latin typeface="Calibri" charset="0"/>
                <a:ea typeface="SimSun" charset="0"/>
                <a:cs typeface="SimSun" charset="0"/>
              </a:rPr>
              <a:t>diensten</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zijn</a:t>
            </a:r>
            <a:r>
              <a:rPr lang="en-US" sz="3200" dirty="0">
                <a:solidFill>
                  <a:srgbClr val="660066"/>
                </a:solidFill>
                <a:latin typeface="Calibri" charset="0"/>
                <a:ea typeface="SimSun" charset="0"/>
                <a:cs typeface="SimSun" charset="0"/>
              </a:rPr>
              <a:t> I-</a:t>
            </a:r>
            <a:r>
              <a:rPr lang="en-US" sz="3200" dirty="0" err="1">
                <a:solidFill>
                  <a:srgbClr val="660066"/>
                </a:solidFill>
                <a:latin typeface="Calibri" charset="0"/>
                <a:ea typeface="SimSun" charset="0"/>
                <a:cs typeface="SimSun" charset="0"/>
              </a:rPr>
              <a:t>diensten</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informatiediensten</a:t>
            </a:r>
            <a:r>
              <a:rPr lang="en-US" sz="3200" dirty="0">
                <a:solidFill>
                  <a:srgbClr val="660066"/>
                </a:solidFill>
                <a:latin typeface="Calibri" charset="0"/>
                <a:ea typeface="SimSun" charset="0"/>
                <a:cs typeface="SimSun" charset="0"/>
              </a:rPr>
              <a:t>)</a:t>
            </a:r>
          </a:p>
          <a:p>
            <a:pPr marL="1314450" lvl="1" indent="-571500" hangingPunct="0">
              <a:buClr>
                <a:srgbClr val="000000"/>
              </a:buClr>
              <a:buSzTx/>
              <a:buFontTx/>
              <a:buChar char="-"/>
              <a:defRPr/>
            </a:pPr>
            <a:r>
              <a:rPr lang="en-US" sz="3200" dirty="0" err="1">
                <a:solidFill>
                  <a:srgbClr val="660066"/>
                </a:solidFill>
                <a:latin typeface="Calibri" charset="0"/>
                <a:ea typeface="SimSun" charset="0"/>
                <a:cs typeface="SimSun" charset="0"/>
              </a:rPr>
              <a:t>Ecologisch</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succes</a:t>
            </a:r>
            <a:r>
              <a:rPr lang="en-US" sz="3200" dirty="0">
                <a:solidFill>
                  <a:srgbClr val="660066"/>
                </a:solidFill>
                <a:latin typeface="Calibri" charset="0"/>
                <a:ea typeface="SimSun" charset="0"/>
                <a:cs typeface="SimSun" charset="0"/>
              </a:rPr>
              <a:t> van I-</a:t>
            </a:r>
            <a:r>
              <a:rPr lang="en-US" sz="3200" dirty="0" err="1">
                <a:solidFill>
                  <a:srgbClr val="660066"/>
                </a:solidFill>
                <a:latin typeface="Calibri" charset="0"/>
                <a:ea typeface="SimSun" charset="0"/>
                <a:cs typeface="SimSun" charset="0"/>
              </a:rPr>
              <a:t>diensten</a:t>
            </a:r>
            <a:r>
              <a:rPr lang="en-US" sz="3200" dirty="0">
                <a:solidFill>
                  <a:srgbClr val="660066"/>
                </a:solidFill>
                <a:latin typeface="Calibri" charset="0"/>
                <a:ea typeface="SimSun" charset="0"/>
                <a:cs typeface="SimSun" charset="0"/>
              </a:rPr>
              <a:t> is </a:t>
            </a:r>
            <a:r>
              <a:rPr lang="en-US" sz="3200" dirty="0" err="1">
                <a:solidFill>
                  <a:srgbClr val="660066"/>
                </a:solidFill>
                <a:latin typeface="Calibri" charset="0"/>
                <a:ea typeface="SimSun" charset="0"/>
                <a:cs typeface="SimSun" charset="0"/>
              </a:rPr>
              <a:t>waar</a:t>
            </a:r>
            <a:r>
              <a:rPr lang="en-US" sz="3200" dirty="0">
                <a:solidFill>
                  <a:srgbClr val="660066"/>
                </a:solidFill>
                <a:latin typeface="Calibri" charset="0"/>
                <a:ea typeface="SimSun" charset="0"/>
                <a:cs typeface="SimSun" charset="0"/>
              </a:rPr>
              <a:t> het </a:t>
            </a:r>
            <a:r>
              <a:rPr lang="en-US" sz="3200" dirty="0" err="1">
                <a:solidFill>
                  <a:srgbClr val="660066"/>
                </a:solidFill>
                <a:latin typeface="Calibri" charset="0"/>
                <a:ea typeface="SimSun" charset="0"/>
                <a:cs typeface="SimSun" charset="0"/>
              </a:rPr>
              <a:t>om</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gaat</a:t>
            </a:r>
            <a:endParaRPr lang="en-US" sz="3200" dirty="0">
              <a:solidFill>
                <a:srgbClr val="660066"/>
              </a:solidFill>
              <a:latin typeface="Calibri" charset="0"/>
              <a:ea typeface="SimSun" charset="0"/>
              <a:cs typeface="SimSun" charset="0"/>
            </a:endParaRPr>
          </a:p>
          <a:p>
            <a:pPr marL="1314450" lvl="1" indent="-571500" hangingPunct="0">
              <a:buClr>
                <a:srgbClr val="000000"/>
              </a:buClr>
              <a:buSzTx/>
              <a:buFontTx/>
              <a:buChar char="-"/>
              <a:defRPr/>
            </a:pPr>
            <a:r>
              <a:rPr lang="en-US" sz="3200" dirty="0" err="1">
                <a:solidFill>
                  <a:srgbClr val="660066"/>
                </a:solidFill>
                <a:latin typeface="Calibri" charset="0"/>
                <a:ea typeface="SimSun" charset="0"/>
                <a:cs typeface="SimSun" charset="0"/>
              </a:rPr>
              <a:t>Ecologisch</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succes</a:t>
            </a:r>
            <a:r>
              <a:rPr lang="en-US" sz="3200" dirty="0">
                <a:solidFill>
                  <a:srgbClr val="660066"/>
                </a:solidFill>
                <a:latin typeface="Calibri" charset="0"/>
                <a:ea typeface="SimSun" charset="0"/>
                <a:cs typeface="SimSun" charset="0"/>
              </a:rPr>
              <a:t> is complex en </a:t>
            </a:r>
            <a:r>
              <a:rPr lang="en-US" sz="3200" dirty="0" err="1">
                <a:solidFill>
                  <a:srgbClr val="660066"/>
                </a:solidFill>
                <a:latin typeface="Calibri" charset="0"/>
                <a:ea typeface="SimSun" charset="0"/>
                <a:cs typeface="SimSun" charset="0"/>
              </a:rPr>
              <a:t>hangt</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af</a:t>
            </a:r>
            <a:r>
              <a:rPr lang="en-US" sz="3200" dirty="0">
                <a:solidFill>
                  <a:srgbClr val="660066"/>
                </a:solidFill>
                <a:latin typeface="Calibri" charset="0"/>
                <a:ea typeface="SimSun" charset="0"/>
                <a:cs typeface="SimSun" charset="0"/>
              </a:rPr>
              <a:t> van het </a:t>
            </a:r>
            <a:r>
              <a:rPr lang="en-US" sz="3200" dirty="0" err="1">
                <a:solidFill>
                  <a:srgbClr val="660066"/>
                </a:solidFill>
                <a:latin typeface="Calibri" charset="0"/>
                <a:ea typeface="SimSun" charset="0"/>
                <a:cs typeface="SimSun" charset="0"/>
              </a:rPr>
              <a:t>klimaat</a:t>
            </a:r>
            <a:r>
              <a:rPr lang="en-US" sz="3200" dirty="0">
                <a:solidFill>
                  <a:srgbClr val="660066"/>
                </a:solidFill>
                <a:latin typeface="Calibri" charset="0"/>
                <a:ea typeface="SimSun" charset="0"/>
                <a:cs typeface="SimSun" charset="0"/>
              </a:rPr>
              <a:t> van het moment - </a:t>
            </a:r>
            <a:r>
              <a:rPr lang="en-US" sz="3200" dirty="0" err="1">
                <a:solidFill>
                  <a:srgbClr val="660066"/>
                </a:solidFill>
                <a:latin typeface="Calibri" charset="0"/>
                <a:ea typeface="SimSun" charset="0"/>
                <a:cs typeface="SimSun" charset="0"/>
              </a:rPr>
              <a:t>zoals</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dat</a:t>
            </a:r>
            <a:r>
              <a:rPr lang="en-US" sz="3200" dirty="0">
                <a:solidFill>
                  <a:srgbClr val="660066"/>
                </a:solidFill>
                <a:latin typeface="Calibri" charset="0"/>
                <a:ea typeface="SimSun" charset="0"/>
                <a:cs typeface="SimSun" charset="0"/>
              </a:rPr>
              <a:t> is </a:t>
            </a:r>
            <a:r>
              <a:rPr lang="en-US" sz="3200" dirty="0" err="1">
                <a:solidFill>
                  <a:srgbClr val="660066"/>
                </a:solidFill>
                <a:latin typeface="Calibri" charset="0"/>
                <a:ea typeface="SimSun" charset="0"/>
                <a:cs typeface="SimSun" charset="0"/>
              </a:rPr>
              <a:t>gevormd</a:t>
            </a:r>
            <a:r>
              <a:rPr lang="en-US" sz="3200" dirty="0">
                <a:solidFill>
                  <a:srgbClr val="660066"/>
                </a:solidFill>
                <a:latin typeface="Calibri" charset="0"/>
                <a:ea typeface="SimSun" charset="0"/>
                <a:cs typeface="SimSun" charset="0"/>
              </a:rPr>
              <a:t> door </a:t>
            </a:r>
            <a:r>
              <a:rPr lang="en-US" sz="3200" dirty="0" err="1">
                <a:solidFill>
                  <a:srgbClr val="660066"/>
                </a:solidFill>
                <a:latin typeface="Calibri" charset="0"/>
                <a:ea typeface="SimSun" charset="0"/>
                <a:cs typeface="SimSun" charset="0"/>
              </a:rPr>
              <a:t>collectieve</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opvattingen</a:t>
            </a:r>
            <a:r>
              <a:rPr lang="en-US" sz="3200" dirty="0">
                <a:solidFill>
                  <a:srgbClr val="660066"/>
                </a:solidFill>
                <a:latin typeface="Calibri" charset="0"/>
                <a:ea typeface="SimSun" charset="0"/>
                <a:cs typeface="SimSun" charset="0"/>
              </a:rPr>
              <a:t> over </a:t>
            </a:r>
            <a:r>
              <a:rPr lang="en-US" sz="3200" dirty="0" err="1">
                <a:solidFill>
                  <a:srgbClr val="660066"/>
                </a:solidFill>
                <a:latin typeface="Calibri" charset="0"/>
                <a:ea typeface="SimSun" charset="0"/>
                <a:cs typeface="SimSun" charset="0"/>
              </a:rPr>
              <a:t>culturele</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juridische</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economische</a:t>
            </a:r>
            <a:r>
              <a:rPr lang="en-US" sz="3200" dirty="0">
                <a:solidFill>
                  <a:srgbClr val="660066"/>
                </a:solidFill>
                <a:latin typeface="Calibri" charset="0"/>
                <a:ea typeface="SimSun" charset="0"/>
                <a:cs typeface="SimSun" charset="0"/>
              </a:rPr>
              <a:t> en </a:t>
            </a:r>
            <a:r>
              <a:rPr lang="en-US" sz="3200" dirty="0" err="1">
                <a:solidFill>
                  <a:srgbClr val="660066"/>
                </a:solidFill>
                <a:latin typeface="Calibri" charset="0"/>
                <a:ea typeface="SimSun" charset="0"/>
                <a:cs typeface="SimSun" charset="0"/>
              </a:rPr>
              <a:t>logistieke</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kernwaarden</a:t>
            </a:r>
            <a:r>
              <a:rPr lang="en-US" sz="3200" dirty="0">
                <a:solidFill>
                  <a:srgbClr val="660066"/>
                </a:solidFill>
                <a:latin typeface="Calibri" charset="0"/>
                <a:ea typeface="SimSun" charset="0"/>
                <a:cs typeface="SimSun" charset="0"/>
              </a:rPr>
              <a:t> en </a:t>
            </a:r>
            <a:r>
              <a:rPr lang="en-US" sz="3200" dirty="0" err="1">
                <a:solidFill>
                  <a:srgbClr val="660066"/>
                </a:solidFill>
                <a:latin typeface="Calibri" charset="0"/>
                <a:ea typeface="SimSun" charset="0"/>
                <a:cs typeface="SimSun" charset="0"/>
              </a:rPr>
              <a:t>hun</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samenhang</a:t>
            </a:r>
            <a:endParaRPr lang="en-US" sz="3200" dirty="0">
              <a:solidFill>
                <a:srgbClr val="660066"/>
              </a:solidFill>
              <a:latin typeface="Calibri" charset="0"/>
              <a:ea typeface="SimSun" charset="0"/>
              <a:cs typeface="SimSun" charset="0"/>
            </a:endParaRPr>
          </a:p>
          <a:p>
            <a:pPr marL="1314450" lvl="1" indent="-571500" hangingPunct="0">
              <a:buClr>
                <a:srgbClr val="000000"/>
              </a:buClr>
              <a:buSzTx/>
              <a:buFontTx/>
              <a:buChar char="-"/>
              <a:defRPr/>
            </a:pPr>
            <a:r>
              <a:rPr lang="en-US" sz="3200" dirty="0" err="1">
                <a:solidFill>
                  <a:srgbClr val="660066"/>
                </a:solidFill>
                <a:latin typeface="Calibri" charset="0"/>
                <a:ea typeface="SimSun" charset="0"/>
                <a:cs typeface="SimSun" charset="0"/>
              </a:rPr>
              <a:t>Besluitvorming</a:t>
            </a:r>
            <a:r>
              <a:rPr lang="en-US" sz="3200" dirty="0">
                <a:solidFill>
                  <a:srgbClr val="660066"/>
                </a:solidFill>
                <a:latin typeface="Calibri" charset="0"/>
                <a:ea typeface="SimSun" charset="0"/>
                <a:cs typeface="SimSun" charset="0"/>
              </a:rPr>
              <a:t> die de </a:t>
            </a:r>
            <a:r>
              <a:rPr lang="en-US" sz="3200" dirty="0" err="1">
                <a:solidFill>
                  <a:srgbClr val="660066"/>
                </a:solidFill>
                <a:latin typeface="Calibri" charset="0"/>
                <a:ea typeface="SimSun" charset="0"/>
                <a:cs typeface="SimSun" charset="0"/>
              </a:rPr>
              <a:t>kans</a:t>
            </a:r>
            <a:r>
              <a:rPr lang="en-US" sz="3200" dirty="0">
                <a:solidFill>
                  <a:srgbClr val="660066"/>
                </a:solidFill>
                <a:latin typeface="Calibri" charset="0"/>
                <a:ea typeface="SimSun" charset="0"/>
                <a:cs typeface="SimSun" charset="0"/>
              </a:rPr>
              <a:t> op </a:t>
            </a:r>
            <a:r>
              <a:rPr lang="en-US" sz="3200" dirty="0" err="1">
                <a:solidFill>
                  <a:srgbClr val="660066"/>
                </a:solidFill>
                <a:latin typeface="Calibri" charset="0"/>
                <a:ea typeface="SimSun" charset="0"/>
                <a:cs typeface="SimSun" charset="0"/>
              </a:rPr>
              <a:t>ecologisch</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succes</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verhoogt</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berust</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mede</a:t>
            </a:r>
            <a:r>
              <a:rPr lang="en-US" sz="3200" dirty="0">
                <a:solidFill>
                  <a:srgbClr val="660066"/>
                </a:solidFill>
                <a:latin typeface="Calibri" charset="0"/>
                <a:ea typeface="SimSun" charset="0"/>
                <a:cs typeface="SimSun" charset="0"/>
              </a:rPr>
              <a:t> op </a:t>
            </a:r>
            <a:r>
              <a:rPr lang="en-US" sz="3200" dirty="0" err="1">
                <a:solidFill>
                  <a:srgbClr val="660066"/>
                </a:solidFill>
                <a:latin typeface="Calibri" charset="0"/>
                <a:ea typeface="SimSun" charset="0"/>
                <a:cs typeface="SimSun" charset="0"/>
              </a:rPr>
              <a:t>een</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deugdelijk</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gevoerd</a:t>
            </a:r>
            <a:r>
              <a:rPr lang="en-US" sz="3200" dirty="0">
                <a:solidFill>
                  <a:srgbClr val="660066"/>
                </a:solidFill>
                <a:latin typeface="Calibri" charset="0"/>
                <a:ea typeface="SimSun" charset="0"/>
                <a:cs typeface="SimSun" charset="0"/>
              </a:rPr>
              <a:t> </a:t>
            </a:r>
            <a:r>
              <a:rPr lang="en-US" sz="3200" b="1" dirty="0" err="1">
                <a:solidFill>
                  <a:srgbClr val="660066"/>
                </a:solidFill>
                <a:latin typeface="Calibri" charset="0"/>
                <a:ea typeface="SimSun" charset="0"/>
                <a:cs typeface="SimSun" charset="0"/>
              </a:rPr>
              <a:t>normatief</a:t>
            </a:r>
            <a:r>
              <a:rPr lang="en-US" sz="3200" b="1" dirty="0">
                <a:solidFill>
                  <a:srgbClr val="660066"/>
                </a:solidFill>
                <a:latin typeface="Calibri" charset="0"/>
                <a:ea typeface="SimSun" charset="0"/>
                <a:cs typeface="SimSun" charset="0"/>
              </a:rPr>
              <a:t> </a:t>
            </a:r>
            <a:r>
              <a:rPr lang="en-US" sz="3200" b="1" dirty="0" err="1">
                <a:solidFill>
                  <a:srgbClr val="660066"/>
                </a:solidFill>
                <a:latin typeface="Calibri" charset="0"/>
                <a:ea typeface="SimSun" charset="0"/>
                <a:cs typeface="SimSun" charset="0"/>
              </a:rPr>
              <a:t>debat</a:t>
            </a:r>
            <a:r>
              <a:rPr lang="en-US" sz="3200" b="1"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waarin</a:t>
            </a:r>
            <a:r>
              <a:rPr lang="en-US" sz="3200" dirty="0">
                <a:solidFill>
                  <a:srgbClr val="660066"/>
                </a:solidFill>
                <a:latin typeface="Calibri" charset="0"/>
                <a:ea typeface="SimSun" charset="0"/>
                <a:cs typeface="SimSun" charset="0"/>
              </a:rPr>
              <a:t> de </a:t>
            </a:r>
            <a:r>
              <a:rPr lang="en-US" sz="3200" dirty="0" err="1">
                <a:solidFill>
                  <a:srgbClr val="660066"/>
                </a:solidFill>
                <a:latin typeface="Calibri" charset="0"/>
                <a:ea typeface="SimSun" charset="0"/>
                <a:cs typeface="SimSun" charset="0"/>
              </a:rPr>
              <a:t>verschillende</a:t>
            </a:r>
            <a:r>
              <a:rPr lang="en-US" sz="3200" dirty="0">
                <a:solidFill>
                  <a:srgbClr val="660066"/>
                </a:solidFill>
                <a:latin typeface="Calibri" charset="0"/>
                <a:ea typeface="SimSun" charset="0"/>
                <a:cs typeface="SimSun" charset="0"/>
              </a:rPr>
              <a:t> disciplines </a:t>
            </a:r>
            <a:r>
              <a:rPr lang="en-US" sz="3200" dirty="0" err="1">
                <a:solidFill>
                  <a:srgbClr val="660066"/>
                </a:solidFill>
                <a:latin typeface="Calibri" charset="0"/>
                <a:ea typeface="SimSun" charset="0"/>
                <a:cs typeface="SimSun" charset="0"/>
              </a:rPr>
              <a:t>hun</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verantwoordelijkheid</a:t>
            </a:r>
            <a:r>
              <a:rPr lang="en-US" sz="3200" dirty="0">
                <a:solidFill>
                  <a:srgbClr val="660066"/>
                </a:solidFill>
                <a:latin typeface="Calibri" charset="0"/>
                <a:ea typeface="SimSun" charset="0"/>
                <a:cs typeface="SimSun" charset="0"/>
              </a:rPr>
              <a:t> </a:t>
            </a:r>
            <a:r>
              <a:rPr lang="en-US" sz="3200" b="1" dirty="0" err="1">
                <a:solidFill>
                  <a:srgbClr val="660066"/>
                </a:solidFill>
                <a:latin typeface="Calibri" charset="0"/>
                <a:ea typeface="SimSun" charset="0"/>
                <a:cs typeface="SimSun" charset="0"/>
              </a:rPr>
              <a:t>voor</a:t>
            </a:r>
            <a:r>
              <a:rPr lang="en-US" sz="3200" b="1" dirty="0">
                <a:solidFill>
                  <a:srgbClr val="660066"/>
                </a:solidFill>
                <a:latin typeface="Calibri" charset="0"/>
                <a:ea typeface="SimSun" charset="0"/>
                <a:cs typeface="SimSun" charset="0"/>
              </a:rPr>
              <a:t> het </a:t>
            </a:r>
            <a:r>
              <a:rPr lang="en-US" sz="3200" b="1" dirty="0" err="1">
                <a:solidFill>
                  <a:srgbClr val="660066"/>
                </a:solidFill>
                <a:latin typeface="Calibri" charset="0"/>
                <a:ea typeface="SimSun" charset="0"/>
                <a:cs typeface="SimSun" charset="0"/>
              </a:rPr>
              <a:t>hele</a:t>
            </a:r>
            <a:r>
              <a:rPr lang="en-US" sz="3200" b="1" dirty="0">
                <a:solidFill>
                  <a:srgbClr val="660066"/>
                </a:solidFill>
                <a:latin typeface="Calibri" charset="0"/>
                <a:ea typeface="SimSun" charset="0"/>
                <a:cs typeface="SimSun" charset="0"/>
              </a:rPr>
              <a:t> project</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nemen</a:t>
            </a:r>
            <a:r>
              <a:rPr lang="en-US" sz="3200" dirty="0">
                <a:solidFill>
                  <a:srgbClr val="660066"/>
                </a:solidFill>
                <a:latin typeface="Calibri" charset="0"/>
                <a:ea typeface="SimSun" charset="0"/>
                <a:cs typeface="SimSun" charset="0"/>
              </a:rPr>
              <a:t> en </a:t>
            </a:r>
            <a:r>
              <a:rPr lang="en-US" sz="3200" dirty="0" err="1">
                <a:solidFill>
                  <a:srgbClr val="660066"/>
                </a:solidFill>
                <a:latin typeface="Calibri" charset="0"/>
                <a:ea typeface="SimSun" charset="0"/>
                <a:cs typeface="SimSun" charset="0"/>
              </a:rPr>
              <a:t>hun</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inzichten</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zichtbaar</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maken</a:t>
            </a:r>
            <a:r>
              <a:rPr lang="en-US" sz="3200" dirty="0">
                <a:solidFill>
                  <a:srgbClr val="660066"/>
                </a:solidFill>
                <a:latin typeface="Calibri" charset="0"/>
                <a:ea typeface="SimSun" charset="0"/>
                <a:cs typeface="SimSun" charset="0"/>
              </a:rPr>
              <a:t>.</a:t>
            </a:r>
            <a:endParaRPr lang="en-US" sz="1100" dirty="0">
              <a:solidFill>
                <a:schemeClr val="tx1"/>
              </a:solidFill>
              <a:latin typeface="Calibri" charset="0"/>
              <a:cs typeface="Calibri" charset="0"/>
            </a:endParaRPr>
          </a:p>
          <a:p>
            <a:pPr marL="1314450" lvl="1" indent="-571500" hangingPunct="0">
              <a:buClr>
                <a:srgbClr val="000000"/>
              </a:buClr>
              <a:buSzTx/>
              <a:buFontTx/>
              <a:buChar char="-"/>
              <a:defRPr/>
            </a:pPr>
            <a:r>
              <a:rPr lang="en-US" sz="3200" dirty="0">
                <a:solidFill>
                  <a:srgbClr val="660066"/>
                </a:solidFill>
                <a:latin typeface="Calibri" charset="0"/>
                <a:ea typeface="SimSun" charset="0"/>
                <a:cs typeface="SimSun" charset="0"/>
              </a:rPr>
              <a:t>I-</a:t>
            </a:r>
            <a:r>
              <a:rPr lang="en-US" sz="3200" dirty="0" err="1">
                <a:solidFill>
                  <a:srgbClr val="660066"/>
                </a:solidFill>
                <a:latin typeface="Calibri" charset="0"/>
                <a:ea typeface="SimSun" charset="0"/>
                <a:cs typeface="SimSun" charset="0"/>
              </a:rPr>
              <a:t>diensten</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hebben</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een</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vrij</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vaststaande</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architectuur</a:t>
            </a:r>
            <a:r>
              <a:rPr lang="en-US" sz="3200" dirty="0">
                <a:solidFill>
                  <a:srgbClr val="660066"/>
                </a:solidFill>
                <a:latin typeface="Calibri" charset="0"/>
                <a:ea typeface="SimSun" charset="0"/>
                <a:cs typeface="SimSun" charset="0"/>
              </a:rPr>
              <a:t> met </a:t>
            </a:r>
            <a:r>
              <a:rPr lang="en-US" sz="3200" dirty="0" err="1">
                <a:solidFill>
                  <a:srgbClr val="660066"/>
                </a:solidFill>
                <a:latin typeface="Calibri" charset="0"/>
                <a:ea typeface="SimSun" charset="0"/>
                <a:cs typeface="SimSun" charset="0"/>
              </a:rPr>
              <a:t>bekende</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niet</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finaal</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oplosbare</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problemen</a:t>
            </a:r>
            <a:r>
              <a:rPr lang="en-US" sz="3200" dirty="0">
                <a:solidFill>
                  <a:srgbClr val="660066"/>
                </a:solidFill>
                <a:latin typeface="Calibri" charset="0"/>
                <a:ea typeface="SimSun" charset="0"/>
                <a:cs typeface="SimSun" charset="0"/>
              </a:rPr>
              <a:t> </a:t>
            </a:r>
            <a:r>
              <a:rPr lang="en-US" sz="3200" dirty="0" err="1">
                <a:solidFill>
                  <a:srgbClr val="660066"/>
                </a:solidFill>
                <a:latin typeface="Calibri" charset="0"/>
                <a:ea typeface="SimSun" charset="0"/>
                <a:cs typeface="SimSun" charset="0"/>
              </a:rPr>
              <a:t>als</a:t>
            </a:r>
            <a:r>
              <a:rPr lang="en-US" sz="3200" dirty="0">
                <a:solidFill>
                  <a:srgbClr val="660066"/>
                </a:solidFill>
                <a:latin typeface="Calibri" charset="0"/>
                <a:ea typeface="SimSun" charset="0"/>
                <a:cs typeface="SimSun" charset="0"/>
              </a:rPr>
              <a:t> </a:t>
            </a:r>
            <a:r>
              <a:rPr lang="en-US" sz="3200" b="1" dirty="0">
                <a:solidFill>
                  <a:srgbClr val="660066"/>
                </a:solidFill>
                <a:latin typeface="Calibri" charset="0"/>
                <a:ea typeface="SimSun" charset="0"/>
                <a:cs typeface="SimSun" charset="0"/>
              </a:rPr>
              <a:t>het </a:t>
            </a:r>
            <a:r>
              <a:rPr lang="en-US" sz="3200" b="1" dirty="0" err="1">
                <a:solidFill>
                  <a:srgbClr val="660066"/>
                </a:solidFill>
                <a:latin typeface="Calibri" charset="0"/>
                <a:ea typeface="SimSun" charset="0"/>
                <a:cs typeface="SimSun" charset="0"/>
              </a:rPr>
              <a:t>onontkoombare</a:t>
            </a:r>
            <a:r>
              <a:rPr lang="en-US" sz="3200" b="1" dirty="0">
                <a:solidFill>
                  <a:srgbClr val="660066"/>
                </a:solidFill>
                <a:latin typeface="Calibri" charset="0"/>
                <a:ea typeface="SimSun" charset="0"/>
                <a:cs typeface="SimSun" charset="0"/>
              </a:rPr>
              <a:t> </a:t>
            </a:r>
            <a:r>
              <a:rPr lang="en-US" sz="3200" b="1" dirty="0" err="1">
                <a:solidFill>
                  <a:srgbClr val="660066"/>
                </a:solidFill>
                <a:latin typeface="Calibri" charset="0"/>
                <a:ea typeface="SimSun" charset="0"/>
                <a:cs typeface="SimSun" charset="0"/>
              </a:rPr>
              <a:t>tekort</a:t>
            </a:r>
            <a:r>
              <a:rPr lang="en-US" sz="3200" b="1" dirty="0">
                <a:solidFill>
                  <a:srgbClr val="660066"/>
                </a:solidFill>
                <a:latin typeface="Calibri" charset="0"/>
                <a:ea typeface="SimSun" charset="0"/>
                <a:cs typeface="SimSun" charset="0"/>
              </a:rPr>
              <a:t> (</a:t>
            </a:r>
            <a:r>
              <a:rPr lang="en-US" sz="3200" b="1" dirty="0" err="1">
                <a:solidFill>
                  <a:srgbClr val="660066"/>
                </a:solidFill>
                <a:latin typeface="Calibri" charset="0"/>
                <a:ea typeface="SimSun" charset="0"/>
                <a:cs typeface="SimSun" charset="0"/>
              </a:rPr>
              <a:t>verkeersgegevens</a:t>
            </a:r>
            <a:r>
              <a:rPr lang="en-US" sz="3200" b="1" dirty="0">
                <a:solidFill>
                  <a:srgbClr val="660066"/>
                </a:solidFill>
                <a:latin typeface="Calibri" charset="0"/>
                <a:ea typeface="SimSun" charset="0"/>
                <a:cs typeface="SimSun" charset="0"/>
              </a:rPr>
              <a:t>) </a:t>
            </a:r>
            <a:r>
              <a:rPr lang="en-US" sz="3200" dirty="0">
                <a:solidFill>
                  <a:srgbClr val="660066"/>
                </a:solidFill>
                <a:latin typeface="Calibri" charset="0"/>
                <a:ea typeface="SimSun" charset="0"/>
                <a:cs typeface="SimSun" charset="0"/>
              </a:rPr>
              <a:t>en </a:t>
            </a:r>
            <a:r>
              <a:rPr lang="en-US" sz="3200" b="1" dirty="0">
                <a:solidFill>
                  <a:srgbClr val="660066"/>
                </a:solidFill>
                <a:latin typeface="Calibri" charset="0"/>
                <a:ea typeface="SimSun" charset="0"/>
                <a:cs typeface="SimSun" charset="0"/>
              </a:rPr>
              <a:t>de spanning </a:t>
            </a:r>
            <a:r>
              <a:rPr lang="en-US" sz="3200" b="1" dirty="0" err="1">
                <a:solidFill>
                  <a:srgbClr val="660066"/>
                </a:solidFill>
                <a:latin typeface="Calibri" charset="0"/>
                <a:ea typeface="SimSun" charset="0"/>
                <a:cs typeface="SimSun" charset="0"/>
              </a:rPr>
              <a:t>tussen</a:t>
            </a:r>
            <a:r>
              <a:rPr lang="en-US" sz="3200" b="1" dirty="0">
                <a:solidFill>
                  <a:srgbClr val="660066"/>
                </a:solidFill>
                <a:latin typeface="Calibri" charset="0"/>
                <a:ea typeface="SimSun" charset="0"/>
                <a:cs typeface="SimSun" charset="0"/>
              </a:rPr>
              <a:t> de </a:t>
            </a:r>
            <a:r>
              <a:rPr lang="en-US" sz="3200" b="1" dirty="0" err="1">
                <a:solidFill>
                  <a:srgbClr val="660066"/>
                </a:solidFill>
                <a:latin typeface="Calibri" charset="0"/>
                <a:ea typeface="SimSun" charset="0"/>
                <a:cs typeface="SimSun" charset="0"/>
              </a:rPr>
              <a:t>waarden</a:t>
            </a:r>
            <a:r>
              <a:rPr lang="en-US" sz="3200" b="1" dirty="0">
                <a:solidFill>
                  <a:srgbClr val="660066"/>
                </a:solidFill>
                <a:latin typeface="Calibri" charset="0"/>
                <a:ea typeface="SimSun" charset="0"/>
                <a:cs typeface="SimSun" charset="0"/>
              </a:rPr>
              <a:t> van (</a:t>
            </a:r>
            <a:r>
              <a:rPr lang="en-US" sz="3200" b="1" dirty="0" err="1">
                <a:solidFill>
                  <a:srgbClr val="660066"/>
                </a:solidFill>
                <a:latin typeface="Calibri" charset="0"/>
                <a:ea typeface="SimSun" charset="0"/>
                <a:cs typeface="SimSun" charset="0"/>
              </a:rPr>
              <a:t>i</a:t>
            </a:r>
            <a:r>
              <a:rPr lang="en-US" sz="3200" b="1" dirty="0">
                <a:solidFill>
                  <a:srgbClr val="660066"/>
                </a:solidFill>
                <a:latin typeface="Calibri" charset="0"/>
                <a:ea typeface="SimSun" charset="0"/>
                <a:cs typeface="SimSun" charset="0"/>
              </a:rPr>
              <a:t>) het (falen van het) </a:t>
            </a:r>
            <a:r>
              <a:rPr lang="en-US" sz="3200" b="1" dirty="0" err="1">
                <a:solidFill>
                  <a:srgbClr val="660066"/>
                </a:solidFill>
                <a:latin typeface="Calibri" charset="0"/>
                <a:ea typeface="SimSun" charset="0"/>
                <a:cs typeface="SimSun" charset="0"/>
              </a:rPr>
              <a:t>digitale</a:t>
            </a:r>
            <a:r>
              <a:rPr lang="en-US" sz="3200" b="1" dirty="0">
                <a:solidFill>
                  <a:srgbClr val="660066"/>
                </a:solidFill>
                <a:latin typeface="Calibri" charset="0"/>
                <a:ea typeface="SimSun" charset="0"/>
                <a:cs typeface="SimSun" charset="0"/>
              </a:rPr>
              <a:t> </a:t>
            </a:r>
            <a:r>
              <a:rPr lang="en-US" sz="3200" b="1" dirty="0" err="1">
                <a:solidFill>
                  <a:srgbClr val="660066"/>
                </a:solidFill>
                <a:latin typeface="Calibri" charset="0"/>
                <a:ea typeface="SimSun" charset="0"/>
                <a:cs typeface="SimSun" charset="0"/>
              </a:rPr>
              <a:t>dwangbuis</a:t>
            </a:r>
            <a:r>
              <a:rPr lang="en-US" sz="3200" b="1" dirty="0">
                <a:solidFill>
                  <a:srgbClr val="660066"/>
                </a:solidFill>
                <a:latin typeface="Calibri" charset="0"/>
                <a:ea typeface="SimSun" charset="0"/>
                <a:cs typeface="SimSun" charset="0"/>
              </a:rPr>
              <a:t> en (ii) het (falen van de) </a:t>
            </a:r>
            <a:r>
              <a:rPr lang="en-US" sz="3200" b="1" dirty="0" err="1">
                <a:solidFill>
                  <a:srgbClr val="660066"/>
                </a:solidFill>
                <a:latin typeface="Calibri" charset="0"/>
                <a:ea typeface="SimSun" charset="0"/>
                <a:cs typeface="SimSun" charset="0"/>
              </a:rPr>
              <a:t>individuele</a:t>
            </a:r>
            <a:r>
              <a:rPr lang="en-US" sz="3200" b="1" dirty="0">
                <a:solidFill>
                  <a:srgbClr val="660066"/>
                </a:solidFill>
                <a:latin typeface="Calibri" charset="0"/>
                <a:ea typeface="SimSun" charset="0"/>
                <a:cs typeface="SimSun" charset="0"/>
              </a:rPr>
              <a:t> </a:t>
            </a:r>
            <a:r>
              <a:rPr lang="en-US" sz="3200" b="1" dirty="0" err="1">
                <a:solidFill>
                  <a:srgbClr val="660066"/>
                </a:solidFill>
                <a:latin typeface="Calibri" charset="0"/>
                <a:ea typeface="SimSun" charset="0"/>
                <a:cs typeface="SimSun" charset="0"/>
              </a:rPr>
              <a:t>autonomie</a:t>
            </a:r>
            <a:r>
              <a:rPr lang="en-US" sz="3200" b="1" dirty="0">
                <a:solidFill>
                  <a:srgbClr val="660066"/>
                </a:solidFill>
                <a:latin typeface="Calibri" charset="0"/>
                <a:ea typeface="SimSun" charset="0"/>
                <a:cs typeface="SimSun" charset="0"/>
              </a:rPr>
              <a:t>.</a:t>
            </a:r>
            <a:r>
              <a:rPr lang="en-US" sz="3200" dirty="0">
                <a:solidFill>
                  <a:srgbClr val="660066"/>
                </a:solidFill>
                <a:latin typeface="Calibri" charset="0"/>
                <a:ea typeface="SimSun" charset="0"/>
                <a:cs typeface="SimSun" charset="0"/>
              </a:rPr>
              <a:t> </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ChangeArrowheads="1"/>
          </p:cNvSpPr>
          <p:nvPr/>
        </p:nvSpPr>
        <p:spPr bwMode="auto">
          <a:xfrm>
            <a:off x="150813" y="-46038"/>
            <a:ext cx="11569700"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Tx/>
              <a:buNone/>
            </a:pPr>
            <a:r>
              <a:rPr lang="en-US" sz="6600">
                <a:solidFill>
                  <a:schemeClr val="tx1"/>
                </a:solidFill>
              </a:rPr>
              <a:t>Mogelijke juristeninbreng bij ... </a:t>
            </a:r>
          </a:p>
        </p:txBody>
      </p:sp>
      <p:sp>
        <p:nvSpPr>
          <p:cNvPr id="89090" name="Rectangle 8"/>
          <p:cNvSpPr>
            <a:spLocks noChangeArrowheads="1"/>
          </p:cNvSpPr>
          <p:nvPr/>
        </p:nvSpPr>
        <p:spPr bwMode="auto">
          <a:xfrm>
            <a:off x="509588" y="3627438"/>
            <a:ext cx="19442112" cy="6731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b="1">
                <a:solidFill>
                  <a:srgbClr val="FF0000"/>
                </a:solidFill>
                <a:latin typeface="Segoe Print" charset="0"/>
              </a:rPr>
              <a:t>Functies: hoe</a:t>
            </a:r>
            <a:r>
              <a:rPr lang="en-US" sz="4000">
                <a:solidFill>
                  <a:schemeClr val="tx1"/>
                </a:solidFill>
                <a:latin typeface="Segoe Print" charset="0"/>
              </a:rPr>
              <a:t>  	 hiërarchie 		enclave			markt	  netwerk -  netwerk</a:t>
            </a:r>
            <a:endParaRPr lang="nl-NL" sz="4000">
              <a:solidFill>
                <a:schemeClr val="tx1"/>
              </a:solidFill>
            </a:endParaRPr>
          </a:p>
        </p:txBody>
      </p:sp>
      <p:sp>
        <p:nvSpPr>
          <p:cNvPr id="89091" name="Rectangle 8"/>
          <p:cNvSpPr>
            <a:spLocks noChangeArrowheads="1"/>
          </p:cNvSpPr>
          <p:nvPr/>
        </p:nvSpPr>
        <p:spPr bwMode="auto">
          <a:xfrm>
            <a:off x="582613" y="3051175"/>
            <a:ext cx="19442112" cy="6715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b="1">
                <a:solidFill>
                  <a:srgbClr val="FF0000"/>
                </a:solidFill>
                <a:latin typeface="Segoe Print" charset="0"/>
              </a:rPr>
              <a:t>Scenario’s: wat</a:t>
            </a:r>
            <a:r>
              <a:rPr lang="en-US" sz="4000">
                <a:solidFill>
                  <a:schemeClr val="tx1"/>
                </a:solidFill>
                <a:latin typeface="Segoe Print" charset="0"/>
              </a:rPr>
              <a:t> 		behoefte				RE				   bouw		inpassing 			gebruik </a:t>
            </a:r>
            <a:endParaRPr lang="nl-NL" sz="4000">
              <a:solidFill>
                <a:schemeClr val="tx1"/>
              </a:solidFill>
            </a:endParaRPr>
          </a:p>
        </p:txBody>
      </p:sp>
      <p:sp>
        <p:nvSpPr>
          <p:cNvPr id="15365" name="AutoShape 5"/>
          <p:cNvSpPr>
            <a:spLocks noChangeArrowheads="1"/>
          </p:cNvSpPr>
          <p:nvPr/>
        </p:nvSpPr>
        <p:spPr bwMode="auto">
          <a:xfrm>
            <a:off x="182563" y="1393825"/>
            <a:ext cx="15089187" cy="9937750"/>
          </a:xfrm>
          <a:prstGeom prst="roundRect">
            <a:avLst>
              <a:gd name="adj" fmla="val 14"/>
            </a:avLst>
          </a:prstGeom>
          <a:noFill/>
          <a:ln w="9360"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9093" name="Rectangle 26"/>
          <p:cNvSpPr>
            <a:spLocks noChangeArrowheads="1"/>
          </p:cNvSpPr>
          <p:nvPr/>
        </p:nvSpPr>
        <p:spPr bwMode="auto">
          <a:xfrm>
            <a:off x="18800763" y="98425"/>
            <a:ext cx="1446212"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6.1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6" name="Rectangle 8"/>
          <p:cNvSpPr>
            <a:spLocks noChangeArrowheads="1"/>
          </p:cNvSpPr>
          <p:nvPr/>
        </p:nvSpPr>
        <p:spPr bwMode="auto">
          <a:xfrm rot="463626">
            <a:off x="12565063" y="466725"/>
            <a:ext cx="5622925" cy="1993900"/>
          </a:xfrm>
          <a:prstGeom prst="rect">
            <a:avLst/>
          </a:prstGeom>
          <a:solidFill>
            <a:schemeClr val="bg1"/>
          </a:solidFill>
          <a:ln w="9525">
            <a:solidFill>
              <a:schemeClr val="tx1"/>
            </a:solidFill>
            <a:miter lim="800000"/>
            <a:headEnd/>
            <a:tailEnd/>
          </a:ln>
        </p:spPr>
        <p:txBody>
          <a:bodyPr>
            <a:spAutoFit/>
          </a:bodyPr>
          <a:lstStyle/>
          <a:p>
            <a:pPr algn="ctr"/>
            <a:r>
              <a:rPr lang="en-US" sz="6600">
                <a:solidFill>
                  <a:srgbClr val="FF0000"/>
                </a:solidFill>
                <a:latin typeface="Segoe Print" charset="0"/>
              </a:rPr>
              <a:t>8 vuistregels  in schema 1</a:t>
            </a:r>
            <a:endParaRPr lang="nl-NL" sz="6600">
              <a:solidFill>
                <a:srgbClr val="FF0000"/>
              </a:solidFill>
            </a:endParaRPr>
          </a:p>
        </p:txBody>
      </p:sp>
      <p:sp>
        <p:nvSpPr>
          <p:cNvPr id="89095" name="Rectangle 6"/>
          <p:cNvSpPr>
            <a:spLocks noChangeArrowheads="1"/>
          </p:cNvSpPr>
          <p:nvPr/>
        </p:nvSpPr>
        <p:spPr bwMode="auto">
          <a:xfrm>
            <a:off x="1373188" y="4827588"/>
            <a:ext cx="192262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3366FF"/>
                </a:solidFill>
                <a:latin typeface="Segoe Print" charset="0"/>
              </a:rPr>
              <a:t>CULTUREEL?			++				+								+					+/-								 -</a:t>
            </a:r>
            <a:endParaRPr lang="nl-NL" sz="4000">
              <a:solidFill>
                <a:srgbClr val="3366FF"/>
              </a:solidFill>
            </a:endParaRPr>
          </a:p>
        </p:txBody>
      </p:sp>
      <p:sp>
        <p:nvSpPr>
          <p:cNvPr id="89096" name="Rectangle 7"/>
          <p:cNvSpPr>
            <a:spLocks noChangeArrowheads="1"/>
          </p:cNvSpPr>
          <p:nvPr/>
        </p:nvSpPr>
        <p:spPr bwMode="auto">
          <a:xfrm>
            <a:off x="1368425" y="5907088"/>
            <a:ext cx="19664363"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008000"/>
                </a:solidFill>
                <a:latin typeface="Segoe Print" charset="0"/>
              </a:rPr>
              <a:t>JURIDISCH?</a:t>
            </a:r>
            <a:r>
              <a:rPr lang="en-US" sz="4000">
                <a:solidFill>
                  <a:srgbClr val="3366FF"/>
                </a:solidFill>
                <a:latin typeface="Segoe Print" charset="0"/>
              </a:rPr>
              <a:t> 		 	</a:t>
            </a:r>
            <a:r>
              <a:rPr lang="en-US" sz="4000">
                <a:solidFill>
                  <a:srgbClr val="008000"/>
                </a:solidFill>
                <a:latin typeface="Segoe Print" charset="0"/>
              </a:rPr>
              <a:t>--				-								+					+/-								 --</a:t>
            </a:r>
            <a:endParaRPr lang="nl-NL" sz="4000">
              <a:solidFill>
                <a:srgbClr val="008000"/>
              </a:solidFill>
            </a:endParaRPr>
          </a:p>
          <a:p>
            <a:endParaRPr lang="nl-NL" sz="4000">
              <a:solidFill>
                <a:srgbClr val="008000"/>
              </a:solidFill>
            </a:endParaRPr>
          </a:p>
        </p:txBody>
      </p:sp>
      <p:sp>
        <p:nvSpPr>
          <p:cNvPr id="89097" name="Rectangle 8"/>
          <p:cNvSpPr>
            <a:spLocks noChangeArrowheads="1"/>
          </p:cNvSpPr>
          <p:nvPr/>
        </p:nvSpPr>
        <p:spPr bwMode="auto">
          <a:xfrm>
            <a:off x="1373188" y="7131050"/>
            <a:ext cx="190817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rgbClr val="FF0000"/>
                </a:solidFill>
                <a:latin typeface="Segoe Print" charset="0"/>
              </a:rPr>
              <a:t>ECONOMISCH?</a:t>
            </a:r>
            <a:r>
              <a:rPr lang="en-US" sz="4000">
                <a:solidFill>
                  <a:srgbClr val="3366FF"/>
                </a:solidFill>
                <a:latin typeface="Segoe Print" charset="0"/>
              </a:rPr>
              <a:t> 	</a:t>
            </a:r>
            <a:r>
              <a:rPr lang="en-US" sz="4000">
                <a:solidFill>
                  <a:srgbClr val="FF0000"/>
                </a:solidFill>
                <a:latin typeface="Segoe Print" charset="0"/>
              </a:rPr>
              <a:t>++				++							+					+										--</a:t>
            </a:r>
            <a:endParaRPr lang="nl-NL" sz="4000">
              <a:solidFill>
                <a:srgbClr val="FF0000"/>
              </a:solidFill>
            </a:endParaRPr>
          </a:p>
          <a:p>
            <a:endParaRPr lang="nl-NL" sz="4000">
              <a:solidFill>
                <a:srgbClr val="FF0000"/>
              </a:solidFill>
            </a:endParaRPr>
          </a:p>
        </p:txBody>
      </p:sp>
      <p:sp>
        <p:nvSpPr>
          <p:cNvPr id="89098" name="Rectangle 8"/>
          <p:cNvSpPr>
            <a:spLocks noChangeArrowheads="1"/>
          </p:cNvSpPr>
          <p:nvPr/>
        </p:nvSpPr>
        <p:spPr bwMode="auto">
          <a:xfrm>
            <a:off x="1373188" y="8356600"/>
            <a:ext cx="19010312"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a:solidFill>
                  <a:schemeClr val="tx1"/>
                </a:solidFill>
                <a:latin typeface="Segoe Print" charset="0"/>
              </a:rPr>
              <a:t>LOGISTIEK??</a:t>
            </a:r>
            <a:r>
              <a:rPr lang="en-US" sz="4000">
                <a:solidFill>
                  <a:srgbClr val="3366FF"/>
                </a:solidFill>
                <a:latin typeface="Segoe Print" charset="0"/>
              </a:rPr>
              <a:t> 		</a:t>
            </a:r>
            <a:r>
              <a:rPr lang="en-US" sz="4000">
                <a:solidFill>
                  <a:srgbClr val="000000"/>
                </a:solidFill>
                <a:latin typeface="Segoe Print" charset="0"/>
              </a:rPr>
              <a:t>	++				+								+					-											+</a:t>
            </a:r>
            <a:endParaRPr lang="nl-NL" sz="4000">
              <a:solidFill>
                <a:srgbClr val="000000"/>
              </a:solidFill>
            </a:endParaRPr>
          </a:p>
        </p:txBody>
      </p:sp>
      <p:sp>
        <p:nvSpPr>
          <p:cNvPr id="26" name="Rectangle 8"/>
          <p:cNvSpPr>
            <a:spLocks noChangeArrowheads="1"/>
          </p:cNvSpPr>
          <p:nvPr/>
        </p:nvSpPr>
        <p:spPr bwMode="auto">
          <a:xfrm>
            <a:off x="725488" y="9531350"/>
            <a:ext cx="19154775" cy="6715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sz="4000" dirty="0">
                <a:solidFill>
                  <a:schemeClr val="tx1"/>
                </a:solidFill>
                <a:latin typeface="Segoe Print" charset="0"/>
              </a:rPr>
              <a:t>ECOLOGISCH?</a:t>
            </a:r>
            <a:r>
              <a:rPr lang="en-US" sz="4000" dirty="0">
                <a:solidFill>
                  <a:srgbClr val="3366FF"/>
                </a:solidFill>
                <a:latin typeface="Segoe Print" charset="0"/>
              </a:rPr>
              <a:t> 	 </a:t>
            </a:r>
            <a:r>
              <a:rPr lang="en-US" sz="4000" dirty="0">
                <a:solidFill>
                  <a:schemeClr val="accent4"/>
                </a:solidFill>
                <a:latin typeface="Segoe Print" charset="0"/>
              </a:rPr>
              <a:t>			4				3								4						0										-4</a:t>
            </a:r>
            <a:endParaRPr lang="nl-NL" sz="4000" dirty="0">
              <a:solidFill>
                <a:schemeClr val="accent4"/>
              </a:solidFill>
            </a:endParaRPr>
          </a:p>
        </p:txBody>
      </p:sp>
      <p:sp>
        <p:nvSpPr>
          <p:cNvPr id="2" name="Rounded Rectangle 1"/>
          <p:cNvSpPr>
            <a:spLocks noChangeArrowheads="1"/>
          </p:cNvSpPr>
          <p:nvPr/>
        </p:nvSpPr>
        <p:spPr bwMode="auto">
          <a:xfrm>
            <a:off x="7999413" y="4562475"/>
            <a:ext cx="1944687" cy="5976938"/>
          </a:xfrm>
          <a:prstGeom prst="roundRect">
            <a:avLst>
              <a:gd name="adj" fmla="val 16667"/>
            </a:avLst>
          </a:prstGeom>
          <a:solidFill>
            <a:srgbClr val="00B8FF">
              <a:alpha val="10196"/>
            </a:srgbClr>
          </a:solidFill>
          <a:ln w="9525">
            <a:solidFill>
              <a:schemeClr val="tx1"/>
            </a:solidFill>
            <a:round/>
            <a:headEnd/>
            <a:tailEnd/>
          </a:ln>
        </p:spPr>
        <p:txBody>
          <a:bodyPr/>
          <a:lstStyle/>
          <a:p>
            <a:pPr hangingPunct="0">
              <a:buClr>
                <a:srgbClr val="000000"/>
              </a:buClr>
              <a:defRPr/>
            </a:pPr>
            <a:endParaRPr lang="en-US" sz="1200" dirty="0">
              <a:solidFill>
                <a:srgbClr val="3366FF"/>
              </a:solidFill>
              <a:latin typeface="Segoe Print" charset="0"/>
            </a:endParaRPr>
          </a:p>
          <a:p>
            <a:pPr hangingPunct="0">
              <a:buClr>
                <a:srgbClr val="000000"/>
              </a:buClr>
              <a:defRPr/>
            </a:pPr>
            <a:r>
              <a:rPr lang="en-US" sz="4000" dirty="0">
                <a:solidFill>
                  <a:srgbClr val="3366FF"/>
                </a:solidFill>
                <a:latin typeface="Segoe Print" charset="0"/>
              </a:rPr>
              <a:t>     </a:t>
            </a:r>
            <a:r>
              <a:rPr lang="en-US" sz="4000" dirty="0">
                <a:solidFill>
                  <a:schemeClr val="accent5">
                    <a:lumMod val="50000"/>
                  </a:schemeClr>
                </a:solidFill>
                <a:latin typeface="Segoe Print" charset="0"/>
              </a:rPr>
              <a:t> ?</a:t>
            </a:r>
          </a:p>
          <a:p>
            <a:pPr hangingPunct="0">
              <a:buClr>
                <a:srgbClr val="000000"/>
              </a:buClr>
              <a:defRPr/>
            </a:pPr>
            <a:endParaRPr lang="en-US" sz="4000" dirty="0">
              <a:solidFill>
                <a:schemeClr val="accent5">
                  <a:lumMod val="50000"/>
                </a:schemeClr>
              </a:solidFill>
              <a:latin typeface="Segoe Print" charset="0"/>
            </a:endParaRPr>
          </a:p>
          <a:p>
            <a:pPr hangingPunct="0">
              <a:buClr>
                <a:srgbClr val="000000"/>
              </a:buClr>
              <a:defRPr/>
            </a:pPr>
            <a:r>
              <a:rPr lang="en-US" sz="4000" dirty="0">
                <a:solidFill>
                  <a:schemeClr val="accent5">
                    <a:lumMod val="50000"/>
                  </a:schemeClr>
                </a:solidFill>
                <a:latin typeface="Segoe Print" charset="0"/>
              </a:rPr>
              <a:t>      -</a:t>
            </a:r>
          </a:p>
          <a:p>
            <a:pPr hangingPunct="0">
              <a:buClr>
                <a:srgbClr val="000000"/>
              </a:buClr>
              <a:defRPr/>
            </a:pPr>
            <a:endParaRPr lang="en-US" sz="4000" dirty="0">
              <a:solidFill>
                <a:schemeClr val="accent5">
                  <a:lumMod val="50000"/>
                </a:schemeClr>
              </a:solidFill>
              <a:latin typeface="Segoe Print" charset="0"/>
            </a:endParaRPr>
          </a:p>
          <a:p>
            <a:pPr hangingPunct="0">
              <a:buClr>
                <a:srgbClr val="000000"/>
              </a:buClr>
              <a:defRPr/>
            </a:pPr>
            <a:r>
              <a:rPr lang="en-US" sz="4000" dirty="0">
                <a:solidFill>
                  <a:schemeClr val="accent5">
                    <a:lumMod val="50000"/>
                  </a:schemeClr>
                </a:solidFill>
                <a:latin typeface="Segoe Print" charset="0"/>
              </a:rPr>
              <a:t>    --</a:t>
            </a:r>
          </a:p>
          <a:p>
            <a:pPr hangingPunct="0">
              <a:buClr>
                <a:srgbClr val="000000"/>
              </a:buClr>
              <a:defRPr/>
            </a:pPr>
            <a:endParaRPr lang="en-US" sz="4800" dirty="0">
              <a:solidFill>
                <a:schemeClr val="accent5">
                  <a:lumMod val="50000"/>
                </a:schemeClr>
              </a:solidFill>
              <a:latin typeface="Segoe Print" charset="0"/>
            </a:endParaRPr>
          </a:p>
          <a:p>
            <a:pPr hangingPunct="0">
              <a:buClr>
                <a:srgbClr val="000000"/>
              </a:buClr>
              <a:defRPr/>
            </a:pPr>
            <a:r>
              <a:rPr lang="en-US" sz="4000" dirty="0">
                <a:solidFill>
                  <a:schemeClr val="accent5">
                    <a:lumMod val="50000"/>
                  </a:schemeClr>
                </a:solidFill>
                <a:latin typeface="Segoe Print" charset="0"/>
              </a:rPr>
              <a:t>    --</a:t>
            </a:r>
          </a:p>
          <a:p>
            <a:pPr hangingPunct="0">
              <a:buClr>
                <a:srgbClr val="000000"/>
              </a:buClr>
              <a:defRPr/>
            </a:pPr>
            <a:endParaRPr lang="en-US" sz="4800" dirty="0">
              <a:solidFill>
                <a:schemeClr val="accent5">
                  <a:lumMod val="50000"/>
                </a:schemeClr>
              </a:solidFill>
              <a:latin typeface="Segoe Print" charset="0"/>
            </a:endParaRPr>
          </a:p>
          <a:p>
            <a:pPr hangingPunct="0">
              <a:buClr>
                <a:srgbClr val="000000"/>
              </a:buClr>
              <a:defRPr/>
            </a:pPr>
            <a:r>
              <a:rPr lang="en-US" sz="4000" dirty="0">
                <a:solidFill>
                  <a:schemeClr val="accent5">
                    <a:lumMod val="50000"/>
                  </a:schemeClr>
                </a:solidFill>
                <a:latin typeface="Segoe Print" charset="0"/>
              </a:rPr>
              <a:t>    -4</a:t>
            </a:r>
          </a:p>
          <a:p>
            <a:pPr hangingPunct="0">
              <a:buClr>
                <a:srgbClr val="000000"/>
              </a:buClr>
              <a:defRPr/>
            </a:pPr>
            <a:endParaRPr lang="en-US" sz="4000" dirty="0">
              <a:solidFill>
                <a:srgbClr val="3366FF"/>
              </a:solidFill>
              <a:latin typeface="Segoe Print" charset="0"/>
              <a:ea typeface="SimSun" charset="0"/>
              <a:cs typeface="SimSun" charset="0"/>
            </a:endParaRPr>
          </a:p>
        </p:txBody>
      </p:sp>
      <p:sp>
        <p:nvSpPr>
          <p:cNvPr id="3" name="Rounded Rectangle 2"/>
          <p:cNvSpPr>
            <a:spLocks noChangeArrowheads="1"/>
          </p:cNvSpPr>
          <p:nvPr/>
        </p:nvSpPr>
        <p:spPr bwMode="auto">
          <a:xfrm>
            <a:off x="4830763" y="5643563"/>
            <a:ext cx="14185900" cy="1295400"/>
          </a:xfrm>
          <a:prstGeom prst="roundRect">
            <a:avLst>
              <a:gd name="adj" fmla="val 16667"/>
            </a:avLst>
          </a:prstGeom>
          <a:solidFill>
            <a:srgbClr val="00B8FF">
              <a:alpha val="10196"/>
            </a:srgbClr>
          </a:solidFill>
          <a:ln w="9525">
            <a:solidFill>
              <a:schemeClr val="tx1"/>
            </a:solidFill>
            <a:round/>
            <a:headEnd/>
            <a:tailEnd/>
          </a:ln>
        </p:spPr>
        <p:txBody>
          <a:bodyPr/>
          <a:lstStyle/>
          <a:p>
            <a:pPr hangingPunct="0">
              <a:buClr>
                <a:srgbClr val="000000"/>
              </a:buClr>
            </a:pPr>
            <a:endParaRPr lang="en-US">
              <a:cs typeface="SimSun" charset="0"/>
            </a:endParaRPr>
          </a:p>
        </p:txBody>
      </p:sp>
      <p:sp>
        <p:nvSpPr>
          <p:cNvPr id="17" name="Rectangle 8"/>
          <p:cNvSpPr>
            <a:spLocks noChangeArrowheads="1"/>
          </p:cNvSpPr>
          <p:nvPr/>
        </p:nvSpPr>
        <p:spPr bwMode="auto">
          <a:xfrm>
            <a:off x="11168063" y="8235950"/>
            <a:ext cx="8567737" cy="2395538"/>
          </a:xfrm>
          <a:prstGeom prst="rect">
            <a:avLst/>
          </a:prstGeom>
          <a:solidFill>
            <a:schemeClr val="bg1"/>
          </a:solidFill>
          <a:ln w="9525">
            <a:solidFill>
              <a:schemeClr val="tx1"/>
            </a:solidFill>
            <a:miter lim="800000"/>
            <a:headEnd/>
            <a:tailEnd/>
          </a:ln>
        </p:spPr>
        <p:txBody>
          <a:bodyPr>
            <a:spAutoFit/>
          </a:bodyPr>
          <a:lstStyle/>
          <a:p>
            <a:pPr algn="ctr"/>
            <a:r>
              <a:rPr lang="en-US" sz="8000">
                <a:solidFill>
                  <a:srgbClr val="FF0000"/>
                </a:solidFill>
                <a:latin typeface="Segoe Print" charset="0"/>
              </a:rPr>
              <a:t>HET POSITIEVE RECHT!</a:t>
            </a:r>
            <a:endParaRPr lang="nl-NL" sz="8000">
              <a:solidFill>
                <a:srgbClr val="FF0000"/>
              </a:solidFill>
            </a:endParaRPr>
          </a:p>
        </p:txBody>
      </p:sp>
      <p:sp>
        <p:nvSpPr>
          <p:cNvPr id="15" name="Rectangle 8"/>
          <p:cNvSpPr>
            <a:spLocks noChangeArrowheads="1"/>
          </p:cNvSpPr>
          <p:nvPr/>
        </p:nvSpPr>
        <p:spPr bwMode="auto">
          <a:xfrm>
            <a:off x="10663238" y="7104063"/>
            <a:ext cx="9577387" cy="4227512"/>
          </a:xfrm>
          <a:prstGeom prst="rect">
            <a:avLst/>
          </a:prstGeom>
          <a:solidFill>
            <a:schemeClr val="bg1"/>
          </a:solidFill>
          <a:ln w="9525">
            <a:solidFill>
              <a:schemeClr val="tx1"/>
            </a:solidFill>
            <a:miter lim="800000"/>
            <a:headEnd/>
            <a:tailEnd/>
          </a:ln>
        </p:spPr>
        <p:txBody>
          <a:bodyPr>
            <a:spAutoFit/>
          </a:bodyPr>
          <a:lstStyle/>
          <a:p>
            <a:pPr algn="ctr"/>
            <a:r>
              <a:rPr lang="en-US" sz="7200" u="sng">
                <a:solidFill>
                  <a:srgbClr val="FF0000"/>
                </a:solidFill>
                <a:latin typeface="Segoe Print" charset="0"/>
              </a:rPr>
              <a:t>HET NORMATIEVE DEBAT! </a:t>
            </a:r>
            <a:r>
              <a:rPr lang="en-US" sz="7200">
                <a:solidFill>
                  <a:srgbClr val="FF0000"/>
                </a:solidFill>
                <a:latin typeface="Segoe Print" charset="0"/>
              </a:rPr>
              <a:t>Multi-disciplinair, tussen heterogene experts</a:t>
            </a:r>
            <a:endParaRPr lang="nl-NL" sz="7200">
              <a:solidFill>
                <a:srgbClr val="FF0000"/>
              </a:solidFill>
            </a:endParaRPr>
          </a:p>
        </p:txBody>
      </p:sp>
      <p:cxnSp>
        <p:nvCxnSpPr>
          <p:cNvPr id="25" name="Straight Arrow Connector 24"/>
          <p:cNvCxnSpPr/>
          <p:nvPr/>
        </p:nvCxnSpPr>
        <p:spPr bwMode="auto">
          <a:xfrm>
            <a:off x="11958638" y="1970088"/>
            <a:ext cx="288925" cy="4105275"/>
          </a:xfrm>
          <a:prstGeom prst="straightConnector1">
            <a:avLst/>
          </a:prstGeom>
          <a:solidFill>
            <a:srgbClr val="00B8FF"/>
          </a:solidFill>
          <a:ln w="254000" cap="flat" cmpd="sng" algn="ctr">
            <a:solidFill>
              <a:schemeClr val="bg1">
                <a:lumMod val="50000"/>
              </a:schemeClr>
            </a:solidFill>
            <a:prstDash val="solid"/>
            <a:round/>
            <a:headEnd type="none" w="med" len="med"/>
            <a:tailEnd type="arrow"/>
          </a:ln>
        </p:spPr>
      </p:cxnSp>
      <p:sp>
        <p:nvSpPr>
          <p:cNvPr id="27" name="Oval 26"/>
          <p:cNvSpPr/>
          <p:nvPr/>
        </p:nvSpPr>
        <p:spPr bwMode="auto">
          <a:xfrm>
            <a:off x="11095038" y="9028113"/>
            <a:ext cx="5400675" cy="1727200"/>
          </a:xfrm>
          <a:prstGeom prst="ellipse">
            <a:avLst/>
          </a:prstGeom>
          <a:solidFill>
            <a:schemeClr val="bg1">
              <a:lumMod val="50000"/>
            </a:schemeClr>
          </a:solidFill>
          <a:ln w="9525" cap="flat" cmpd="sng" algn="ctr">
            <a:solidFill>
              <a:srgbClr val="3366FF"/>
            </a:solidFill>
            <a:prstDash val="solid"/>
            <a:round/>
            <a:headEnd type="none" w="med" len="med"/>
            <a:tailEnd type="none" w="med" len="med"/>
          </a:ln>
        </p:spPr>
        <p:txBody>
          <a:bodyPr/>
          <a:lstStyle/>
          <a:p>
            <a:pPr algn="ctr" hangingPunct="0">
              <a:buClr>
                <a:srgbClr val="000000"/>
              </a:buClr>
              <a:defRPr/>
            </a:pPr>
            <a:r>
              <a:rPr lang="en-US" sz="4000" dirty="0">
                <a:solidFill>
                  <a:schemeClr val="tx1"/>
                </a:solidFill>
                <a:latin typeface="Segoe Print" charset="0"/>
              </a:rPr>
              <a:t>RO-, </a:t>
            </a:r>
            <a:r>
              <a:rPr lang="en-US" sz="4000" dirty="0" err="1">
                <a:solidFill>
                  <a:schemeClr val="tx1"/>
                </a:solidFill>
                <a:latin typeface="Segoe Print" charset="0"/>
              </a:rPr>
              <a:t>staats</a:t>
            </a:r>
            <a:r>
              <a:rPr lang="en-US" sz="4000" dirty="0">
                <a:solidFill>
                  <a:schemeClr val="tx1"/>
                </a:solidFill>
                <a:latin typeface="Segoe Print" charset="0"/>
              </a:rPr>
              <a:t>-, </a:t>
            </a:r>
            <a:r>
              <a:rPr lang="en-US" sz="4000" dirty="0" err="1">
                <a:solidFill>
                  <a:schemeClr val="tx1"/>
                </a:solidFill>
                <a:latin typeface="Segoe Print" charset="0"/>
              </a:rPr>
              <a:t>bestuursrecht</a:t>
            </a:r>
            <a:endParaRPr lang="nl-NL" sz="4000" dirty="0">
              <a:latin typeface="Arial" panose="020B0604020202020204" pitchFamily="34" charset="0"/>
              <a:ea typeface="SimSun" panose="02010600030101010101" pitchFamily="2" charset="-122"/>
              <a:cs typeface="SimSun" panose="02010600030101010101" pitchFamily="2" charset="-122"/>
            </a:endParaRPr>
          </a:p>
        </p:txBody>
      </p:sp>
      <p:cxnSp>
        <p:nvCxnSpPr>
          <p:cNvPr id="28" name="Straight Arrow Connector 27"/>
          <p:cNvCxnSpPr/>
          <p:nvPr/>
        </p:nvCxnSpPr>
        <p:spPr bwMode="auto">
          <a:xfrm flipV="1">
            <a:off x="13758863" y="6507163"/>
            <a:ext cx="1584325" cy="2736850"/>
          </a:xfrm>
          <a:prstGeom prst="straightConnector1">
            <a:avLst/>
          </a:prstGeom>
          <a:solidFill>
            <a:srgbClr val="00B8FF"/>
          </a:solidFill>
          <a:ln w="254000" cap="flat" cmpd="sng" algn="ctr">
            <a:solidFill>
              <a:schemeClr val="bg1">
                <a:lumMod val="50000"/>
              </a:schemeClr>
            </a:solidFill>
            <a:prstDash val="solid"/>
            <a:round/>
            <a:headEnd type="none" w="med" len="med"/>
            <a:tailEnd type="arrow"/>
          </a:ln>
        </p:spPr>
      </p:cxnSp>
      <p:sp>
        <p:nvSpPr>
          <p:cNvPr id="32" name="Oval 31"/>
          <p:cNvSpPr/>
          <p:nvPr/>
        </p:nvSpPr>
        <p:spPr bwMode="auto">
          <a:xfrm rot="20510088">
            <a:off x="12471400" y="1387475"/>
            <a:ext cx="7699375" cy="2232025"/>
          </a:xfrm>
          <a:prstGeom prst="ellipse">
            <a:avLst/>
          </a:prstGeom>
          <a:solidFill>
            <a:schemeClr val="bg1">
              <a:lumMod val="50000"/>
            </a:schemeClr>
          </a:solidFill>
          <a:ln w="9525" cap="flat" cmpd="sng" algn="ctr">
            <a:solidFill>
              <a:srgbClr val="3366FF"/>
            </a:solidFill>
            <a:prstDash val="solid"/>
            <a:round/>
            <a:headEnd type="none" w="med" len="med"/>
            <a:tailEnd type="none" w="med" len="med"/>
          </a:ln>
        </p:spPr>
        <p:txBody>
          <a:bodyPr/>
          <a:lstStyle/>
          <a:p>
            <a:pPr algn="ctr" hangingPunct="0">
              <a:buClr>
                <a:srgbClr val="000000"/>
              </a:buClr>
              <a:defRPr/>
            </a:pPr>
            <a:r>
              <a:rPr lang="en-US" sz="4000" dirty="0">
                <a:solidFill>
                  <a:schemeClr val="tx1"/>
                </a:solidFill>
                <a:latin typeface="Segoe Print" charset="0"/>
              </a:rPr>
              <a:t>privacy, </a:t>
            </a:r>
            <a:r>
              <a:rPr lang="en-US" sz="4000" dirty="0" err="1">
                <a:solidFill>
                  <a:schemeClr val="tx1"/>
                </a:solidFill>
                <a:latin typeface="Segoe Print" charset="0"/>
              </a:rPr>
              <a:t>rechts</a:t>
            </a:r>
            <a:r>
              <a:rPr lang="en-US" sz="4000" dirty="0">
                <a:solidFill>
                  <a:schemeClr val="tx1"/>
                </a:solidFill>
                <a:latin typeface="Segoe Print" charset="0"/>
              </a:rPr>
              <a:t>- en </a:t>
            </a:r>
            <a:r>
              <a:rPr lang="en-US" sz="4000" dirty="0" err="1">
                <a:solidFill>
                  <a:schemeClr val="tx1"/>
                </a:solidFill>
                <a:latin typeface="Segoe Print" charset="0"/>
              </a:rPr>
              <a:t>consumentenbescher-ming</a:t>
            </a:r>
            <a:endParaRPr lang="nl-NL" sz="4000" dirty="0">
              <a:latin typeface="Arial" panose="020B0604020202020204" pitchFamily="34" charset="0"/>
              <a:ea typeface="SimSun" panose="02010600030101010101" pitchFamily="2" charset="-122"/>
              <a:cs typeface="SimSun" panose="02010600030101010101" pitchFamily="2" charset="-122"/>
            </a:endParaRPr>
          </a:p>
        </p:txBody>
      </p:sp>
      <p:cxnSp>
        <p:nvCxnSpPr>
          <p:cNvPr id="33" name="Straight Arrow Connector 32"/>
          <p:cNvCxnSpPr/>
          <p:nvPr/>
        </p:nvCxnSpPr>
        <p:spPr bwMode="auto">
          <a:xfrm>
            <a:off x="17000538" y="3482975"/>
            <a:ext cx="863600" cy="2663825"/>
          </a:xfrm>
          <a:prstGeom prst="straightConnector1">
            <a:avLst/>
          </a:prstGeom>
          <a:solidFill>
            <a:srgbClr val="00B8FF"/>
          </a:solidFill>
          <a:ln w="254000" cap="flat" cmpd="sng" algn="ctr">
            <a:solidFill>
              <a:schemeClr val="bg1">
                <a:lumMod val="50000"/>
              </a:schemeClr>
            </a:solidFill>
            <a:prstDash val="solid"/>
            <a:round/>
            <a:headEnd type="none" w="med" len="med"/>
            <a:tailEnd type="arrow"/>
          </a:ln>
        </p:spPr>
      </p:cxnSp>
      <p:sp>
        <p:nvSpPr>
          <p:cNvPr id="36" name="Oval 35"/>
          <p:cNvSpPr/>
          <p:nvPr/>
        </p:nvSpPr>
        <p:spPr bwMode="auto">
          <a:xfrm>
            <a:off x="12968288" y="7370763"/>
            <a:ext cx="6199187" cy="3527425"/>
          </a:xfrm>
          <a:prstGeom prst="ellipse">
            <a:avLst/>
          </a:prstGeom>
          <a:solidFill>
            <a:schemeClr val="bg1">
              <a:lumMod val="50000"/>
              <a:alpha val="80000"/>
            </a:schemeClr>
          </a:solidFill>
          <a:ln w="9525" cap="flat" cmpd="sng" algn="ctr">
            <a:solidFill>
              <a:srgbClr val="3366FF"/>
            </a:solidFill>
            <a:prstDash val="solid"/>
            <a:round/>
            <a:headEnd type="none" w="med" len="med"/>
            <a:tailEnd type="none" w="med" len="med"/>
          </a:ln>
        </p:spPr>
        <p:txBody>
          <a:bodyPr/>
          <a:lstStyle/>
          <a:p>
            <a:pPr algn="ctr" hangingPunct="0">
              <a:buClr>
                <a:srgbClr val="000000"/>
              </a:buClr>
              <a:defRPr/>
            </a:pPr>
            <a:r>
              <a:rPr lang="en-US" sz="4800" dirty="0" err="1">
                <a:solidFill>
                  <a:schemeClr val="tx1"/>
                </a:solidFill>
                <a:latin typeface="Segoe Print" charset="0"/>
              </a:rPr>
              <a:t>Integriteit</a:t>
            </a:r>
            <a:r>
              <a:rPr lang="en-US" sz="4800" dirty="0">
                <a:solidFill>
                  <a:schemeClr val="tx1"/>
                </a:solidFill>
                <a:latin typeface="Segoe Print" charset="0"/>
              </a:rPr>
              <a:t>, </a:t>
            </a:r>
            <a:r>
              <a:rPr lang="en-US" sz="4800" dirty="0" err="1">
                <a:solidFill>
                  <a:schemeClr val="tx1"/>
                </a:solidFill>
                <a:latin typeface="Segoe Print" charset="0"/>
              </a:rPr>
              <a:t>gezag</a:t>
            </a:r>
            <a:r>
              <a:rPr lang="en-US" sz="4800" dirty="0">
                <a:solidFill>
                  <a:schemeClr val="tx1"/>
                </a:solidFill>
                <a:latin typeface="Segoe Print" charset="0"/>
              </a:rPr>
              <a:t>, </a:t>
            </a:r>
            <a:r>
              <a:rPr lang="en-US" sz="4800" dirty="0" err="1">
                <a:solidFill>
                  <a:schemeClr val="tx1"/>
                </a:solidFill>
                <a:latin typeface="Segoe Print" charset="0"/>
              </a:rPr>
              <a:t>demonstra-biliteit</a:t>
            </a:r>
            <a:endParaRPr lang="nl-NL" sz="4800" dirty="0">
              <a:latin typeface="Arial" panose="020B0604020202020204" pitchFamily="34" charset="0"/>
              <a:ea typeface="SimSun" panose="02010600030101010101" pitchFamily="2" charset="-122"/>
              <a:cs typeface="SimSun" panose="02010600030101010101" pitchFamily="2" charset="-122"/>
            </a:endParaRPr>
          </a:p>
        </p:txBody>
      </p:sp>
      <p:cxnSp>
        <p:nvCxnSpPr>
          <p:cNvPr id="37" name="Straight Arrow Connector 36"/>
          <p:cNvCxnSpPr/>
          <p:nvPr/>
        </p:nvCxnSpPr>
        <p:spPr bwMode="auto">
          <a:xfrm flipH="1" flipV="1">
            <a:off x="9871075" y="5210175"/>
            <a:ext cx="4895850" cy="2736850"/>
          </a:xfrm>
          <a:prstGeom prst="straightConnector1">
            <a:avLst/>
          </a:prstGeom>
          <a:solidFill>
            <a:srgbClr val="00B8FF"/>
          </a:solidFill>
          <a:ln w="254000" cap="flat" cmpd="sng" algn="ctr">
            <a:solidFill>
              <a:schemeClr val="bg1">
                <a:lumMod val="50000"/>
              </a:schemeClr>
            </a:solidFill>
            <a:prstDash val="solid"/>
            <a:round/>
            <a:headEnd type="none" w="med" len="med"/>
            <a:tailEnd type="arrow"/>
          </a:ln>
        </p:spPr>
      </p:cxnSp>
      <p:cxnSp>
        <p:nvCxnSpPr>
          <p:cNvPr id="40" name="Straight Arrow Connector 39"/>
          <p:cNvCxnSpPr>
            <a:stCxn id="36" idx="1"/>
          </p:cNvCxnSpPr>
          <p:nvPr/>
        </p:nvCxnSpPr>
        <p:spPr bwMode="auto">
          <a:xfrm flipH="1" flipV="1">
            <a:off x="10015538" y="6291263"/>
            <a:ext cx="3859212" cy="1597025"/>
          </a:xfrm>
          <a:prstGeom prst="straightConnector1">
            <a:avLst/>
          </a:prstGeom>
          <a:solidFill>
            <a:srgbClr val="00B8FF"/>
          </a:solidFill>
          <a:ln w="254000" cap="flat" cmpd="sng" algn="ctr">
            <a:solidFill>
              <a:schemeClr val="bg1">
                <a:lumMod val="50000"/>
              </a:schemeClr>
            </a:solidFill>
            <a:prstDash val="solid"/>
            <a:round/>
            <a:headEnd type="none" w="med" len="med"/>
            <a:tailEnd type="arrow"/>
          </a:ln>
        </p:spPr>
      </p:cxnSp>
      <p:cxnSp>
        <p:nvCxnSpPr>
          <p:cNvPr id="43" name="Straight Arrow Connector 42"/>
          <p:cNvCxnSpPr/>
          <p:nvPr/>
        </p:nvCxnSpPr>
        <p:spPr bwMode="auto">
          <a:xfrm flipH="1" flipV="1">
            <a:off x="10086975" y="7515225"/>
            <a:ext cx="3600450" cy="792163"/>
          </a:xfrm>
          <a:prstGeom prst="straightConnector1">
            <a:avLst/>
          </a:prstGeom>
          <a:solidFill>
            <a:srgbClr val="00B8FF"/>
          </a:solidFill>
          <a:ln w="254000" cap="flat" cmpd="sng" algn="ctr">
            <a:solidFill>
              <a:schemeClr val="bg1">
                <a:lumMod val="50000"/>
              </a:schemeClr>
            </a:solidFill>
            <a:prstDash val="solid"/>
            <a:round/>
            <a:headEnd type="none" w="med" len="med"/>
            <a:tailEnd type="arrow"/>
          </a:ln>
        </p:spPr>
      </p:cxnSp>
      <p:cxnSp>
        <p:nvCxnSpPr>
          <p:cNvPr id="46" name="Straight Arrow Connector 45"/>
          <p:cNvCxnSpPr/>
          <p:nvPr/>
        </p:nvCxnSpPr>
        <p:spPr bwMode="auto">
          <a:xfrm flipH="1" flipV="1">
            <a:off x="10231438" y="8739188"/>
            <a:ext cx="3095625" cy="215900"/>
          </a:xfrm>
          <a:prstGeom prst="straightConnector1">
            <a:avLst/>
          </a:prstGeom>
          <a:solidFill>
            <a:srgbClr val="00B8FF"/>
          </a:solidFill>
          <a:ln w="254000" cap="flat" cmpd="sng" algn="ctr">
            <a:solidFill>
              <a:schemeClr val="bg1">
                <a:lumMod val="50000"/>
              </a:schemeClr>
            </a:solidFill>
            <a:prstDash val="solid"/>
            <a:round/>
            <a:headEnd type="none" w="med" len="med"/>
            <a:tailEnd type="arrow"/>
          </a:ln>
        </p:spPr>
      </p:cxnSp>
      <p:cxnSp>
        <p:nvCxnSpPr>
          <p:cNvPr id="49" name="Straight Arrow Connector 48"/>
          <p:cNvCxnSpPr/>
          <p:nvPr/>
        </p:nvCxnSpPr>
        <p:spPr bwMode="auto">
          <a:xfrm flipH="1">
            <a:off x="10231438" y="9531350"/>
            <a:ext cx="2808287" cy="431800"/>
          </a:xfrm>
          <a:prstGeom prst="straightConnector1">
            <a:avLst/>
          </a:prstGeom>
          <a:solidFill>
            <a:srgbClr val="00B8FF"/>
          </a:solidFill>
          <a:ln w="254000" cap="flat" cmpd="sng" algn="ctr">
            <a:solidFill>
              <a:schemeClr val="bg1">
                <a:lumMod val="50000"/>
              </a:schemeClr>
            </a:solidFill>
            <a:prstDash val="solid"/>
            <a:round/>
            <a:headEnd type="none" w="med" len="med"/>
            <a:tailEnd type="arrow"/>
          </a:ln>
        </p:spPr>
      </p:cxnSp>
      <p:sp>
        <p:nvSpPr>
          <p:cNvPr id="34" name="Rectangle 8"/>
          <p:cNvSpPr>
            <a:spLocks noChangeArrowheads="1"/>
          </p:cNvSpPr>
          <p:nvPr/>
        </p:nvSpPr>
        <p:spPr bwMode="auto">
          <a:xfrm>
            <a:off x="222250" y="1035050"/>
            <a:ext cx="11233150" cy="1816100"/>
          </a:xfrm>
          <a:prstGeom prst="rect">
            <a:avLst/>
          </a:prstGeom>
          <a:solidFill>
            <a:schemeClr val="bg1">
              <a:lumMod val="65000"/>
            </a:schemeClr>
          </a:solidFill>
          <a:ln>
            <a:noFill/>
          </a:ln>
          <a:extLst/>
        </p:spPr>
        <p:txBody>
          <a:bodyPr>
            <a:spAutoFit/>
          </a:bodyPr>
          <a:lstStyle/>
          <a:p>
            <a:pPr>
              <a:defRPr/>
            </a:pPr>
            <a:r>
              <a:rPr lang="en-US" sz="4000" dirty="0" err="1">
                <a:solidFill>
                  <a:schemeClr val="tx1"/>
                </a:solidFill>
                <a:latin typeface="Segoe Print" charset="0"/>
              </a:rPr>
              <a:t>dienst</a:t>
            </a:r>
            <a:r>
              <a:rPr lang="en-US" sz="4000" dirty="0">
                <a:solidFill>
                  <a:schemeClr val="tx1"/>
                </a:solidFill>
                <a:latin typeface="Segoe Print" charset="0"/>
              </a:rPr>
              <a:t>(</a:t>
            </a:r>
            <a:r>
              <a:rPr lang="en-US" sz="4000" dirty="0" err="1">
                <a:solidFill>
                  <a:schemeClr val="tx1"/>
                </a:solidFill>
                <a:latin typeface="Segoe Print" charset="0"/>
              </a:rPr>
              <a:t>naam</a:t>
            </a:r>
            <a:r>
              <a:rPr lang="en-US" sz="4000" dirty="0">
                <a:solidFill>
                  <a:schemeClr val="tx1"/>
                </a:solidFill>
                <a:latin typeface="Segoe Print" charset="0"/>
              </a:rPr>
              <a:t>); is </a:t>
            </a:r>
            <a:r>
              <a:rPr lang="en-US" sz="4000" dirty="0" err="1">
                <a:solidFill>
                  <a:schemeClr val="tx1"/>
                </a:solidFill>
                <a:latin typeface="Segoe Print" charset="0"/>
              </a:rPr>
              <a:t>onderdeel</a:t>
            </a:r>
            <a:r>
              <a:rPr lang="en-US" sz="4000" dirty="0">
                <a:solidFill>
                  <a:schemeClr val="tx1"/>
                </a:solidFill>
                <a:latin typeface="Segoe Print" charset="0"/>
              </a:rPr>
              <a:t> van; scenario’s; </a:t>
            </a:r>
          </a:p>
          <a:p>
            <a:pPr>
              <a:defRPr/>
            </a:pPr>
            <a:r>
              <a:rPr lang="en-US" sz="4000" dirty="0" err="1">
                <a:solidFill>
                  <a:schemeClr val="tx1"/>
                </a:solidFill>
                <a:latin typeface="Segoe Print" charset="0"/>
              </a:rPr>
              <a:t>functies</a:t>
            </a:r>
            <a:r>
              <a:rPr lang="en-US" sz="4000" dirty="0">
                <a:solidFill>
                  <a:schemeClr val="tx1"/>
                </a:solidFill>
                <a:latin typeface="Segoe Print" charset="0"/>
              </a:rPr>
              <a:t>; </a:t>
            </a:r>
            <a:r>
              <a:rPr lang="en-US" sz="4000" dirty="0" err="1">
                <a:solidFill>
                  <a:schemeClr val="tx1"/>
                </a:solidFill>
                <a:latin typeface="Segoe Print" charset="0"/>
              </a:rPr>
              <a:t>waarden</a:t>
            </a:r>
            <a:r>
              <a:rPr lang="en-US" sz="4000" dirty="0">
                <a:solidFill>
                  <a:schemeClr val="tx1"/>
                </a:solidFill>
                <a:latin typeface="Segoe Print" charset="0"/>
              </a:rPr>
              <a:t>; </a:t>
            </a:r>
            <a:r>
              <a:rPr lang="en-US" sz="4000" dirty="0" err="1">
                <a:solidFill>
                  <a:schemeClr val="tx1"/>
                </a:solidFill>
                <a:latin typeface="Segoe Print" charset="0"/>
              </a:rPr>
              <a:t>specialistische</a:t>
            </a:r>
            <a:r>
              <a:rPr lang="en-US" sz="4000" dirty="0">
                <a:solidFill>
                  <a:schemeClr val="tx1"/>
                </a:solidFill>
                <a:latin typeface="Segoe Print" charset="0"/>
              </a:rPr>
              <a:t> </a:t>
            </a:r>
            <a:r>
              <a:rPr lang="en-US" sz="4000" dirty="0" err="1">
                <a:solidFill>
                  <a:schemeClr val="tx1"/>
                </a:solidFill>
                <a:latin typeface="Segoe Print" charset="0"/>
              </a:rPr>
              <a:t>kennis</a:t>
            </a:r>
            <a:r>
              <a:rPr lang="en-US" sz="4000" dirty="0">
                <a:solidFill>
                  <a:schemeClr val="tx1"/>
                </a:solidFill>
                <a:latin typeface="Segoe Print" charset="0"/>
              </a:rPr>
              <a:t>; </a:t>
            </a:r>
            <a:r>
              <a:rPr lang="en-US" sz="4000" dirty="0" err="1">
                <a:solidFill>
                  <a:schemeClr val="tx1"/>
                </a:solidFill>
                <a:latin typeface="Segoe Print" charset="0"/>
              </a:rPr>
              <a:t>normatief</a:t>
            </a:r>
            <a:r>
              <a:rPr lang="en-US" sz="4000" dirty="0">
                <a:solidFill>
                  <a:schemeClr val="tx1"/>
                </a:solidFill>
                <a:latin typeface="Segoe Print" charset="0"/>
              </a:rPr>
              <a:t> </a:t>
            </a:r>
            <a:r>
              <a:rPr lang="en-US" sz="4000" dirty="0" err="1">
                <a:solidFill>
                  <a:schemeClr val="tx1"/>
                </a:solidFill>
                <a:latin typeface="Segoe Print" charset="0"/>
              </a:rPr>
              <a:t>debat</a:t>
            </a:r>
            <a:r>
              <a:rPr lang="en-US" sz="4000" dirty="0">
                <a:solidFill>
                  <a:schemeClr val="tx1"/>
                </a:solidFill>
                <a:latin typeface="Segoe Print" charset="0"/>
              </a:rPr>
              <a:t>; </a:t>
            </a:r>
            <a:r>
              <a:rPr lang="en-US" sz="4000" dirty="0" err="1">
                <a:solidFill>
                  <a:schemeClr val="tx1"/>
                </a:solidFill>
                <a:latin typeface="Segoe Print" charset="0"/>
              </a:rPr>
              <a:t>geïntegreerde</a:t>
            </a:r>
            <a:r>
              <a:rPr lang="en-US" sz="4000" dirty="0">
                <a:solidFill>
                  <a:schemeClr val="tx1"/>
                </a:solidFill>
                <a:latin typeface="Segoe Print" charset="0"/>
              </a:rPr>
              <a:t> </a:t>
            </a:r>
            <a:r>
              <a:rPr lang="en-US" sz="4000" dirty="0" err="1">
                <a:solidFill>
                  <a:schemeClr val="tx1"/>
                </a:solidFill>
                <a:latin typeface="Segoe Print" charset="0"/>
              </a:rPr>
              <a:t>keuze</a:t>
            </a:r>
            <a:r>
              <a:rPr lang="en-US" sz="4000" dirty="0">
                <a:solidFill>
                  <a:schemeClr val="tx1"/>
                </a:solidFill>
                <a:latin typeface="Segoe Print" charset="0"/>
              </a:rPr>
              <a:t>.  </a:t>
            </a:r>
            <a:endParaRPr lang="nl-NL" sz="4000" dirty="0">
              <a:solidFill>
                <a:schemeClr val="accent4"/>
              </a:solidFill>
            </a:endParaRPr>
          </a:p>
        </p:txBody>
      </p:sp>
      <p:sp>
        <p:nvSpPr>
          <p:cNvPr id="4" name="Oval 3"/>
          <p:cNvSpPr/>
          <p:nvPr/>
        </p:nvSpPr>
        <p:spPr bwMode="auto">
          <a:xfrm rot="20985544">
            <a:off x="476250" y="781050"/>
            <a:ext cx="5400675" cy="1727200"/>
          </a:xfrm>
          <a:prstGeom prst="ellipse">
            <a:avLst/>
          </a:prstGeom>
          <a:solidFill>
            <a:schemeClr val="bg1">
              <a:lumMod val="50000"/>
            </a:schemeClr>
          </a:solidFill>
          <a:ln w="9525" cap="flat" cmpd="sng" algn="ctr">
            <a:solidFill>
              <a:srgbClr val="3366FF"/>
            </a:solidFill>
            <a:prstDash val="solid"/>
            <a:round/>
            <a:headEnd type="none" w="med" len="med"/>
            <a:tailEnd type="none" w="med" len="med"/>
          </a:ln>
        </p:spPr>
        <p:txBody>
          <a:bodyPr/>
          <a:lstStyle/>
          <a:p>
            <a:pPr algn="ctr" hangingPunct="0">
              <a:buClr>
                <a:srgbClr val="000000"/>
              </a:buClr>
              <a:defRPr/>
            </a:pPr>
            <a:r>
              <a:rPr lang="en-US" sz="4000" dirty="0" err="1">
                <a:solidFill>
                  <a:schemeClr val="tx1"/>
                </a:solidFill>
                <a:latin typeface="Segoe Print" charset="0"/>
              </a:rPr>
              <a:t>staatsrecht</a:t>
            </a:r>
            <a:r>
              <a:rPr lang="en-US" sz="4000" dirty="0">
                <a:solidFill>
                  <a:schemeClr val="tx1"/>
                </a:solidFill>
                <a:latin typeface="Segoe Print" charset="0"/>
              </a:rPr>
              <a:t>, wet op de RO</a:t>
            </a:r>
            <a:endParaRPr lang="nl-NL" sz="4000" dirty="0">
              <a:latin typeface="Arial" panose="020B0604020202020204" pitchFamily="34" charset="0"/>
              <a:ea typeface="SimSun" panose="02010600030101010101" pitchFamily="2" charset="-122"/>
              <a:cs typeface="SimSun" panose="02010600030101010101" pitchFamily="2" charset="-122"/>
            </a:endParaRPr>
          </a:p>
        </p:txBody>
      </p:sp>
      <p:cxnSp>
        <p:nvCxnSpPr>
          <p:cNvPr id="6" name="Straight Arrow Connector 5"/>
          <p:cNvCxnSpPr/>
          <p:nvPr/>
        </p:nvCxnSpPr>
        <p:spPr bwMode="auto">
          <a:xfrm>
            <a:off x="3751263" y="2401888"/>
            <a:ext cx="1871662" cy="3529012"/>
          </a:xfrm>
          <a:prstGeom prst="straightConnector1">
            <a:avLst/>
          </a:prstGeom>
          <a:solidFill>
            <a:srgbClr val="00B8FF"/>
          </a:solidFill>
          <a:ln w="254000" cap="flat" cmpd="sng" algn="ctr">
            <a:solidFill>
              <a:schemeClr val="bg1">
                <a:lumMod val="50000"/>
              </a:schemeClr>
            </a:solidFill>
            <a:prstDash val="solid"/>
            <a:round/>
            <a:headEnd type="none" w="med" len="med"/>
            <a:tailEnd type="arrow"/>
          </a:ln>
        </p:spPr>
      </p:cxnSp>
      <p:sp>
        <p:nvSpPr>
          <p:cNvPr id="20" name="Oval 19"/>
          <p:cNvSpPr/>
          <p:nvPr/>
        </p:nvSpPr>
        <p:spPr bwMode="auto">
          <a:xfrm>
            <a:off x="4541838" y="385763"/>
            <a:ext cx="5400675" cy="1728787"/>
          </a:xfrm>
          <a:prstGeom prst="ellipse">
            <a:avLst/>
          </a:prstGeom>
          <a:solidFill>
            <a:schemeClr val="bg1">
              <a:lumMod val="50000"/>
            </a:schemeClr>
          </a:solidFill>
          <a:ln w="9525" cap="flat" cmpd="sng" algn="ctr">
            <a:solidFill>
              <a:srgbClr val="3366FF"/>
            </a:solidFill>
            <a:prstDash val="solid"/>
            <a:round/>
            <a:headEnd type="none" w="med" len="med"/>
            <a:tailEnd type="none" w="med" len="med"/>
          </a:ln>
        </p:spPr>
        <p:txBody>
          <a:bodyPr/>
          <a:lstStyle/>
          <a:p>
            <a:pPr algn="ctr" hangingPunct="0">
              <a:buClr>
                <a:srgbClr val="000000"/>
              </a:buClr>
              <a:defRPr/>
            </a:pPr>
            <a:r>
              <a:rPr lang="en-US" sz="4000" dirty="0" err="1">
                <a:solidFill>
                  <a:schemeClr val="tx1"/>
                </a:solidFill>
                <a:latin typeface="Segoe Print" charset="0"/>
              </a:rPr>
              <a:t>bestuursrecht</a:t>
            </a:r>
            <a:endParaRPr lang="en-US" sz="4000" dirty="0">
              <a:solidFill>
                <a:schemeClr val="tx1"/>
              </a:solidFill>
              <a:latin typeface="Segoe Print" charset="0"/>
            </a:endParaRPr>
          </a:p>
          <a:p>
            <a:pPr algn="ctr" hangingPunct="0">
              <a:buClr>
                <a:srgbClr val="000000"/>
              </a:buClr>
              <a:defRPr/>
            </a:pPr>
            <a:r>
              <a:rPr lang="en-US" sz="4000" dirty="0" err="1">
                <a:solidFill>
                  <a:schemeClr val="tx1"/>
                </a:solidFill>
                <a:latin typeface="Segoe Print" charset="0"/>
              </a:rPr>
              <a:t>legaliteit</a:t>
            </a:r>
            <a:endParaRPr lang="nl-NL" sz="4000" dirty="0">
              <a:latin typeface="Arial" panose="020B0604020202020204" pitchFamily="34" charset="0"/>
              <a:ea typeface="SimSun" panose="02010600030101010101" pitchFamily="2" charset="-122"/>
              <a:cs typeface="SimSun" panose="02010600030101010101" pitchFamily="2" charset="-122"/>
            </a:endParaRPr>
          </a:p>
        </p:txBody>
      </p:sp>
      <p:cxnSp>
        <p:nvCxnSpPr>
          <p:cNvPr id="21" name="Straight Arrow Connector 20"/>
          <p:cNvCxnSpPr/>
          <p:nvPr/>
        </p:nvCxnSpPr>
        <p:spPr bwMode="auto">
          <a:xfrm>
            <a:off x="7207250" y="1970088"/>
            <a:ext cx="1871663" cy="4032250"/>
          </a:xfrm>
          <a:prstGeom prst="straightConnector1">
            <a:avLst/>
          </a:prstGeom>
          <a:solidFill>
            <a:srgbClr val="00B8FF"/>
          </a:solidFill>
          <a:ln w="254000" cap="flat" cmpd="sng" algn="ctr">
            <a:solidFill>
              <a:schemeClr val="bg1">
                <a:lumMod val="50000"/>
              </a:schemeClr>
            </a:solidFill>
            <a:prstDash val="solid"/>
            <a:round/>
            <a:headEnd type="none" w="med" len="med"/>
            <a:tailEnd type="arrow"/>
          </a:ln>
        </p:spPr>
      </p:cxnSp>
      <p:sp>
        <p:nvSpPr>
          <p:cNvPr id="24" name="Oval 23"/>
          <p:cNvSpPr/>
          <p:nvPr/>
        </p:nvSpPr>
        <p:spPr bwMode="auto">
          <a:xfrm>
            <a:off x="8863013" y="385763"/>
            <a:ext cx="5400675" cy="1728787"/>
          </a:xfrm>
          <a:prstGeom prst="ellipse">
            <a:avLst/>
          </a:prstGeom>
          <a:solidFill>
            <a:schemeClr val="bg1">
              <a:lumMod val="50000"/>
            </a:schemeClr>
          </a:solidFill>
          <a:ln w="9525" cap="flat" cmpd="sng" algn="ctr">
            <a:solidFill>
              <a:srgbClr val="3366FF"/>
            </a:solidFill>
            <a:prstDash val="solid"/>
            <a:round/>
            <a:headEnd type="none" w="med" len="med"/>
            <a:tailEnd type="none" w="med" len="med"/>
          </a:ln>
        </p:spPr>
        <p:txBody>
          <a:bodyPr/>
          <a:lstStyle/>
          <a:p>
            <a:pPr algn="ctr" hangingPunct="0">
              <a:buClr>
                <a:srgbClr val="000000"/>
              </a:buClr>
              <a:defRPr/>
            </a:pPr>
            <a:r>
              <a:rPr lang="en-US" sz="4000" dirty="0" err="1">
                <a:solidFill>
                  <a:schemeClr val="tx1"/>
                </a:solidFill>
                <a:latin typeface="Segoe Print" charset="0"/>
              </a:rPr>
              <a:t>aanbesteding</a:t>
            </a:r>
            <a:r>
              <a:rPr lang="en-US" sz="4000" dirty="0">
                <a:solidFill>
                  <a:schemeClr val="tx1"/>
                </a:solidFill>
                <a:latin typeface="Segoe Print" charset="0"/>
              </a:rPr>
              <a:t>, </a:t>
            </a:r>
            <a:r>
              <a:rPr lang="en-US" sz="4000" dirty="0" err="1">
                <a:solidFill>
                  <a:schemeClr val="tx1"/>
                </a:solidFill>
                <a:latin typeface="Segoe Print" charset="0"/>
              </a:rPr>
              <a:t>contracten</a:t>
            </a:r>
            <a:endParaRPr lang="nl-NL" sz="4000" dirty="0">
              <a:latin typeface="Arial" panose="020B0604020202020204" pitchFamily="34" charset="0"/>
              <a:ea typeface="SimSun" panose="02010600030101010101" pitchFamily="2" charset="-122"/>
              <a:cs typeface="SimSun" panose="02010600030101010101" pitchFamily="2" charset="-122"/>
            </a:endParaRP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8" dur="25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9" dur="250" accel="50000" fill="hold">
                                          <p:stCondLst>
                                            <p:cond delay="250"/>
                                          </p:stCondLst>
                                        </p:cTn>
                                        <p:tgtEl>
                                          <p:spTgt spid="16"/>
                                        </p:tgtEl>
                                        <p:attrNameLst>
                                          <p:attrName>ppt_w</p:attrName>
                                        </p:attrNameLst>
                                      </p:cBhvr>
                                      <p:tavLst>
                                        <p:tav tm="0">
                                          <p:val>
                                            <p:strVal val="#ppt_w*.05"/>
                                          </p:val>
                                        </p:tav>
                                        <p:tav tm="100000">
                                          <p:val>
                                            <p:strVal val="#ppt_w"/>
                                          </p:val>
                                        </p:tav>
                                      </p:tavLst>
                                    </p:anim>
                                    <p:anim calcmode="lin" valueType="num">
                                      <p:cBhvr>
                                        <p:cTn id="10" dur="500" fill="hold"/>
                                        <p:tgtEl>
                                          <p:spTgt spid="16"/>
                                        </p:tgtEl>
                                        <p:attrNameLst>
                                          <p:attrName>ppt_h</p:attrName>
                                        </p:attrNameLst>
                                      </p:cBhvr>
                                      <p:tavLst>
                                        <p:tav tm="0">
                                          <p:val>
                                            <p:strVal val="#ppt_h"/>
                                          </p:val>
                                        </p:tav>
                                        <p:tav tm="100000">
                                          <p:val>
                                            <p:strVal val="#ppt_h"/>
                                          </p:val>
                                        </p:tav>
                                      </p:tavLst>
                                    </p:anim>
                                    <p:anim calcmode="lin" valueType="num">
                                      <p:cBhvr>
                                        <p:cTn id="11" dur="25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12" dur="25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13" dur="250" accel="50000" fill="hold">
                                          <p:stCondLst>
                                            <p:cond delay="250"/>
                                          </p:stCondLst>
                                        </p:cTn>
                                        <p:tgtEl>
                                          <p:spTgt spid="16"/>
                                        </p:tgtEl>
                                        <p:attrNameLst>
                                          <p:attrName>ppt_y</p:attrName>
                                        </p:attrNameLst>
                                      </p:cBhvr>
                                      <p:tavLst>
                                        <p:tav tm="0">
                                          <p:val>
                                            <p:strVal val="#ppt_y+.1"/>
                                          </p:val>
                                        </p:tav>
                                        <p:tav tm="100000">
                                          <p:val>
                                            <p:strVal val="#ppt_y"/>
                                          </p:val>
                                        </p:tav>
                                      </p:tavLst>
                                    </p:anim>
                                    <p:animEffect transition="in" filter="fade">
                                      <p:cBhvr>
                                        <p:cTn id="14" dur="500" decel="50000">
                                          <p:stCondLst>
                                            <p:cond delay="0"/>
                                          </p:stCondLst>
                                        </p:cTn>
                                        <p:tgtEl>
                                          <p:spTgt spid="1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17" grpId="0" animBg="1"/>
      <p:bldP spid="15" grpId="0" animBg="1"/>
      <p:bldP spid="27" grpId="0" animBg="1"/>
      <p:bldP spid="32" grpId="0" animBg="1"/>
      <p:bldP spid="36" grpId="0" animBg="1"/>
      <p:bldP spid="34" grpId="0" animBg="1"/>
      <p:bldP spid="4" grpId="0" animBg="1"/>
      <p:bldP spid="20" grpId="0" animBg="1"/>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91138" name="Text Box 4"/>
          <p:cNvSpPr txBox="1">
            <a:spLocks noChangeArrowheads="1"/>
          </p:cNvSpPr>
          <p:nvPr/>
        </p:nvSpPr>
        <p:spPr bwMode="auto">
          <a:xfrm>
            <a:off x="33338" y="0"/>
            <a:ext cx="1929447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r>
              <a:rPr lang="en-US" sz="6000">
                <a:solidFill>
                  <a:schemeClr val="tx1"/>
                </a:solidFill>
                <a:cs typeface="SimSun" charset="0"/>
              </a:rPr>
              <a:t>Stelling 7:  Speelruimtes en simulatie</a:t>
            </a:r>
          </a:p>
        </p:txBody>
      </p:sp>
      <p:sp>
        <p:nvSpPr>
          <p:cNvPr id="91139" name="Rectangle 14"/>
          <p:cNvSpPr>
            <a:spLocks noChangeArrowheads="1"/>
          </p:cNvSpPr>
          <p:nvPr/>
        </p:nvSpPr>
        <p:spPr bwMode="auto">
          <a:xfrm>
            <a:off x="18800763" y="98425"/>
            <a:ext cx="1439862"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7.0</a:t>
            </a:r>
          </a:p>
        </p:txBody>
      </p:sp>
      <p:sp>
        <p:nvSpPr>
          <p:cNvPr id="17" name="Rectangle 3"/>
          <p:cNvSpPr>
            <a:spLocks noChangeArrowheads="1"/>
          </p:cNvSpPr>
          <p:nvPr/>
        </p:nvSpPr>
        <p:spPr bwMode="auto">
          <a:xfrm>
            <a:off x="0" y="9386888"/>
            <a:ext cx="20069175" cy="1368425"/>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7" name="Rectangle 6"/>
          <p:cNvSpPr>
            <a:spLocks noChangeArrowheads="1"/>
          </p:cNvSpPr>
          <p:nvPr/>
        </p:nvSpPr>
        <p:spPr bwMode="auto">
          <a:xfrm>
            <a:off x="282575" y="1198563"/>
            <a:ext cx="20024725" cy="1024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ea typeface="SimSun" charset="0"/>
                <a:cs typeface="SimSun" charset="0"/>
              </a:rPr>
              <a:t>ICT-</a:t>
            </a:r>
            <a:r>
              <a:rPr lang="en-US" sz="4400" dirty="0" err="1">
                <a:solidFill>
                  <a:schemeClr val="bg1">
                    <a:lumMod val="65000"/>
                  </a:schemeClr>
                </a:solidFill>
                <a:latin typeface="Calibri" charset="0"/>
                <a:ea typeface="SimSun" charset="0"/>
                <a:cs typeface="SimSun" charset="0"/>
              </a:rPr>
              <a:t>projecten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onderdeel</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informatiediensten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IDn</a:t>
            </a:r>
            <a:r>
              <a:rPr lang="en-US" sz="4400" dirty="0">
                <a:solidFill>
                  <a:schemeClr val="bg1">
                    <a:lumMod val="65000"/>
                  </a:schemeClr>
                </a:solidFill>
                <a:latin typeface="Calibri" charset="0"/>
                <a:ea typeface="SimSun" charset="0"/>
                <a:cs typeface="SimSun" charset="0"/>
              </a:rPr>
              <a: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krijgen</a:t>
            </a:r>
            <a:r>
              <a:rPr lang="en-US" sz="4400" dirty="0">
                <a:solidFill>
                  <a:schemeClr val="bg1">
                    <a:lumMod val="65000"/>
                  </a:schemeClr>
                </a:solidFill>
                <a:latin typeface="Calibri" charset="0"/>
                <a:cs typeface="Calibri" charset="0"/>
              </a:rPr>
              <a:t> de schuld van falen. </a:t>
            </a:r>
            <a:r>
              <a:rPr lang="en-US" sz="4400" b="1" dirty="0" err="1">
                <a:solidFill>
                  <a:schemeClr val="bg1">
                    <a:lumMod val="65000"/>
                  </a:schemeClr>
                </a:solidFill>
                <a:latin typeface="Calibri" charset="0"/>
                <a:cs typeface="Calibri" charset="0"/>
              </a:rPr>
              <a:t>Verdeling</a:t>
            </a:r>
            <a:r>
              <a:rPr lang="en-US" sz="4400" b="1"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kennisarbeid</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zonder</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recombinatie</a:t>
            </a:r>
            <a:r>
              <a:rPr lang="en-US" sz="4400" b="1" dirty="0">
                <a:solidFill>
                  <a:schemeClr val="bg1">
                    <a:lumMod val="65000"/>
                  </a:schemeClr>
                </a:solidFill>
                <a:latin typeface="Calibri" charset="0"/>
                <a:cs typeface="Calibri" charset="0"/>
              </a:rPr>
              <a:t> is een </a:t>
            </a:r>
            <a:r>
              <a:rPr lang="en-US" sz="4400" b="1" dirty="0" err="1">
                <a:solidFill>
                  <a:schemeClr val="bg1">
                    <a:lumMod val="65000"/>
                  </a:schemeClr>
                </a:solidFill>
                <a:latin typeface="Calibri" charset="0"/>
                <a:cs typeface="Calibri" charset="0"/>
              </a:rPr>
              <a:t>oorzaak</a:t>
            </a:r>
            <a:r>
              <a:rPr lang="en-US" sz="4400" dirty="0">
                <a:solidFill>
                  <a:schemeClr val="bg1">
                    <a:lumMod val="65000"/>
                  </a:schemeClr>
                </a:solidFill>
                <a:latin typeface="Calibri" charset="0"/>
                <a:cs typeface="Calibri" charset="0"/>
              </a:rPr>
              <a:t>.</a:t>
            </a:r>
            <a:endParaRPr lang="en-US" sz="4400" dirty="0">
              <a:solidFill>
                <a:schemeClr val="bg1">
                  <a:lumMod val="65000"/>
                </a:schemeClr>
              </a:solidFill>
              <a:latin typeface="Calibri" charset="0"/>
              <a:ea typeface="SimSun" charset="0"/>
              <a:cs typeface="SimSun"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rPr>
              <a:t>Ik</a:t>
            </a:r>
            <a:r>
              <a:rPr lang="en-US" sz="4400" dirty="0">
                <a:solidFill>
                  <a:schemeClr val="bg1">
                    <a:lumMod val="65000"/>
                  </a:schemeClr>
                </a:solidFill>
                <a:latin typeface="Calibri" charset="0"/>
                <a:ea typeface="SimSun" charset="0"/>
                <a:cs typeface="SimSun" charset="0"/>
              </a:rPr>
              <a:t> zit 50 </a:t>
            </a:r>
            <a:r>
              <a:rPr lang="en-US" sz="4400" dirty="0" err="1">
                <a:solidFill>
                  <a:schemeClr val="bg1">
                    <a:lumMod val="65000"/>
                  </a:schemeClr>
                </a:solidFill>
                <a:latin typeface="Calibri" charset="0"/>
                <a:ea typeface="SimSun" charset="0"/>
                <a:cs typeface="SimSun" charset="0"/>
              </a:rPr>
              <a:t>jaar</a:t>
            </a:r>
            <a:r>
              <a:rPr lang="en-US" sz="4400" dirty="0">
                <a:solidFill>
                  <a:schemeClr val="bg1">
                    <a:lumMod val="65000"/>
                  </a:schemeClr>
                </a:solidFill>
                <a:latin typeface="Calibri" charset="0"/>
                <a:ea typeface="SimSun" charset="0"/>
                <a:cs typeface="SimSun" charset="0"/>
              </a:rPr>
              <a:t> in R&amp;I en </a:t>
            </a:r>
            <a:r>
              <a:rPr lang="en-US" sz="4400" dirty="0" err="1">
                <a:solidFill>
                  <a:schemeClr val="bg1">
                    <a:lumMod val="65000"/>
                  </a:schemeClr>
                </a:solidFill>
                <a:latin typeface="Calibri" charset="0"/>
                <a:ea typeface="SimSun" charset="0"/>
                <a:cs typeface="SimSun" charset="0"/>
              </a:rPr>
              <a:t>schets</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wanneer</a:t>
            </a:r>
            <a:r>
              <a:rPr lang="en-US" sz="4400" dirty="0">
                <a:solidFill>
                  <a:schemeClr val="bg1">
                    <a:lumMod val="65000"/>
                  </a:schemeClr>
                </a:solidFill>
                <a:latin typeface="Calibri" charset="0"/>
                <a:ea typeface="SimSun" charset="0"/>
                <a:cs typeface="SimSun" charset="0"/>
              </a:rPr>
              <a:t> het </a:t>
            </a:r>
            <a:r>
              <a:rPr lang="en-US" sz="4400" dirty="0" err="1">
                <a:solidFill>
                  <a:schemeClr val="bg1">
                    <a:lumMod val="65000"/>
                  </a:schemeClr>
                </a:solidFill>
                <a:latin typeface="Calibri" charset="0"/>
                <a:ea typeface="SimSun" charset="0"/>
                <a:cs typeface="SimSun" charset="0"/>
              </a:rPr>
              <a:t>gezag</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één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theorie</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overheerste</a:t>
            </a:r>
            <a:r>
              <a:rPr lang="en-US" sz="4400" dirty="0">
                <a:solidFill>
                  <a:schemeClr val="bg1">
                    <a:lumMod val="65000"/>
                  </a:schemeClr>
                </a:solidFill>
                <a:latin typeface="Calibri" charset="0"/>
                <a:ea typeface="SimSun" charset="0"/>
                <a:cs typeface="SimSun" charset="0"/>
              </a:rPr>
              <a:t>. </a:t>
            </a:r>
            <a:r>
              <a:rPr lang="en-US" sz="4400" b="1" dirty="0">
                <a:solidFill>
                  <a:schemeClr val="bg1">
                    <a:lumMod val="65000"/>
                  </a:schemeClr>
                </a:solidFill>
                <a:latin typeface="Calibri" charset="0"/>
                <a:ea typeface="SimSun" charset="0"/>
                <a:cs typeface="SimSun" charset="0"/>
              </a:rPr>
              <a:t>Het </a:t>
            </a:r>
            <a:r>
              <a:rPr lang="en-US" sz="4400" b="1" dirty="0" err="1">
                <a:solidFill>
                  <a:schemeClr val="bg1">
                    <a:lumMod val="65000"/>
                  </a:schemeClr>
                </a:solidFill>
                <a:latin typeface="Calibri" charset="0"/>
                <a:ea typeface="SimSun" charset="0"/>
                <a:cs typeface="SimSun" charset="0"/>
              </a:rPr>
              <a:t>gaat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fout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als</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er</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één</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wordt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verwaarloosd</a:t>
            </a:r>
            <a:r>
              <a:rPr lang="en-US" sz="4400" b="1" dirty="0">
                <a:solidFill>
                  <a:schemeClr val="bg1">
                    <a:lumMod val="65000"/>
                  </a:schemeClr>
                </a:solidFill>
                <a:latin typeface="Calibri" charset="0"/>
                <a:ea typeface="SimSun" charset="0"/>
                <a:cs typeface="SimSun" charset="0"/>
              </a:rPr>
              <a:t>. </a:t>
            </a:r>
            <a:endParaRPr lang="en-US" sz="4400" b="1"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Informatiediensten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zijn</a:t>
            </a:r>
            <a:r>
              <a:rPr lang="en-US" sz="4400" dirty="0">
                <a:solidFill>
                  <a:schemeClr val="bg1">
                    <a:lumMod val="65000"/>
                  </a:schemeClr>
                </a:solidFill>
                <a:latin typeface="Calibri" charset="0"/>
                <a:cs typeface="Calibri" charset="0"/>
              </a:rPr>
              <a:t> per </a:t>
            </a:r>
            <a:r>
              <a:rPr lang="en-US" sz="4400" dirty="0" err="1">
                <a:solidFill>
                  <a:schemeClr val="bg1">
                    <a:lumMod val="65000"/>
                  </a:schemeClr>
                </a:solidFill>
                <a:latin typeface="Calibri" charset="0"/>
                <a:cs typeface="Calibri" charset="0"/>
              </a:rPr>
              <a:t>definitie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vitaal</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genetwerkt</a:t>
            </a:r>
            <a:r>
              <a:rPr lang="en-US" sz="4400" dirty="0">
                <a:solidFill>
                  <a:schemeClr val="bg1">
                    <a:lumMod val="65000"/>
                  </a:schemeClr>
                </a:solidFill>
                <a:latin typeface="Calibri" charset="0"/>
                <a:cs typeface="Calibri" charset="0"/>
              </a:rPr>
              <a:t>, complex en </a:t>
            </a:r>
            <a:r>
              <a:rPr lang="en-US" sz="4400" dirty="0" err="1">
                <a:solidFill>
                  <a:schemeClr val="bg1">
                    <a:lumMod val="65000"/>
                  </a:schemeClr>
                </a:solidFill>
                <a:latin typeface="Calibri" charset="0"/>
                <a:cs typeface="Calibri" charset="0"/>
              </a:rPr>
              <a:t>adaptief</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vaak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onvoorspelbaar</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Benader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ID-</a:t>
            </a:r>
            <a:r>
              <a:rPr lang="en-US" sz="4400" b="1" dirty="0" err="1">
                <a:solidFill>
                  <a:schemeClr val="bg1">
                    <a:lumMod val="65000"/>
                  </a:schemeClr>
                </a:solidFill>
                <a:latin typeface="Calibri" charset="0"/>
                <a:cs typeface="Calibri" charset="0"/>
              </a:rPr>
              <a:t>projectbeoordeling</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weersvoorspelling</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De </a:t>
            </a:r>
            <a:r>
              <a:rPr lang="en-US" sz="4400" dirty="0" err="1">
                <a:solidFill>
                  <a:schemeClr val="bg1">
                    <a:lumMod val="65000"/>
                  </a:schemeClr>
                </a:solidFill>
                <a:latin typeface="Calibri" charset="0"/>
                <a:cs typeface="Calibri" charset="0"/>
              </a:rPr>
              <a:t>operationaliteit</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hangt</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af</a:t>
            </a:r>
            <a:r>
              <a:rPr lang="en-US" sz="4400" b="1"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succesvolle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combinaties</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effectief</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verbonden</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onderdelen</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externe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in </a:t>
            </a:r>
            <a:r>
              <a:rPr lang="en-US" sz="4400" b="1" dirty="0">
                <a:solidFill>
                  <a:schemeClr val="bg1">
                    <a:lumMod val="65000"/>
                  </a:schemeClr>
                </a:solidFill>
                <a:latin typeface="Calibri" charset="0"/>
                <a:cs typeface="Calibri" charset="0"/>
              </a:rPr>
              <a:t>het </a:t>
            </a:r>
            <a:r>
              <a:rPr lang="en-US" sz="4400" b="1" dirty="0" err="1">
                <a:solidFill>
                  <a:schemeClr val="bg1">
                    <a:lumMod val="65000"/>
                  </a:schemeClr>
                </a:solidFill>
                <a:latin typeface="Calibri" charset="0"/>
                <a:cs typeface="Calibri" charset="0"/>
              </a:rPr>
              <a:t>heersende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politieke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klimaat</a:t>
            </a:r>
            <a:r>
              <a:rPr lang="en-US" sz="4400" dirty="0">
                <a:solidFill>
                  <a:schemeClr val="bg1">
                    <a:lumMod val="65000"/>
                  </a:schemeClr>
                </a:solidFill>
                <a:latin typeface="Calibri" charset="0"/>
                <a:cs typeface="Calibri"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sym typeface="Wingdings" charset="0"/>
              </a:rPr>
              <a:t>Wanneer</a:t>
            </a:r>
            <a:r>
              <a:rPr lang="en-US" sz="4400" dirty="0">
                <a:solidFill>
                  <a:schemeClr val="bg1">
                    <a:lumMod val="65000"/>
                  </a:schemeClr>
                </a:solidFill>
                <a:latin typeface="Calibri" charset="0"/>
                <a:ea typeface="SimSun" charset="0"/>
                <a:cs typeface="SimSun" charset="0"/>
                <a:sym typeface="Wingdings" charset="0"/>
              </a:rPr>
              <a:t> is een ID </a:t>
            </a:r>
            <a:r>
              <a:rPr lang="en-US" sz="4400" dirty="0" err="1">
                <a:solidFill>
                  <a:schemeClr val="bg1">
                    <a:lumMod val="65000"/>
                  </a:schemeClr>
                </a:solidFill>
                <a:latin typeface="Calibri" charset="0"/>
                <a:ea typeface="SimSun" charset="0"/>
                <a:cs typeface="SimSun" charset="0"/>
                <a:sym typeface="Wingdings" charset="0"/>
              </a:rPr>
              <a:t>succesvol</a:t>
            </a:r>
            <a:r>
              <a:rPr lang="en-US" sz="4400"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Succes</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heeft</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vijf</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gezichten</a:t>
            </a:r>
            <a:r>
              <a:rPr lang="en-US" sz="4400" dirty="0">
                <a:solidFill>
                  <a:schemeClr val="bg1">
                    <a:lumMod val="65000"/>
                  </a:schemeClr>
                </a:solidFill>
                <a:latin typeface="Calibri" charset="0"/>
                <a:ea typeface="SimSun" charset="0"/>
                <a:cs typeface="SimSun" charset="0"/>
                <a:sym typeface="Wingdings" charset="0"/>
              </a:rPr>
              <a:t>: </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ecologisch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Geldt</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ook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voor</a:t>
            </a:r>
            <a:r>
              <a:rPr lang="en-US" sz="4400" dirty="0">
                <a:solidFill>
                  <a:schemeClr val="bg1">
                    <a:lumMod val="65000"/>
                  </a:schemeClr>
                </a:solidFill>
                <a:latin typeface="Calibri" charset="0"/>
                <a:ea typeface="SimSun" charset="0"/>
                <a:cs typeface="SimSun" charset="0"/>
              </a:rPr>
              <a:t> netwerk- en </a:t>
            </a:r>
            <a:r>
              <a:rPr lang="en-US" sz="4400" dirty="0" err="1">
                <a:solidFill>
                  <a:schemeClr val="bg1">
                    <a:lumMod val="65000"/>
                  </a:schemeClr>
                </a:solidFill>
                <a:latin typeface="Calibri" charset="0"/>
                <a:ea typeface="SimSun" charset="0"/>
                <a:cs typeface="SimSun" charset="0"/>
              </a:rPr>
              <a:t>organisatiemodi</a:t>
            </a:r>
            <a:r>
              <a:rPr lang="en-US" sz="4400" dirty="0">
                <a:solidFill>
                  <a:schemeClr val="bg1">
                    <a:lumMod val="65000"/>
                  </a:schemeClr>
                </a:solidFill>
                <a:latin typeface="Calibri" charset="0"/>
                <a:ea typeface="SimSun" charset="0"/>
                <a:cs typeface="SimSun"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b="1" dirty="0">
                <a:solidFill>
                  <a:schemeClr val="bg1">
                    <a:lumMod val="65000"/>
                  </a:schemeClr>
                </a:solidFill>
                <a:latin typeface="Calibri" charset="0"/>
                <a:cs typeface="Calibri" charset="0"/>
              </a:rPr>
              <a:t>Wat</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juristen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aan-projectsucces</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kunnen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bijdragen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vind</a:t>
            </a:r>
            <a:r>
              <a:rPr lang="en-US" sz="4400" b="1" dirty="0">
                <a:solidFill>
                  <a:schemeClr val="bg1">
                    <a:lumMod val="65000"/>
                  </a:schemeClr>
                </a:solidFill>
                <a:latin typeface="Calibri" charset="0"/>
                <a:cs typeface="Calibri" charset="0"/>
              </a:rPr>
              <a:t> je in</a:t>
            </a:r>
            <a:r>
              <a:rPr lang="en-US" sz="4400" dirty="0">
                <a:solidFill>
                  <a:schemeClr val="bg1">
                    <a:lumMod val="65000"/>
                  </a:schemeClr>
                </a:solidFill>
                <a:latin typeface="Calibri" charset="0"/>
                <a:cs typeface="Calibri" charset="0"/>
              </a:rPr>
              <a:t> </a:t>
            </a:r>
            <a:r>
              <a:rPr lang="en-US" sz="4400" b="1" i="1" dirty="0">
                <a:solidFill>
                  <a:schemeClr val="bg1">
                    <a:lumMod val="65000"/>
                  </a:schemeClr>
                </a:solidFill>
                <a:latin typeface="Calibri" charset="0"/>
                <a:cs typeface="Calibri" charset="0"/>
              </a:rPr>
              <a:t>het </a:t>
            </a:r>
            <a:r>
              <a:rPr lang="en-US" sz="4400" b="1" i="1" dirty="0" err="1">
                <a:solidFill>
                  <a:schemeClr val="bg1">
                    <a:lumMod val="65000"/>
                  </a:schemeClr>
                </a:solidFill>
                <a:latin typeface="Calibri" charset="0"/>
                <a:cs typeface="Calibri" charset="0"/>
              </a:rPr>
              <a:t>normatieve</a:t>
            </a:r>
            <a:r>
              <a:rPr lang="en-US" sz="4400" b="1" i="1" dirty="0">
                <a:solidFill>
                  <a:schemeClr val="bg1">
                    <a:lumMod val="65000"/>
                  </a:schemeClr>
                </a:solidFill>
                <a:latin typeface="Calibri" charset="0"/>
                <a:cs typeface="Calibri" charset="0"/>
              </a:rPr>
              <a:t> </a:t>
            </a:r>
            <a:r>
              <a:rPr lang="en-US" sz="4400" b="1" i="1" dirty="0" err="1">
                <a:solidFill>
                  <a:schemeClr val="bg1">
                    <a:lumMod val="65000"/>
                  </a:schemeClr>
                </a:solidFill>
                <a:latin typeface="Calibri" charset="0"/>
                <a:cs typeface="Calibri" charset="0"/>
              </a:rPr>
              <a:t>debat</a:t>
            </a:r>
            <a:r>
              <a:rPr lang="en-US" sz="4400" b="1" i="1"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dat</a:t>
            </a:r>
            <a:r>
              <a:rPr lang="en-US" sz="4400" i="1" dirty="0">
                <a:solidFill>
                  <a:schemeClr val="bg1">
                    <a:lumMod val="65000"/>
                  </a:schemeClr>
                </a:solidFill>
                <a:latin typeface="Calibri" charset="0"/>
                <a:cs typeface="Calibri" charset="0"/>
              </a:rPr>
              <a:t> </a:t>
            </a:r>
            <a:r>
              <a:rPr lang="en-US" sz="4400" dirty="0">
                <a:solidFill>
                  <a:schemeClr val="bg1">
                    <a:lumMod val="65000"/>
                  </a:schemeClr>
                </a:solidFill>
                <a:latin typeface="Calibri" charset="0"/>
                <a:cs typeface="Calibri" charset="0"/>
              </a:rPr>
              <a:t>de RE-</a:t>
            </a:r>
            <a:r>
              <a:rPr lang="en-US" sz="4400" dirty="0" err="1">
                <a:solidFill>
                  <a:schemeClr val="bg1">
                    <a:lumMod val="65000"/>
                  </a:schemeClr>
                </a:solidFill>
                <a:latin typeface="Calibri" charset="0"/>
                <a:cs typeface="Calibri" charset="0"/>
              </a:rPr>
              <a:t>fase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afsluit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precontractueel</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tx1"/>
                </a:solidFill>
                <a:latin typeface="Calibri" charset="0"/>
                <a:cs typeface="Calibri" charset="0"/>
              </a:rPr>
              <a:t>Inventariseer</a:t>
            </a:r>
            <a:r>
              <a:rPr lang="en-US" sz="4400" dirty="0">
                <a:solidFill>
                  <a:schemeClr val="tx1"/>
                </a:solidFill>
                <a:latin typeface="Calibri" charset="0"/>
                <a:cs typeface="Calibri" charset="0"/>
              </a:rPr>
              <a:t> en </a:t>
            </a:r>
            <a:r>
              <a:rPr lang="en-US" sz="4400" dirty="0" err="1">
                <a:solidFill>
                  <a:schemeClr val="tx1"/>
                </a:solidFill>
                <a:latin typeface="Calibri" charset="0"/>
                <a:cs typeface="Calibri" charset="0"/>
              </a:rPr>
              <a:t>bescherm</a:t>
            </a:r>
            <a:r>
              <a:rPr lang="en-US" sz="4400" dirty="0">
                <a:solidFill>
                  <a:schemeClr val="tx1"/>
                </a:solidFill>
                <a:latin typeface="Calibri" charset="0"/>
                <a:cs typeface="Calibri" charset="0"/>
              </a:rPr>
              <a:t> de </a:t>
            </a:r>
            <a:r>
              <a:rPr lang="en-US" sz="4400" dirty="0" err="1">
                <a:solidFill>
                  <a:schemeClr val="tx1"/>
                </a:solidFill>
                <a:latin typeface="Calibri" charset="0"/>
                <a:cs typeface="Calibri" charset="0"/>
              </a:rPr>
              <a:t>omvang</a:t>
            </a:r>
            <a:r>
              <a:rPr lang="en-US" sz="4400" dirty="0">
                <a:solidFill>
                  <a:schemeClr val="tx1"/>
                </a:solidFill>
                <a:latin typeface="Calibri" charset="0"/>
                <a:cs typeface="Calibri" charset="0"/>
              </a:rPr>
              <a:t> van de </a:t>
            </a:r>
            <a:r>
              <a:rPr lang="en-US" sz="4400" dirty="0" err="1">
                <a:solidFill>
                  <a:schemeClr val="tx1"/>
                </a:solidFill>
                <a:latin typeface="Calibri" charset="0"/>
                <a:cs typeface="Calibri" charset="0"/>
              </a:rPr>
              <a:t>resterende</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speelruimte</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voor</a:t>
            </a:r>
            <a:r>
              <a:rPr lang="en-US" sz="4400" dirty="0">
                <a:solidFill>
                  <a:schemeClr val="tx1"/>
                </a:solidFill>
                <a:latin typeface="Calibri" charset="0"/>
                <a:cs typeface="Calibri" charset="0"/>
              </a:rPr>
              <a:t> ID </a:t>
            </a:r>
            <a:r>
              <a:rPr lang="en-US" sz="4400" dirty="0" err="1">
                <a:solidFill>
                  <a:schemeClr val="tx1"/>
                </a:solidFill>
                <a:latin typeface="Calibri" charset="0"/>
                <a:cs typeface="Calibri" charset="0"/>
              </a:rPr>
              <a:t>aanbieders</a:t>
            </a:r>
            <a:r>
              <a:rPr lang="en-US" sz="4400" dirty="0">
                <a:solidFill>
                  <a:schemeClr val="tx1"/>
                </a:solidFill>
                <a:latin typeface="Calibri" charset="0"/>
                <a:cs typeface="Calibri" charset="0"/>
              </a:rPr>
              <a:t> en </a:t>
            </a:r>
            <a:r>
              <a:rPr lang="en-US" sz="4400" dirty="0" err="1">
                <a:solidFill>
                  <a:schemeClr val="tx1"/>
                </a:solidFill>
                <a:latin typeface="Calibri" charset="0"/>
                <a:cs typeface="Calibri" charset="0"/>
              </a:rPr>
              <a:t>gebruikers</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Overweeg</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daarbij</a:t>
            </a:r>
            <a:r>
              <a:rPr lang="en-US" sz="4400" dirty="0">
                <a:solidFill>
                  <a:schemeClr val="tx1"/>
                </a:solidFill>
                <a:latin typeface="Calibri" charset="0"/>
                <a:cs typeface="Calibri" charset="0"/>
              </a:rPr>
              <a:t> </a:t>
            </a:r>
            <a:r>
              <a:rPr lang="en-US" sz="4400" b="1" dirty="0" err="1">
                <a:solidFill>
                  <a:schemeClr val="tx1"/>
                </a:solidFill>
                <a:latin typeface="Calibri" charset="0"/>
                <a:cs typeface="Calibri" charset="0"/>
              </a:rPr>
              <a:t>simulatie</a:t>
            </a:r>
            <a:r>
              <a:rPr lang="en-US" sz="4400" b="1" dirty="0">
                <a:solidFill>
                  <a:schemeClr val="tx1"/>
                </a:solidFill>
                <a:latin typeface="Calibri" charset="0"/>
                <a:cs typeface="Calibri" charset="0"/>
              </a:rPr>
              <a:t> </a:t>
            </a:r>
            <a:r>
              <a:rPr lang="en-US" sz="4400" b="1" dirty="0" err="1">
                <a:solidFill>
                  <a:schemeClr val="tx1"/>
                </a:solidFill>
                <a:latin typeface="Calibri" charset="0"/>
                <a:cs typeface="Calibri" charset="0"/>
              </a:rPr>
              <a:t>als</a:t>
            </a:r>
            <a:r>
              <a:rPr lang="en-US" sz="4400" b="1" dirty="0">
                <a:solidFill>
                  <a:schemeClr val="tx1"/>
                </a:solidFill>
                <a:latin typeface="Calibri" charset="0"/>
                <a:cs typeface="Calibri" charset="0"/>
              </a:rPr>
              <a:t> </a:t>
            </a:r>
            <a:r>
              <a:rPr lang="en-US" sz="4400" b="1" dirty="0" err="1">
                <a:solidFill>
                  <a:schemeClr val="tx1"/>
                </a:solidFill>
                <a:latin typeface="Calibri" charset="0"/>
                <a:cs typeface="Calibri" charset="0"/>
              </a:rPr>
              <a:t>verificatie</a:t>
            </a:r>
            <a:r>
              <a:rPr lang="en-US" sz="4400" b="1" dirty="0">
                <a:solidFill>
                  <a:schemeClr val="tx1"/>
                </a:solidFill>
                <a:latin typeface="Calibri" charset="0"/>
                <a:cs typeface="Calibri" charset="0"/>
              </a:rPr>
              <a:t>-instrument.</a:t>
            </a:r>
            <a:endParaRPr lang="en-US" sz="4400" dirty="0">
              <a:solidFill>
                <a:schemeClr val="tx1"/>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Schep</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als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mogelijk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condities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win-win- </a:t>
            </a:r>
            <a:r>
              <a:rPr lang="en-US" sz="4400" dirty="0">
                <a:solidFill>
                  <a:schemeClr val="bg1">
                    <a:lumMod val="65000"/>
                  </a:schemeClr>
                </a:solidFill>
                <a:latin typeface="Calibri" charset="0"/>
                <a:cs typeface="Calibri" charset="0"/>
              </a:rPr>
              <a:t>in </a:t>
            </a:r>
            <a:r>
              <a:rPr lang="en-US" sz="4400" dirty="0" err="1">
                <a:solidFill>
                  <a:schemeClr val="bg1">
                    <a:lumMod val="65000"/>
                  </a:schemeClr>
                </a:solidFill>
                <a:latin typeface="Calibri" charset="0"/>
                <a:cs typeface="Calibri" charset="0"/>
              </a:rPr>
              <a:t>plaats</a:t>
            </a:r>
            <a:r>
              <a:rPr lang="en-US" sz="4400"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vechtsport</a:t>
            </a:r>
            <a:r>
              <a:rPr lang="en-US" sz="4400" i="1" dirty="0" err="1">
                <a:solidFill>
                  <a:schemeClr val="bg1">
                    <a:lumMod val="65000"/>
                  </a:schemeClr>
                </a:solidFill>
                <a:latin typeface="Calibri" charset="0"/>
                <a:cs typeface="Calibri" charset="0"/>
              </a:rPr>
              <a:t>framing</a:t>
            </a:r>
            <a:r>
              <a:rPr lang="en-US" sz="4400" dirty="0">
                <a:solidFill>
                  <a:schemeClr val="bg1">
                    <a:lumMod val="65000"/>
                  </a:schemeClr>
                </a:solidFill>
                <a:latin typeface="Calibri" charset="0"/>
                <a:cs typeface="Calibri" charset="0"/>
              </a:rPr>
              <a:t>.</a:t>
            </a:r>
            <a:endParaRPr lang="en-US" sz="1200" b="1" dirty="0">
              <a:solidFill>
                <a:schemeClr val="bg1">
                  <a:lumMod val="65000"/>
                </a:schemeClr>
              </a:solidFill>
              <a:latin typeface="Calibri" charset="0"/>
              <a:ea typeface="SimSun"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p>
            <a:pPr>
              <a:defRPr/>
            </a:pPr>
            <a:r>
              <a:rPr lang="en-US" smtClean="0"/>
              <a:t>9/19/19</a:t>
            </a:r>
            <a:endParaRPr lang="en-US"/>
          </a:p>
        </p:txBody>
      </p:sp>
      <p:sp>
        <p:nvSpPr>
          <p:cNvPr id="3" name="Rectangle 8"/>
          <p:cNvSpPr>
            <a:spLocks noChangeArrowheads="1"/>
          </p:cNvSpPr>
          <p:nvPr/>
        </p:nvSpPr>
        <p:spPr bwMode="auto">
          <a:xfrm>
            <a:off x="3462338" y="1827213"/>
            <a:ext cx="13609637" cy="8596312"/>
          </a:xfrm>
          <a:prstGeom prst="rect">
            <a:avLst/>
          </a:prstGeom>
          <a:solidFill>
            <a:schemeClr val="bg1"/>
          </a:solidFill>
          <a:ln w="9525">
            <a:solidFill>
              <a:schemeClr val="tx1"/>
            </a:solidFill>
            <a:miter lim="800000"/>
            <a:headEnd/>
            <a:tailEnd/>
          </a:ln>
        </p:spPr>
        <p:txBody>
          <a:bodyPr>
            <a:spAutoFit/>
          </a:bodyPr>
          <a:lstStyle/>
          <a:p>
            <a:pPr algn="ctr"/>
            <a:r>
              <a:rPr lang="en-US" sz="7200" u="sng">
                <a:solidFill>
                  <a:srgbClr val="FF0000"/>
                </a:solidFill>
                <a:latin typeface="Segoe Print" charset="0"/>
              </a:rPr>
              <a:t>DEMONSTRABILITEIT?</a:t>
            </a:r>
          </a:p>
          <a:p>
            <a:pPr algn="ctr"/>
            <a:endParaRPr lang="en-US" sz="7200" u="sng">
              <a:solidFill>
                <a:srgbClr val="FF0000"/>
              </a:solidFill>
              <a:latin typeface="Segoe Print" charset="0"/>
            </a:endParaRPr>
          </a:p>
          <a:p>
            <a:pPr algn="ctr"/>
            <a:r>
              <a:rPr lang="en-US" sz="7200" u="sng">
                <a:solidFill>
                  <a:schemeClr val="tx1"/>
                </a:solidFill>
                <a:latin typeface="Segoe Print" charset="0"/>
              </a:rPr>
              <a:t>Geschiktheid van specialistische aanbevelingen om hun uitwerking na te bootsen in een werkzaam model en te tonen aan niet-specialisten (en omgekerd)</a:t>
            </a:r>
          </a:p>
          <a:p>
            <a:pPr algn="ctr"/>
            <a:endParaRPr lang="en-US" u="sng">
              <a:solidFill>
                <a:schemeClr val="tx1"/>
              </a:solidFill>
              <a:latin typeface="Segoe Print" charset="0"/>
            </a:endParaRPr>
          </a:p>
        </p:txBody>
      </p:sp>
      <p:sp>
        <p:nvSpPr>
          <p:cNvPr id="93187" name="Rectangle 26"/>
          <p:cNvSpPr>
            <a:spLocks noChangeArrowheads="1"/>
          </p:cNvSpPr>
          <p:nvPr/>
        </p:nvSpPr>
        <p:spPr bwMode="auto">
          <a:xfrm>
            <a:off x="18583275" y="169863"/>
            <a:ext cx="1512888"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7.1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0" dur="1000" fill="hold"/>
                                        <p:tgtEl>
                                          <p:spTgt spid="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0" y="1611313"/>
            <a:ext cx="9510713" cy="9720262"/>
          </a:xfrm>
          <a:solidFill>
            <a:schemeClr val="bg1">
              <a:lumMod val="75000"/>
              <a:alpha val="54000"/>
            </a:schemeClr>
          </a:solidFill>
        </p:spPr>
        <p:txBody>
          <a:bodyPr anchor="ctr"/>
          <a:lstStyle/>
          <a:p>
            <a:pPr marL="179982" indent="0">
              <a:lnSpc>
                <a:spcPct val="102000"/>
              </a:lnSpc>
              <a:spcAft>
                <a:spcPts val="0"/>
              </a:spcAft>
              <a:buClr>
                <a:srgbClr val="FAB915"/>
              </a:buClr>
              <a:defRPr/>
            </a:pPr>
            <a:r>
              <a:rPr lang="en-US" sz="4000" dirty="0"/>
              <a:t>Creditors can activate e-CODEX’s EPO via the e-Justice Portal. The alternative is a </a:t>
            </a:r>
            <a:r>
              <a:rPr lang="en-US" sz="4000" dirty="0" err="1"/>
              <a:t>profes-sional</a:t>
            </a:r>
            <a:r>
              <a:rPr lang="en-US" sz="4000" dirty="0"/>
              <a:t> debt collecting service (DCS). So EPO/DCS is indicative of e-CODEX’s market share.</a:t>
            </a:r>
          </a:p>
          <a:p>
            <a:pPr marL="179982" indent="0">
              <a:lnSpc>
                <a:spcPct val="102000"/>
              </a:lnSpc>
              <a:spcAft>
                <a:spcPts val="0"/>
              </a:spcAft>
              <a:buClr>
                <a:srgbClr val="FAB915"/>
              </a:buClr>
              <a:defRPr/>
            </a:pPr>
            <a:r>
              <a:rPr lang="en-US" sz="4000" dirty="0">
                <a:solidFill>
                  <a:srgbClr val="FF0000"/>
                </a:solidFill>
              </a:rPr>
              <a:t>Step 1:</a:t>
            </a:r>
            <a:r>
              <a:rPr lang="en-US" sz="4000" dirty="0"/>
              <a:t> Google. DCSs galore. 50% doesn’t find the Portal. </a:t>
            </a:r>
            <a:r>
              <a:rPr lang="en-US" sz="4000" dirty="0">
                <a:solidFill>
                  <a:srgbClr val="FF0000"/>
                </a:solidFill>
              </a:rPr>
              <a:t>Step 2</a:t>
            </a:r>
            <a:r>
              <a:rPr lang="en-US" sz="4000" dirty="0"/>
              <a:t>. Half of those that arrived at the Portal select the beta version. Rest drops out. </a:t>
            </a:r>
            <a:r>
              <a:rPr lang="en-US" sz="4000" dirty="0">
                <a:solidFill>
                  <a:srgbClr val="FF0000"/>
                </a:solidFill>
              </a:rPr>
              <a:t>Step3</a:t>
            </a:r>
            <a:r>
              <a:rPr lang="en-US" sz="4000" dirty="0"/>
              <a:t>. Again half drop out at seeing the number of forms shown. </a:t>
            </a:r>
            <a:r>
              <a:rPr lang="en-US" sz="4000" dirty="0">
                <a:solidFill>
                  <a:srgbClr val="FF0000"/>
                </a:solidFill>
              </a:rPr>
              <a:t>Step 4</a:t>
            </a:r>
            <a:r>
              <a:rPr lang="en-US" sz="4000" dirty="0"/>
              <a:t>. And again half drop out on finding out that forms must be filled in in the language of the judiciary to be addressed. My simple simulation run leads to the suggestion that the size of the EPO user community is in the order of 7% of its potential size. A Farce?</a:t>
            </a:r>
          </a:p>
        </p:txBody>
      </p:sp>
      <p:sp>
        <p:nvSpPr>
          <p:cNvPr id="94210" name="TextBox 1"/>
          <p:cNvSpPr txBox="1">
            <a:spLocks noChangeArrowheads="1"/>
          </p:cNvSpPr>
          <p:nvPr/>
        </p:nvSpPr>
        <p:spPr bwMode="auto">
          <a:xfrm>
            <a:off x="9871075" y="1755775"/>
            <a:ext cx="102250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r>
              <a:rPr lang="en-US"/>
              <a:t>EPO (European Payment Order) = via e-Justice Portal</a:t>
            </a:r>
          </a:p>
          <a:p>
            <a:r>
              <a:rPr lang="en-US"/>
              <a:t>DCS (Debt Collection Dervice) = via the market</a:t>
            </a:r>
          </a:p>
        </p:txBody>
      </p:sp>
      <p:pic>
        <p:nvPicPr>
          <p:cNvPr id="94211" name="Picture 3" descr="EPOSI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71063" y="5211763"/>
            <a:ext cx="7799387" cy="525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rved Up Arrow 4"/>
          <p:cNvSpPr/>
          <p:nvPr/>
        </p:nvSpPr>
        <p:spPr>
          <a:xfrm rot="12583984" flipH="1">
            <a:off x="14585950" y="4244975"/>
            <a:ext cx="3852863" cy="1852613"/>
          </a:xfrm>
          <a:prstGeom prst="curved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en-US">
              <a:solidFill>
                <a:schemeClr val="tx1"/>
              </a:solidFill>
            </a:endParaRPr>
          </a:p>
        </p:txBody>
      </p:sp>
      <p:sp>
        <p:nvSpPr>
          <p:cNvPr id="14" name="Curved Up Arrow 13"/>
          <p:cNvSpPr/>
          <p:nvPr/>
        </p:nvSpPr>
        <p:spPr>
          <a:xfrm rot="16200000" flipH="1">
            <a:off x="17223581" y="6687344"/>
            <a:ext cx="1081088" cy="1295400"/>
          </a:xfrm>
          <a:prstGeom prst="curved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en-US">
              <a:solidFill>
                <a:schemeClr val="tx1"/>
              </a:solidFill>
            </a:endParaRPr>
          </a:p>
        </p:txBody>
      </p:sp>
      <p:sp>
        <p:nvSpPr>
          <p:cNvPr id="15" name="Curved Up Arrow 14"/>
          <p:cNvSpPr/>
          <p:nvPr/>
        </p:nvSpPr>
        <p:spPr>
          <a:xfrm rot="16200000" flipH="1">
            <a:off x="17224375" y="7767638"/>
            <a:ext cx="1079500" cy="1295400"/>
          </a:xfrm>
          <a:prstGeom prst="curved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en-US">
              <a:solidFill>
                <a:schemeClr val="tx1"/>
              </a:solidFill>
            </a:endParaRPr>
          </a:p>
        </p:txBody>
      </p:sp>
      <p:sp>
        <p:nvSpPr>
          <p:cNvPr id="16" name="Curved Up Arrow 15"/>
          <p:cNvSpPr/>
          <p:nvPr/>
        </p:nvSpPr>
        <p:spPr>
          <a:xfrm rot="16200000" flipH="1">
            <a:off x="17223581" y="8919369"/>
            <a:ext cx="1081088" cy="1295400"/>
          </a:xfrm>
          <a:prstGeom prst="curved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en-US">
              <a:solidFill>
                <a:schemeClr val="tx1"/>
              </a:solidFill>
            </a:endParaRPr>
          </a:p>
        </p:txBody>
      </p:sp>
      <p:sp>
        <p:nvSpPr>
          <p:cNvPr id="17" name="TextBox 16"/>
          <p:cNvSpPr txBox="1">
            <a:spLocks noChangeArrowheads="1"/>
          </p:cNvSpPr>
          <p:nvPr/>
        </p:nvSpPr>
        <p:spPr bwMode="auto">
          <a:xfrm>
            <a:off x="17935575" y="5427663"/>
            <a:ext cx="1871663"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pPr algn="r"/>
            <a:r>
              <a:rPr lang="en-US" sz="3200">
                <a:latin typeface="Segoe Print" charset="0"/>
              </a:rPr>
              <a:t>Portal leads to Beta?</a:t>
            </a:r>
          </a:p>
        </p:txBody>
      </p:sp>
      <p:sp>
        <p:nvSpPr>
          <p:cNvPr id="18" name="TextBox 17"/>
          <p:cNvSpPr txBox="1">
            <a:spLocks noChangeArrowheads="1"/>
          </p:cNvSpPr>
          <p:nvPr/>
        </p:nvSpPr>
        <p:spPr bwMode="auto">
          <a:xfrm>
            <a:off x="17935575" y="8091488"/>
            <a:ext cx="1871663"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pPr algn="r"/>
            <a:r>
              <a:rPr lang="en-US" sz="3200">
                <a:latin typeface="Segoe Print" charset="0"/>
              </a:rPr>
              <a:t>Beta leads to Forms?</a:t>
            </a:r>
          </a:p>
        </p:txBody>
      </p:sp>
      <p:sp>
        <p:nvSpPr>
          <p:cNvPr id="19" name="TextBox 18"/>
          <p:cNvSpPr txBox="1">
            <a:spLocks noChangeArrowheads="1"/>
          </p:cNvSpPr>
          <p:nvPr/>
        </p:nvSpPr>
        <p:spPr bwMode="auto">
          <a:xfrm>
            <a:off x="17575213" y="9099550"/>
            <a:ext cx="230505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pPr algn="r"/>
            <a:r>
              <a:rPr lang="en-US" sz="3200">
                <a:latin typeface="Segoe Print" charset="0"/>
              </a:rPr>
              <a:t>Forms lead to Form A?</a:t>
            </a:r>
          </a:p>
        </p:txBody>
      </p:sp>
      <p:sp>
        <p:nvSpPr>
          <p:cNvPr id="22" name="TextBox 21"/>
          <p:cNvSpPr txBox="1">
            <a:spLocks noChangeArrowheads="1"/>
          </p:cNvSpPr>
          <p:nvPr/>
        </p:nvSpPr>
        <p:spPr bwMode="auto">
          <a:xfrm rot="1075009">
            <a:off x="5057775" y="3074988"/>
            <a:ext cx="8423275" cy="6978650"/>
          </a:xfrm>
          <a:prstGeom prst="rect">
            <a:avLst/>
          </a:prstGeom>
          <a:solidFill>
            <a:srgbClr val="FF0000">
              <a:alpha val="6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endParaRPr lang="en-US" sz="9600">
              <a:latin typeface="Ayuthaya" charset="0"/>
            </a:endParaRPr>
          </a:p>
          <a:p>
            <a:endParaRPr lang="en-US" sz="9600">
              <a:latin typeface="Ayuthaya" charset="0"/>
            </a:endParaRPr>
          </a:p>
          <a:p>
            <a:pPr algn="ctr"/>
            <a:r>
              <a:rPr lang="en-US" sz="9600">
                <a:latin typeface="Ayuthaya" charset="0"/>
              </a:rPr>
              <a:t>?!?@#?</a:t>
            </a:r>
          </a:p>
          <a:p>
            <a:endParaRPr lang="en-US" sz="9600">
              <a:latin typeface="Ayuthaya" charset="0"/>
            </a:endParaRPr>
          </a:p>
          <a:p>
            <a:endParaRPr lang="en-US" sz="9600">
              <a:latin typeface="Ayuthaya" charset="0"/>
            </a:endParaRPr>
          </a:p>
        </p:txBody>
      </p:sp>
      <p:sp>
        <p:nvSpPr>
          <p:cNvPr id="21" name="TextBox 20"/>
          <p:cNvSpPr txBox="1">
            <a:spLocks noChangeArrowheads="1"/>
          </p:cNvSpPr>
          <p:nvPr/>
        </p:nvSpPr>
        <p:spPr bwMode="auto">
          <a:xfrm>
            <a:off x="17548225" y="3338513"/>
            <a:ext cx="1871663"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pPr algn="r"/>
            <a:r>
              <a:rPr lang="en-US" sz="3200">
                <a:latin typeface="Segoe Print" charset="0"/>
              </a:rPr>
              <a:t>Google leads to Portal?</a:t>
            </a:r>
          </a:p>
        </p:txBody>
      </p:sp>
      <p:sp>
        <p:nvSpPr>
          <p:cNvPr id="20" name="Rectangle 2"/>
          <p:cNvSpPr/>
          <p:nvPr/>
        </p:nvSpPr>
        <p:spPr>
          <a:xfrm rot="20760861">
            <a:off x="4044950" y="3338513"/>
            <a:ext cx="9061450" cy="5924550"/>
          </a:xfrm>
          <a:prstGeom prst="rect">
            <a:avLst/>
          </a:prstGeom>
          <a:solidFill>
            <a:schemeClr val="bg1">
              <a:lumMod val="85000"/>
            </a:schemeClr>
          </a:solidFill>
          <a:ln w="3175" cmpd="sng">
            <a:noFill/>
            <a:prstDash val="sysDot"/>
          </a:ln>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marL="179982">
              <a:lnSpc>
                <a:spcPct val="102000"/>
              </a:lnSpc>
              <a:spcAft>
                <a:spcPts val="0"/>
              </a:spcAft>
              <a:buClr>
                <a:srgbClr val="FAB915"/>
              </a:buClr>
              <a:defRPr/>
            </a:pPr>
            <a:r>
              <a:rPr lang="en-US" sz="6000" dirty="0">
                <a:solidFill>
                  <a:srgbClr val="FF0000"/>
                </a:solidFill>
              </a:rPr>
              <a:t>Statistics available on the EPO practice in Germany on incoming requests during 2018 show the actual percentage to be a stunning 6.6%. </a:t>
            </a:r>
          </a:p>
        </p:txBody>
      </p:sp>
      <p:sp>
        <p:nvSpPr>
          <p:cNvPr id="12" name="Text Placeholder 3"/>
          <p:cNvSpPr>
            <a:spLocks noGrp="1"/>
          </p:cNvSpPr>
          <p:nvPr>
            <p:ph type="body" sz="quarter" idx="14"/>
          </p:nvPr>
        </p:nvSpPr>
        <p:spPr>
          <a:xfrm>
            <a:off x="7927975" y="315913"/>
            <a:ext cx="8783638" cy="574675"/>
          </a:xfrm>
        </p:spPr>
        <p:txBody>
          <a:bodyPr/>
          <a:lstStyle/>
          <a:p>
            <a:pPr>
              <a:defRPr/>
            </a:pPr>
            <a:r>
              <a:rPr lang="en-US" sz="4400" dirty="0">
                <a:solidFill>
                  <a:schemeClr val="tx1"/>
                </a:solidFill>
              </a:rPr>
              <a:t>e-CODEX’s EPO Simulated </a:t>
            </a:r>
          </a:p>
        </p:txBody>
      </p:sp>
      <p:sp>
        <p:nvSpPr>
          <p:cNvPr id="23" name="Rectangle 2"/>
          <p:cNvSpPr/>
          <p:nvPr/>
        </p:nvSpPr>
        <p:spPr>
          <a:xfrm rot="517198">
            <a:off x="5907088" y="4065588"/>
            <a:ext cx="7127875" cy="4319587"/>
          </a:xfrm>
          <a:prstGeom prst="rect">
            <a:avLst/>
          </a:prstGeom>
          <a:solidFill>
            <a:schemeClr val="bg1">
              <a:lumMod val="85000"/>
            </a:schemeClr>
          </a:solidFill>
          <a:ln w="3175" cmpd="sng">
            <a:noFill/>
            <a:prstDash val="sysDot"/>
          </a:ln>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marL="179982" algn="ctr">
              <a:lnSpc>
                <a:spcPct val="102000"/>
              </a:lnSpc>
              <a:spcAft>
                <a:spcPts val="0"/>
              </a:spcAft>
              <a:buClr>
                <a:srgbClr val="FAB915"/>
              </a:buClr>
              <a:defRPr/>
            </a:pPr>
            <a:r>
              <a:rPr lang="en-US" sz="6000" dirty="0">
                <a:solidFill>
                  <a:srgbClr val="000000"/>
                </a:solidFill>
              </a:rPr>
              <a:t>a simulation run does not breed facts. It breeds hypotheses that can be falsified. </a:t>
            </a:r>
          </a:p>
        </p:txBody>
      </p:sp>
      <p:sp>
        <p:nvSpPr>
          <p:cNvPr id="94224" name="Text Placeholder 3"/>
          <p:cNvSpPr txBox="1">
            <a:spLocks/>
          </p:cNvSpPr>
          <p:nvPr/>
        </p:nvSpPr>
        <p:spPr bwMode="auto">
          <a:xfrm>
            <a:off x="0" y="98425"/>
            <a:ext cx="20318413" cy="1393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000" tIns="45000" rIns="90000" bIns="45000"/>
          <a:lstStyle/>
          <a:p>
            <a:pPr algn="ctr" eaLnBrk="0" hangingPunct="0">
              <a:lnSpc>
                <a:spcPct val="98000"/>
              </a:lnSpc>
              <a:spcAft>
                <a:spcPts val="1413"/>
              </a:spcAft>
            </a:pPr>
            <a:r>
              <a:rPr lang="en-US" sz="6600" b="1">
                <a:solidFill>
                  <a:schemeClr val="tx1"/>
                </a:solidFill>
                <a:latin typeface="Calibri Light" charset="0"/>
                <a:cs typeface="SimSun" charset="0"/>
              </a:rPr>
              <a:t>Een simulatie van de e-CODEX EPO-dienst</a:t>
            </a:r>
            <a:endParaRPr lang="en-US" sz="6600" b="1">
              <a:solidFill>
                <a:schemeClr val="tx1"/>
              </a:solidFill>
              <a:latin typeface="Calibri Light" charset="0"/>
            </a:endParaRPr>
          </a:p>
        </p:txBody>
      </p:sp>
      <p:sp>
        <p:nvSpPr>
          <p:cNvPr id="94225" name="Rectangle 26"/>
          <p:cNvSpPr>
            <a:spLocks noChangeArrowheads="1"/>
          </p:cNvSpPr>
          <p:nvPr/>
        </p:nvSpPr>
        <p:spPr bwMode="auto">
          <a:xfrm>
            <a:off x="18583275" y="169863"/>
            <a:ext cx="1512888"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7.2</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nodeType="afterGroup">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8" fill="hold" nodeType="clickPar">
                      <p:stCondLst>
                        <p:cond delay="indefinite"/>
                      </p:stCondLst>
                      <p:childTnLst>
                        <p:par>
                          <p:cTn id="29" fill="hold" nodeType="withGroup">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5"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41" dur="1000" fill="hold"/>
                                        <p:tgtEl>
                                          <p:spTgt spid="23"/>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46" fill="hold" nodeType="clickPar">
                      <p:stCondLst>
                        <p:cond delay="indefinite"/>
                      </p:stCondLst>
                      <p:childTnLst>
                        <p:par>
                          <p:cTn id="47" fill="hold" nodeType="withGroup">
                            <p:stCondLst>
                              <p:cond delay="0"/>
                            </p:stCondLst>
                            <p:childTnLst>
                              <p:par>
                                <p:cTn id="48" presetID="25"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p:cTn id="50"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51"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52"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53" dur="1000" fill="hold"/>
                                        <p:tgtEl>
                                          <p:spTgt spid="20"/>
                                        </p:tgtEl>
                                        <p:attrNameLst>
                                          <p:attrName>ppt_h</p:attrName>
                                        </p:attrNameLst>
                                      </p:cBhvr>
                                      <p:tavLst>
                                        <p:tav tm="0">
                                          <p:val>
                                            <p:strVal val="#ppt_h"/>
                                          </p:val>
                                        </p:tav>
                                        <p:tav tm="100000">
                                          <p:val>
                                            <p:strVal val="#ppt_h"/>
                                          </p:val>
                                        </p:tav>
                                      </p:tavLst>
                                    </p:anim>
                                    <p:anim calcmode="lin" valueType="num">
                                      <p:cBhvr>
                                        <p:cTn id="54"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55"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56"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57" dur="1000" decel="50000">
                                          <p:stCondLst>
                                            <p:cond delay="0"/>
                                          </p:stCondLst>
                                        </p:cTn>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7" grpId="0"/>
      <p:bldP spid="18" grpId="0"/>
      <p:bldP spid="19" grpId="0"/>
      <p:bldP spid="22" grpId="0" animBg="1"/>
      <p:bldP spid="21" grpId="0"/>
      <p:bldP spid="20"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p:cNvSpPr>
            <a:spLocks noGrp="1"/>
          </p:cNvSpPr>
          <p:nvPr>
            <p:ph type="body" sz="quarter" idx="14"/>
          </p:nvPr>
        </p:nvSpPr>
        <p:spPr>
          <a:xfrm>
            <a:off x="7927975" y="315913"/>
            <a:ext cx="8783638" cy="574675"/>
          </a:xfrm>
        </p:spPr>
        <p:txBody>
          <a:bodyPr/>
          <a:lstStyle/>
          <a:p>
            <a:pPr>
              <a:defRPr/>
            </a:pPr>
            <a:r>
              <a:rPr lang="en-US" sz="4400" dirty="0">
                <a:solidFill>
                  <a:schemeClr val="tx1"/>
                </a:solidFill>
              </a:rPr>
              <a:t>e-CODEX’s EPO Simulated </a:t>
            </a:r>
          </a:p>
        </p:txBody>
      </p:sp>
      <p:sp>
        <p:nvSpPr>
          <p:cNvPr id="96258" name="Text Placeholder 3"/>
          <p:cNvSpPr txBox="1">
            <a:spLocks/>
          </p:cNvSpPr>
          <p:nvPr/>
        </p:nvSpPr>
        <p:spPr bwMode="auto">
          <a:xfrm>
            <a:off x="0" y="98425"/>
            <a:ext cx="20318413" cy="1393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000" tIns="45000" rIns="90000" bIns="45000"/>
          <a:lstStyle/>
          <a:p>
            <a:pPr algn="ctr" eaLnBrk="0" hangingPunct="0">
              <a:lnSpc>
                <a:spcPct val="98000"/>
              </a:lnSpc>
              <a:spcAft>
                <a:spcPts val="1413"/>
              </a:spcAft>
            </a:pPr>
            <a:r>
              <a:rPr lang="en-US" sz="6600" b="1">
                <a:solidFill>
                  <a:schemeClr val="tx1"/>
                </a:solidFill>
                <a:latin typeface="Calibri Light" charset="0"/>
                <a:cs typeface="SimSun" charset="0"/>
              </a:rPr>
              <a:t>Een simulatie van een KEI-onderdeel</a:t>
            </a:r>
            <a:endParaRPr lang="en-US" sz="6600" b="1">
              <a:solidFill>
                <a:schemeClr val="tx1"/>
              </a:solidFill>
              <a:latin typeface="Calibri Light" charset="0"/>
            </a:endParaRPr>
          </a:p>
        </p:txBody>
      </p:sp>
      <p:sp>
        <p:nvSpPr>
          <p:cNvPr id="96259" name="Rectangle 26"/>
          <p:cNvSpPr>
            <a:spLocks noChangeArrowheads="1"/>
          </p:cNvSpPr>
          <p:nvPr/>
        </p:nvSpPr>
        <p:spPr bwMode="auto">
          <a:xfrm>
            <a:off x="18583275" y="169863"/>
            <a:ext cx="1512888"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7.3</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96260" name="TextBox 5"/>
          <p:cNvSpPr txBox="1">
            <a:spLocks noChangeArrowheads="1"/>
          </p:cNvSpPr>
          <p:nvPr/>
        </p:nvSpPr>
        <p:spPr bwMode="auto">
          <a:xfrm>
            <a:off x="438150" y="2978150"/>
            <a:ext cx="6121400" cy="1930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3200">
                <a:solidFill>
                  <a:schemeClr val="tx1"/>
                </a:solidFill>
              </a:rPr>
              <a:t>Werkinstructie Verzoeken in </a:t>
            </a:r>
          </a:p>
          <a:p>
            <a:r>
              <a:rPr lang="en-US" sz="3200">
                <a:solidFill>
                  <a:schemeClr val="tx1"/>
                </a:solidFill>
              </a:rPr>
              <a:t>Mijn Rechtspraak - Toezicht </a:t>
            </a:r>
          </a:p>
          <a:p>
            <a:r>
              <a:rPr lang="en-US" sz="3200">
                <a:solidFill>
                  <a:schemeClr val="tx1"/>
                </a:solidFill>
              </a:rPr>
              <a:t>pagina 6 van 15</a:t>
            </a:r>
          </a:p>
          <a:p>
            <a:r>
              <a:rPr lang="en-US" sz="3200">
                <a:solidFill>
                  <a:schemeClr val="tx1"/>
                </a:solidFill>
              </a:rPr>
              <a:t>Stap 1: soort verzoek selecteren </a:t>
            </a:r>
            <a:endParaRPr lang="en-US"/>
          </a:p>
        </p:txBody>
      </p:sp>
      <p:pic>
        <p:nvPicPr>
          <p:cNvPr id="96261" name="Picture 6" descr="curate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8325" y="1393825"/>
            <a:ext cx="12098338" cy="991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2" name="TextBox 7"/>
          <p:cNvSpPr txBox="1">
            <a:spLocks noChangeArrowheads="1"/>
          </p:cNvSpPr>
          <p:nvPr/>
        </p:nvSpPr>
        <p:spPr bwMode="auto">
          <a:xfrm>
            <a:off x="438150" y="5210175"/>
            <a:ext cx="6048375" cy="536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9600">
                <a:solidFill>
                  <a:srgbClr val="000000"/>
                </a:solidFill>
              </a:rPr>
              <a:t>???</a:t>
            </a:r>
          </a:p>
          <a:p>
            <a:endParaRPr lang="en-US" sz="9600">
              <a:solidFill>
                <a:srgbClr val="000000"/>
              </a:solidFill>
            </a:endParaRPr>
          </a:p>
          <a:p>
            <a:pPr algn="ctr"/>
            <a:r>
              <a:rPr lang="en-US" sz="4400">
                <a:solidFill>
                  <a:srgbClr val="000000"/>
                </a:solidFill>
              </a:rPr>
              <a:t>Digitaal dwangbuis?</a:t>
            </a:r>
          </a:p>
          <a:p>
            <a:pPr algn="ctr"/>
            <a:endParaRPr lang="en-US" sz="4400">
              <a:solidFill>
                <a:srgbClr val="000000"/>
              </a:solidFill>
            </a:endParaRPr>
          </a:p>
          <a:p>
            <a:pPr algn="ctr"/>
            <a:r>
              <a:rPr lang="en-US" sz="4400">
                <a:solidFill>
                  <a:srgbClr val="000000"/>
                </a:solidFill>
              </a:rPr>
              <a:t>Wat, als ik steeds</a:t>
            </a:r>
          </a:p>
          <a:p>
            <a:pPr algn="ctr"/>
            <a:r>
              <a:rPr lang="en-US" sz="4400">
                <a:solidFill>
                  <a:srgbClr val="000000"/>
                </a:solidFill>
              </a:rPr>
              <a:t>‘</a:t>
            </a:r>
            <a:r>
              <a:rPr lang="en-US" altLang="ja-JP" sz="4400">
                <a:solidFill>
                  <a:srgbClr val="000000"/>
                </a:solidFill>
              </a:rPr>
              <a:t>overig</a:t>
            </a:r>
            <a:r>
              <a:rPr lang="en-US" sz="4400">
                <a:solidFill>
                  <a:srgbClr val="000000"/>
                </a:solidFill>
              </a:rPr>
              <a:t>’</a:t>
            </a:r>
            <a:r>
              <a:rPr lang="en-US" altLang="ja-JP" sz="4400">
                <a:solidFill>
                  <a:srgbClr val="000000"/>
                </a:solidFill>
              </a:rPr>
              <a:t> kies? </a:t>
            </a:r>
            <a:endParaRPr lang="en-US" sz="4400">
              <a:solidFill>
                <a:srgbClr val="000000"/>
              </a:solidFill>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98306" name="Text Box 4"/>
          <p:cNvSpPr txBox="1">
            <a:spLocks noChangeArrowheads="1"/>
          </p:cNvSpPr>
          <p:nvPr/>
        </p:nvSpPr>
        <p:spPr bwMode="auto">
          <a:xfrm>
            <a:off x="33338" y="0"/>
            <a:ext cx="1929447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r>
              <a:rPr lang="en-US" sz="6000">
                <a:solidFill>
                  <a:schemeClr val="tx1"/>
                </a:solidFill>
                <a:cs typeface="SimSun" charset="0"/>
              </a:rPr>
              <a:t>Stelling 8: Zoek naar win-win ipv vechtsport</a:t>
            </a:r>
            <a:r>
              <a:rPr lang="en-US" sz="6000" i="1">
                <a:solidFill>
                  <a:schemeClr val="tx1"/>
                </a:solidFill>
                <a:cs typeface="SimSun" charset="0"/>
              </a:rPr>
              <a:t>framing</a:t>
            </a:r>
            <a:endParaRPr lang="en-US" sz="6000">
              <a:solidFill>
                <a:schemeClr val="tx1"/>
              </a:solidFill>
              <a:cs typeface="SimSun" charset="0"/>
            </a:endParaRPr>
          </a:p>
        </p:txBody>
      </p:sp>
      <p:sp>
        <p:nvSpPr>
          <p:cNvPr id="98307" name="Rectangle 14"/>
          <p:cNvSpPr>
            <a:spLocks noChangeArrowheads="1"/>
          </p:cNvSpPr>
          <p:nvPr/>
        </p:nvSpPr>
        <p:spPr bwMode="auto">
          <a:xfrm>
            <a:off x="18800763" y="98425"/>
            <a:ext cx="1439862"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8.0</a:t>
            </a:r>
          </a:p>
        </p:txBody>
      </p:sp>
      <p:sp>
        <p:nvSpPr>
          <p:cNvPr id="17" name="Rectangle 3"/>
          <p:cNvSpPr>
            <a:spLocks noChangeArrowheads="1"/>
          </p:cNvSpPr>
          <p:nvPr/>
        </p:nvSpPr>
        <p:spPr bwMode="auto">
          <a:xfrm>
            <a:off x="-22225" y="10674350"/>
            <a:ext cx="20069175" cy="755650"/>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10" name="Rectangle 9"/>
          <p:cNvSpPr>
            <a:spLocks noChangeArrowheads="1"/>
          </p:cNvSpPr>
          <p:nvPr/>
        </p:nvSpPr>
        <p:spPr bwMode="auto">
          <a:xfrm>
            <a:off x="282575" y="1198563"/>
            <a:ext cx="20024725" cy="1024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ea typeface="SimSun" charset="0"/>
                <a:cs typeface="SimSun" charset="0"/>
              </a:rPr>
              <a:t>ICT-</a:t>
            </a:r>
            <a:r>
              <a:rPr lang="en-US" sz="4400" dirty="0" err="1">
                <a:solidFill>
                  <a:schemeClr val="bg1">
                    <a:lumMod val="65000"/>
                  </a:schemeClr>
                </a:solidFill>
                <a:latin typeface="Calibri" charset="0"/>
                <a:ea typeface="SimSun" charset="0"/>
                <a:cs typeface="SimSun" charset="0"/>
              </a:rPr>
              <a:t>projecten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zijn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onderdeel</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informatiediensten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IDn</a:t>
            </a:r>
            <a:r>
              <a:rPr lang="en-US" sz="4400" dirty="0">
                <a:solidFill>
                  <a:schemeClr val="bg1">
                    <a:lumMod val="65000"/>
                  </a:schemeClr>
                </a:solidFill>
                <a:latin typeface="Calibri" charset="0"/>
                <a:ea typeface="SimSun" charset="0"/>
                <a:cs typeface="SimSun" charset="0"/>
              </a:rPr>
              <a: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krijgen</a:t>
            </a:r>
            <a:r>
              <a:rPr lang="en-US" sz="4400" dirty="0">
                <a:solidFill>
                  <a:schemeClr val="bg1">
                    <a:lumMod val="65000"/>
                  </a:schemeClr>
                </a:solidFill>
                <a:latin typeface="Calibri" charset="0"/>
                <a:cs typeface="Calibri" charset="0"/>
              </a:rPr>
              <a:t> de schuld van falen. </a:t>
            </a:r>
            <a:r>
              <a:rPr lang="en-US" sz="4400" b="1" dirty="0" err="1">
                <a:solidFill>
                  <a:schemeClr val="bg1">
                    <a:lumMod val="65000"/>
                  </a:schemeClr>
                </a:solidFill>
                <a:latin typeface="Calibri" charset="0"/>
                <a:cs typeface="Calibri" charset="0"/>
              </a:rPr>
              <a:t>Verdeling</a:t>
            </a:r>
            <a:r>
              <a:rPr lang="en-US" sz="4400" b="1"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kennisarbeid</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zonder</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recombinatie</a:t>
            </a:r>
            <a:r>
              <a:rPr lang="en-US" sz="4400" b="1" dirty="0">
                <a:solidFill>
                  <a:schemeClr val="bg1">
                    <a:lumMod val="65000"/>
                  </a:schemeClr>
                </a:solidFill>
                <a:latin typeface="Calibri" charset="0"/>
                <a:cs typeface="Calibri" charset="0"/>
              </a:rPr>
              <a:t> is een </a:t>
            </a:r>
            <a:r>
              <a:rPr lang="en-US" sz="4400" b="1" dirty="0" err="1">
                <a:solidFill>
                  <a:schemeClr val="bg1">
                    <a:lumMod val="65000"/>
                  </a:schemeClr>
                </a:solidFill>
                <a:latin typeface="Calibri" charset="0"/>
                <a:cs typeface="Calibri" charset="0"/>
              </a:rPr>
              <a:t>oorzaak</a:t>
            </a:r>
            <a:r>
              <a:rPr lang="en-US" sz="4400" dirty="0">
                <a:solidFill>
                  <a:schemeClr val="bg1">
                    <a:lumMod val="65000"/>
                  </a:schemeClr>
                </a:solidFill>
                <a:latin typeface="Calibri" charset="0"/>
                <a:cs typeface="Calibri" charset="0"/>
              </a:rPr>
              <a:t>.</a:t>
            </a:r>
            <a:endParaRPr lang="en-US" sz="4400" dirty="0">
              <a:solidFill>
                <a:schemeClr val="bg1">
                  <a:lumMod val="65000"/>
                </a:schemeClr>
              </a:solidFill>
              <a:latin typeface="Calibri" charset="0"/>
              <a:ea typeface="SimSun" charset="0"/>
              <a:cs typeface="SimSun"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rPr>
              <a:t>Ik</a:t>
            </a:r>
            <a:r>
              <a:rPr lang="en-US" sz="4400" dirty="0">
                <a:solidFill>
                  <a:schemeClr val="bg1">
                    <a:lumMod val="65000"/>
                  </a:schemeClr>
                </a:solidFill>
                <a:latin typeface="Calibri" charset="0"/>
                <a:ea typeface="SimSun" charset="0"/>
                <a:cs typeface="SimSun" charset="0"/>
              </a:rPr>
              <a:t> zit 50 </a:t>
            </a:r>
            <a:r>
              <a:rPr lang="en-US" sz="4400" dirty="0" err="1">
                <a:solidFill>
                  <a:schemeClr val="bg1">
                    <a:lumMod val="65000"/>
                  </a:schemeClr>
                </a:solidFill>
                <a:latin typeface="Calibri" charset="0"/>
                <a:ea typeface="SimSun" charset="0"/>
                <a:cs typeface="SimSun" charset="0"/>
              </a:rPr>
              <a:t>jaar</a:t>
            </a:r>
            <a:r>
              <a:rPr lang="en-US" sz="4400" dirty="0">
                <a:solidFill>
                  <a:schemeClr val="bg1">
                    <a:lumMod val="65000"/>
                  </a:schemeClr>
                </a:solidFill>
                <a:latin typeface="Calibri" charset="0"/>
                <a:ea typeface="SimSun" charset="0"/>
                <a:cs typeface="SimSun" charset="0"/>
              </a:rPr>
              <a:t> in R&amp;I en </a:t>
            </a:r>
            <a:r>
              <a:rPr lang="en-US" sz="4400" dirty="0" err="1">
                <a:solidFill>
                  <a:schemeClr val="bg1">
                    <a:lumMod val="65000"/>
                  </a:schemeClr>
                </a:solidFill>
                <a:latin typeface="Calibri" charset="0"/>
                <a:ea typeface="SimSun" charset="0"/>
                <a:cs typeface="SimSun" charset="0"/>
              </a:rPr>
              <a:t>schets</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wanneer</a:t>
            </a:r>
            <a:r>
              <a:rPr lang="en-US" sz="4400" dirty="0">
                <a:solidFill>
                  <a:schemeClr val="bg1">
                    <a:lumMod val="65000"/>
                  </a:schemeClr>
                </a:solidFill>
                <a:latin typeface="Calibri" charset="0"/>
                <a:ea typeface="SimSun" charset="0"/>
                <a:cs typeface="SimSun" charset="0"/>
              </a:rPr>
              <a:t> het </a:t>
            </a:r>
            <a:r>
              <a:rPr lang="en-US" sz="4400" dirty="0" err="1">
                <a:solidFill>
                  <a:schemeClr val="bg1">
                    <a:lumMod val="65000"/>
                  </a:schemeClr>
                </a:solidFill>
                <a:latin typeface="Calibri" charset="0"/>
                <a:ea typeface="SimSun" charset="0"/>
                <a:cs typeface="SimSun" charset="0"/>
              </a:rPr>
              <a:t>gezag</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één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theorie</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overheerste</a:t>
            </a:r>
            <a:r>
              <a:rPr lang="en-US" sz="4400" dirty="0">
                <a:solidFill>
                  <a:schemeClr val="bg1">
                    <a:lumMod val="65000"/>
                  </a:schemeClr>
                </a:solidFill>
                <a:latin typeface="Calibri" charset="0"/>
                <a:ea typeface="SimSun" charset="0"/>
                <a:cs typeface="SimSun" charset="0"/>
              </a:rPr>
              <a:t>. </a:t>
            </a:r>
            <a:r>
              <a:rPr lang="en-US" sz="4400" b="1" dirty="0">
                <a:solidFill>
                  <a:schemeClr val="bg1">
                    <a:lumMod val="65000"/>
                  </a:schemeClr>
                </a:solidFill>
                <a:latin typeface="Calibri" charset="0"/>
                <a:ea typeface="SimSun" charset="0"/>
                <a:cs typeface="SimSun" charset="0"/>
              </a:rPr>
              <a:t>Het </a:t>
            </a:r>
            <a:r>
              <a:rPr lang="en-US" sz="4400" b="1" dirty="0" err="1">
                <a:solidFill>
                  <a:schemeClr val="bg1">
                    <a:lumMod val="65000"/>
                  </a:schemeClr>
                </a:solidFill>
                <a:latin typeface="Calibri" charset="0"/>
                <a:ea typeface="SimSun" charset="0"/>
                <a:cs typeface="SimSun" charset="0"/>
              </a:rPr>
              <a:t>gaat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fout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als</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er</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één</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wordt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verwaarloosd</a:t>
            </a:r>
            <a:r>
              <a:rPr lang="en-US" sz="4400" b="1" dirty="0">
                <a:solidFill>
                  <a:schemeClr val="bg1">
                    <a:lumMod val="65000"/>
                  </a:schemeClr>
                </a:solidFill>
                <a:latin typeface="Calibri" charset="0"/>
                <a:ea typeface="SimSun" charset="0"/>
                <a:cs typeface="SimSun" charset="0"/>
              </a:rPr>
              <a:t>. </a:t>
            </a:r>
            <a:endParaRPr lang="en-US" sz="4400" b="1"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Informatiediensten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zijn</a:t>
            </a:r>
            <a:r>
              <a:rPr lang="en-US" sz="4400" dirty="0">
                <a:solidFill>
                  <a:schemeClr val="bg1">
                    <a:lumMod val="65000"/>
                  </a:schemeClr>
                </a:solidFill>
                <a:latin typeface="Calibri" charset="0"/>
                <a:cs typeface="Calibri" charset="0"/>
              </a:rPr>
              <a:t> per </a:t>
            </a:r>
            <a:r>
              <a:rPr lang="en-US" sz="4400" dirty="0" err="1">
                <a:solidFill>
                  <a:schemeClr val="bg1">
                    <a:lumMod val="65000"/>
                  </a:schemeClr>
                </a:solidFill>
                <a:latin typeface="Calibri" charset="0"/>
                <a:cs typeface="Calibri" charset="0"/>
              </a:rPr>
              <a:t>definitie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vitaal</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genetwerkt</a:t>
            </a:r>
            <a:r>
              <a:rPr lang="en-US" sz="4400" dirty="0">
                <a:solidFill>
                  <a:schemeClr val="bg1">
                    <a:lumMod val="65000"/>
                  </a:schemeClr>
                </a:solidFill>
                <a:latin typeface="Calibri" charset="0"/>
                <a:cs typeface="Calibri" charset="0"/>
              </a:rPr>
              <a:t>, complex en </a:t>
            </a:r>
            <a:r>
              <a:rPr lang="en-US" sz="4400" dirty="0" err="1">
                <a:solidFill>
                  <a:schemeClr val="bg1">
                    <a:lumMod val="65000"/>
                  </a:schemeClr>
                </a:solidFill>
                <a:latin typeface="Calibri" charset="0"/>
                <a:cs typeface="Calibri" charset="0"/>
              </a:rPr>
              <a:t>adaptief</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vaak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onvoorspelbaar</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Benader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ID-</a:t>
            </a:r>
            <a:r>
              <a:rPr lang="en-US" sz="4400" b="1" dirty="0" err="1">
                <a:solidFill>
                  <a:schemeClr val="bg1">
                    <a:lumMod val="65000"/>
                  </a:schemeClr>
                </a:solidFill>
                <a:latin typeface="Calibri" charset="0"/>
                <a:cs typeface="Calibri" charset="0"/>
              </a:rPr>
              <a:t>projectbeoordeling</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weersvoorspelling</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De </a:t>
            </a:r>
            <a:r>
              <a:rPr lang="en-US" sz="4400" dirty="0" err="1">
                <a:solidFill>
                  <a:schemeClr val="bg1">
                    <a:lumMod val="65000"/>
                  </a:schemeClr>
                </a:solidFill>
                <a:latin typeface="Calibri" charset="0"/>
                <a:cs typeface="Calibri" charset="0"/>
              </a:rPr>
              <a:t>operationaliteit</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hangt</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af</a:t>
            </a:r>
            <a:r>
              <a:rPr lang="en-US" sz="4400" b="1"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succesvolle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combinaties</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effectief</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verbonden</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onderdelen</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externe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in </a:t>
            </a:r>
            <a:r>
              <a:rPr lang="en-US" sz="4400" b="1" dirty="0">
                <a:solidFill>
                  <a:schemeClr val="bg1">
                    <a:lumMod val="65000"/>
                  </a:schemeClr>
                </a:solidFill>
                <a:latin typeface="Calibri" charset="0"/>
                <a:cs typeface="Calibri" charset="0"/>
              </a:rPr>
              <a:t>het </a:t>
            </a:r>
            <a:r>
              <a:rPr lang="en-US" sz="4400" b="1" dirty="0" err="1">
                <a:solidFill>
                  <a:schemeClr val="bg1">
                    <a:lumMod val="65000"/>
                  </a:schemeClr>
                </a:solidFill>
                <a:latin typeface="Calibri" charset="0"/>
                <a:cs typeface="Calibri" charset="0"/>
              </a:rPr>
              <a:t>heersende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politieke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klimaat</a:t>
            </a:r>
            <a:r>
              <a:rPr lang="en-US" sz="4400" dirty="0">
                <a:solidFill>
                  <a:schemeClr val="bg1">
                    <a:lumMod val="65000"/>
                  </a:schemeClr>
                </a:solidFill>
                <a:latin typeface="Calibri" charset="0"/>
                <a:cs typeface="Calibri"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sym typeface="Wingdings" charset="0"/>
              </a:rPr>
              <a:t>Wanneer</a:t>
            </a:r>
            <a:r>
              <a:rPr lang="en-US" sz="4400" dirty="0">
                <a:solidFill>
                  <a:schemeClr val="bg1">
                    <a:lumMod val="65000"/>
                  </a:schemeClr>
                </a:solidFill>
                <a:latin typeface="Calibri" charset="0"/>
                <a:ea typeface="SimSun" charset="0"/>
                <a:cs typeface="SimSun" charset="0"/>
                <a:sym typeface="Wingdings" charset="0"/>
              </a:rPr>
              <a:t> is een ID </a:t>
            </a:r>
            <a:r>
              <a:rPr lang="en-US" sz="4400" dirty="0" err="1">
                <a:solidFill>
                  <a:schemeClr val="bg1">
                    <a:lumMod val="65000"/>
                  </a:schemeClr>
                </a:solidFill>
                <a:latin typeface="Calibri" charset="0"/>
                <a:ea typeface="SimSun" charset="0"/>
                <a:cs typeface="SimSun" charset="0"/>
                <a:sym typeface="Wingdings" charset="0"/>
              </a:rPr>
              <a:t>succesvol</a:t>
            </a:r>
            <a:r>
              <a:rPr lang="en-US" sz="4400"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Succes</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heeft</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vijf</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gezichten</a:t>
            </a:r>
            <a:r>
              <a:rPr lang="en-US" sz="4400" dirty="0">
                <a:solidFill>
                  <a:schemeClr val="bg1">
                    <a:lumMod val="65000"/>
                  </a:schemeClr>
                </a:solidFill>
                <a:latin typeface="Calibri" charset="0"/>
                <a:ea typeface="SimSun" charset="0"/>
                <a:cs typeface="SimSun" charset="0"/>
                <a:sym typeface="Wingdings" charset="0"/>
              </a:rPr>
              <a:t>: </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ecologisch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Geldt</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ook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voor</a:t>
            </a:r>
            <a:r>
              <a:rPr lang="en-US" sz="4400" dirty="0">
                <a:solidFill>
                  <a:schemeClr val="bg1">
                    <a:lumMod val="65000"/>
                  </a:schemeClr>
                </a:solidFill>
                <a:latin typeface="Calibri" charset="0"/>
                <a:ea typeface="SimSun" charset="0"/>
                <a:cs typeface="SimSun" charset="0"/>
              </a:rPr>
              <a:t> netwerk- en </a:t>
            </a:r>
            <a:r>
              <a:rPr lang="en-US" sz="4400" dirty="0" err="1">
                <a:solidFill>
                  <a:schemeClr val="bg1">
                    <a:lumMod val="65000"/>
                  </a:schemeClr>
                </a:solidFill>
                <a:latin typeface="Calibri" charset="0"/>
                <a:ea typeface="SimSun" charset="0"/>
                <a:cs typeface="SimSun" charset="0"/>
              </a:rPr>
              <a:t>organisatiemodi</a:t>
            </a:r>
            <a:r>
              <a:rPr lang="en-US" sz="4400" dirty="0">
                <a:solidFill>
                  <a:schemeClr val="bg1">
                    <a:lumMod val="65000"/>
                  </a:schemeClr>
                </a:solidFill>
                <a:latin typeface="Calibri" charset="0"/>
                <a:ea typeface="SimSun" charset="0"/>
                <a:cs typeface="SimSun"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b="1" dirty="0">
                <a:solidFill>
                  <a:schemeClr val="bg1">
                    <a:lumMod val="65000"/>
                  </a:schemeClr>
                </a:solidFill>
                <a:latin typeface="Calibri" charset="0"/>
                <a:cs typeface="Calibri" charset="0"/>
              </a:rPr>
              <a:t>Wat</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juristen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aan-projectsucces</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kunnen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bijdragen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vind</a:t>
            </a:r>
            <a:r>
              <a:rPr lang="en-US" sz="4400" b="1" dirty="0">
                <a:solidFill>
                  <a:schemeClr val="bg1">
                    <a:lumMod val="65000"/>
                  </a:schemeClr>
                </a:solidFill>
                <a:latin typeface="Calibri" charset="0"/>
                <a:cs typeface="Calibri" charset="0"/>
              </a:rPr>
              <a:t> je in</a:t>
            </a:r>
            <a:r>
              <a:rPr lang="en-US" sz="4400" dirty="0">
                <a:solidFill>
                  <a:schemeClr val="bg1">
                    <a:lumMod val="65000"/>
                  </a:schemeClr>
                </a:solidFill>
                <a:latin typeface="Calibri" charset="0"/>
                <a:cs typeface="Calibri" charset="0"/>
              </a:rPr>
              <a:t> </a:t>
            </a:r>
            <a:r>
              <a:rPr lang="en-US" sz="4400" b="1" i="1" dirty="0">
                <a:solidFill>
                  <a:schemeClr val="bg1">
                    <a:lumMod val="65000"/>
                  </a:schemeClr>
                </a:solidFill>
                <a:latin typeface="Calibri" charset="0"/>
                <a:cs typeface="Calibri" charset="0"/>
              </a:rPr>
              <a:t>het </a:t>
            </a:r>
            <a:r>
              <a:rPr lang="en-US" sz="4400" b="1" i="1" dirty="0" err="1">
                <a:solidFill>
                  <a:schemeClr val="bg1">
                    <a:lumMod val="65000"/>
                  </a:schemeClr>
                </a:solidFill>
                <a:latin typeface="Calibri" charset="0"/>
                <a:cs typeface="Calibri" charset="0"/>
              </a:rPr>
              <a:t>normatieve</a:t>
            </a:r>
            <a:r>
              <a:rPr lang="en-US" sz="4400" b="1" i="1" dirty="0">
                <a:solidFill>
                  <a:schemeClr val="bg1">
                    <a:lumMod val="65000"/>
                  </a:schemeClr>
                </a:solidFill>
                <a:latin typeface="Calibri" charset="0"/>
                <a:cs typeface="Calibri" charset="0"/>
              </a:rPr>
              <a:t> </a:t>
            </a:r>
            <a:r>
              <a:rPr lang="en-US" sz="4400" b="1" i="1" dirty="0" err="1">
                <a:solidFill>
                  <a:schemeClr val="bg1">
                    <a:lumMod val="65000"/>
                  </a:schemeClr>
                </a:solidFill>
                <a:latin typeface="Calibri" charset="0"/>
                <a:cs typeface="Calibri" charset="0"/>
              </a:rPr>
              <a:t>debat</a:t>
            </a:r>
            <a:r>
              <a:rPr lang="en-US" sz="4400" b="1" i="1"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dat</a:t>
            </a:r>
            <a:r>
              <a:rPr lang="en-US" sz="4400" i="1" dirty="0">
                <a:solidFill>
                  <a:schemeClr val="bg1">
                    <a:lumMod val="65000"/>
                  </a:schemeClr>
                </a:solidFill>
                <a:latin typeface="Calibri" charset="0"/>
                <a:cs typeface="Calibri" charset="0"/>
              </a:rPr>
              <a:t> </a:t>
            </a:r>
            <a:r>
              <a:rPr lang="en-US" sz="4400" dirty="0">
                <a:solidFill>
                  <a:schemeClr val="bg1">
                    <a:lumMod val="65000"/>
                  </a:schemeClr>
                </a:solidFill>
                <a:latin typeface="Calibri" charset="0"/>
                <a:cs typeface="Calibri" charset="0"/>
              </a:rPr>
              <a:t>de RE-</a:t>
            </a:r>
            <a:r>
              <a:rPr lang="en-US" sz="4400" dirty="0" err="1">
                <a:solidFill>
                  <a:schemeClr val="bg1">
                    <a:lumMod val="65000"/>
                  </a:schemeClr>
                </a:solidFill>
                <a:latin typeface="Calibri" charset="0"/>
                <a:cs typeface="Calibri" charset="0"/>
              </a:rPr>
              <a:t>fase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afsluit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precontractueel</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Inventariseer</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bescherm</a:t>
            </a:r>
            <a:r>
              <a:rPr lang="en-US" sz="4400" dirty="0">
                <a:solidFill>
                  <a:schemeClr val="bg1">
                    <a:lumMod val="65000"/>
                  </a:schemeClr>
                </a:solidFill>
                <a:latin typeface="Calibri" charset="0"/>
                <a:cs typeface="Calibri" charset="0"/>
              </a:rPr>
              <a:t> de </a:t>
            </a:r>
            <a:r>
              <a:rPr lang="en-US" sz="4400" dirty="0" err="1">
                <a:solidFill>
                  <a:schemeClr val="bg1">
                    <a:lumMod val="65000"/>
                  </a:schemeClr>
                </a:solidFill>
                <a:latin typeface="Calibri" charset="0"/>
                <a:cs typeface="Calibri" charset="0"/>
              </a:rPr>
              <a:t>omvang</a:t>
            </a:r>
            <a:r>
              <a:rPr lang="en-US" sz="4400" dirty="0">
                <a:solidFill>
                  <a:schemeClr val="bg1">
                    <a:lumMod val="65000"/>
                  </a:schemeClr>
                </a:solidFill>
                <a:latin typeface="Calibri" charset="0"/>
                <a:cs typeface="Calibri" charset="0"/>
              </a:rPr>
              <a:t> van de </a:t>
            </a:r>
            <a:r>
              <a:rPr lang="en-US" sz="4400" dirty="0" err="1">
                <a:solidFill>
                  <a:schemeClr val="bg1">
                    <a:lumMod val="65000"/>
                  </a:schemeClr>
                </a:solidFill>
                <a:latin typeface="Calibri" charset="0"/>
                <a:cs typeface="Calibri" charset="0"/>
              </a:rPr>
              <a:t>resterende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speelruimte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aanbieders</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gebruikers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Overweeg</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daarbij</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simulatie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verificatie</a:t>
            </a:r>
            <a:r>
              <a:rPr lang="en-US" sz="4400" b="1" dirty="0">
                <a:solidFill>
                  <a:schemeClr val="bg1">
                    <a:lumMod val="65000"/>
                  </a:schemeClr>
                </a:solidFill>
                <a:latin typeface="Calibri" charset="0"/>
                <a:cs typeface="Calibri" charset="0"/>
              </a:rPr>
              <a:t>-instrument.</a:t>
            </a:r>
            <a:endParaRPr lang="en-US" sz="4400"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tx1"/>
                </a:solidFill>
                <a:latin typeface="Calibri" charset="0"/>
                <a:cs typeface="Calibri" charset="0"/>
              </a:rPr>
              <a:t>Schep</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als</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mogelijk</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condities</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voor</a:t>
            </a:r>
            <a:r>
              <a:rPr lang="en-US" sz="4400" dirty="0">
                <a:solidFill>
                  <a:schemeClr val="tx1"/>
                </a:solidFill>
                <a:latin typeface="Calibri" charset="0"/>
                <a:cs typeface="Calibri" charset="0"/>
              </a:rPr>
              <a:t> </a:t>
            </a:r>
            <a:r>
              <a:rPr lang="en-US" sz="4400" b="1" dirty="0">
                <a:solidFill>
                  <a:schemeClr val="tx1"/>
                </a:solidFill>
                <a:latin typeface="Calibri" charset="0"/>
                <a:cs typeface="Calibri" charset="0"/>
              </a:rPr>
              <a:t>win-win- </a:t>
            </a:r>
            <a:r>
              <a:rPr lang="en-US" sz="4400" dirty="0">
                <a:solidFill>
                  <a:schemeClr val="tx1"/>
                </a:solidFill>
                <a:latin typeface="Calibri" charset="0"/>
                <a:cs typeface="Calibri" charset="0"/>
              </a:rPr>
              <a:t>in </a:t>
            </a:r>
            <a:r>
              <a:rPr lang="en-US" sz="4400" dirty="0" err="1">
                <a:solidFill>
                  <a:schemeClr val="tx1"/>
                </a:solidFill>
                <a:latin typeface="Calibri" charset="0"/>
                <a:cs typeface="Calibri" charset="0"/>
              </a:rPr>
              <a:t>plaats</a:t>
            </a:r>
            <a:r>
              <a:rPr lang="en-US" sz="4400" dirty="0">
                <a:solidFill>
                  <a:schemeClr val="tx1"/>
                </a:solidFill>
                <a:latin typeface="Calibri" charset="0"/>
                <a:cs typeface="Calibri" charset="0"/>
              </a:rPr>
              <a:t> van </a:t>
            </a:r>
            <a:r>
              <a:rPr lang="en-US" sz="4400" b="1" dirty="0" err="1">
                <a:solidFill>
                  <a:schemeClr val="tx1"/>
                </a:solidFill>
                <a:latin typeface="Calibri" charset="0"/>
                <a:cs typeface="Calibri" charset="0"/>
              </a:rPr>
              <a:t>vechtsport</a:t>
            </a:r>
            <a:r>
              <a:rPr lang="en-US" sz="4400" i="1" dirty="0" err="1">
                <a:solidFill>
                  <a:schemeClr val="tx1"/>
                </a:solidFill>
                <a:latin typeface="Calibri" charset="0"/>
                <a:cs typeface="Calibri" charset="0"/>
              </a:rPr>
              <a:t>framing</a:t>
            </a:r>
            <a:r>
              <a:rPr lang="en-US" sz="4400" dirty="0">
                <a:solidFill>
                  <a:schemeClr val="tx1"/>
                </a:solidFill>
                <a:latin typeface="Calibri" charset="0"/>
                <a:cs typeface="Calibri" charset="0"/>
              </a:rPr>
              <a:t>.</a:t>
            </a:r>
            <a:endParaRPr lang="en-US" sz="1200" b="1" dirty="0">
              <a:solidFill>
                <a:schemeClr val="tx1"/>
              </a:solidFill>
              <a:latin typeface="Calibri" charset="0"/>
              <a:ea typeface="SimSun"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p:nvPr/>
        </p:nvSpPr>
        <p:spPr>
          <a:xfrm>
            <a:off x="9510713" y="1611313"/>
            <a:ext cx="10656887" cy="9720262"/>
          </a:xfrm>
          <a:prstGeom prst="rect">
            <a:avLst/>
          </a:prstGeom>
          <a:solidFill>
            <a:schemeClr val="bg1">
              <a:lumMod val="85000"/>
              <a:alpha val="77000"/>
            </a:schemeClr>
          </a:solidFill>
          <a:ln w="3175" cmpd="sng">
            <a:noFill/>
            <a:prstDash val="sysDot"/>
          </a:ln>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algn="ctr">
              <a:defRPr/>
            </a:pPr>
            <a:r>
              <a:rPr lang="en-US" sz="7200" dirty="0"/>
              <a:t>?</a:t>
            </a:r>
          </a:p>
        </p:txBody>
      </p:sp>
      <p:sp>
        <p:nvSpPr>
          <p:cNvPr id="23" name="Left-Right Arrow 22"/>
          <p:cNvSpPr/>
          <p:nvPr/>
        </p:nvSpPr>
        <p:spPr>
          <a:xfrm rot="8468317">
            <a:off x="12284075" y="7974013"/>
            <a:ext cx="1727200" cy="496887"/>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en-US"/>
          </a:p>
        </p:txBody>
      </p:sp>
      <p:sp>
        <p:nvSpPr>
          <p:cNvPr id="12" name="Text Placeholder 3"/>
          <p:cNvSpPr>
            <a:spLocks noGrp="1"/>
          </p:cNvSpPr>
          <p:nvPr>
            <p:ph type="body" sz="quarter" idx="14"/>
          </p:nvPr>
        </p:nvSpPr>
        <p:spPr>
          <a:xfrm>
            <a:off x="7423150" y="315913"/>
            <a:ext cx="8785225" cy="573087"/>
          </a:xfrm>
        </p:spPr>
        <p:txBody>
          <a:bodyPr/>
          <a:lstStyle/>
          <a:p>
            <a:pPr>
              <a:defRPr/>
            </a:pPr>
            <a:r>
              <a:rPr lang="en-US" sz="4400" dirty="0">
                <a:solidFill>
                  <a:schemeClr val="tx1"/>
                </a:solidFill>
              </a:rPr>
              <a:t>Model-based Result: Service Qualities</a:t>
            </a:r>
            <a:endParaRPr lang="en-US" sz="4400" dirty="0">
              <a:solidFill>
                <a:srgbClr val="FF0000"/>
              </a:solidFill>
            </a:endParaRPr>
          </a:p>
          <a:p>
            <a:pPr>
              <a:defRPr/>
            </a:pPr>
            <a:endParaRPr lang="en-US" sz="4400" dirty="0">
              <a:solidFill>
                <a:schemeClr val="tx1"/>
              </a:solidFill>
            </a:endParaRPr>
          </a:p>
        </p:txBody>
      </p:sp>
      <p:pic>
        <p:nvPicPr>
          <p:cNvPr id="100356" name="Picture 8" descr="community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00450" y="8955088"/>
            <a:ext cx="3795713"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 name="Picture 9" descr="civserv.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63913" y="1827213"/>
            <a:ext cx="3914775"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10" descr="homoecon omicus.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55175" y="1755775"/>
            <a:ext cx="3757613"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12" descr="consumer.jpe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55175" y="8955088"/>
            <a:ext cx="4071938"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0" name="TextBox 13"/>
          <p:cNvSpPr txBox="1">
            <a:spLocks noChangeArrowheads="1"/>
          </p:cNvSpPr>
          <p:nvPr/>
        </p:nvSpPr>
        <p:spPr bwMode="auto">
          <a:xfrm rot="647430">
            <a:off x="9842500" y="9945688"/>
            <a:ext cx="33845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pPr algn="ctr"/>
            <a:r>
              <a:rPr lang="en-US" sz="4800">
                <a:latin typeface="Segoe Print" charset="0"/>
              </a:rPr>
              <a:t>User</a:t>
            </a:r>
          </a:p>
        </p:txBody>
      </p:sp>
      <p:sp>
        <p:nvSpPr>
          <p:cNvPr id="100361" name="TextBox 14"/>
          <p:cNvSpPr txBox="1">
            <a:spLocks noChangeArrowheads="1"/>
          </p:cNvSpPr>
          <p:nvPr/>
        </p:nvSpPr>
        <p:spPr bwMode="auto">
          <a:xfrm rot="-1591508">
            <a:off x="16216313" y="9515475"/>
            <a:ext cx="3960812"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r>
              <a:rPr lang="en-US" sz="4800">
                <a:latin typeface="Segoe Print" charset="0"/>
              </a:rPr>
              <a:t>Community</a:t>
            </a:r>
          </a:p>
          <a:p>
            <a:r>
              <a:rPr lang="en-US" sz="4800">
                <a:latin typeface="Segoe Print" charset="0"/>
              </a:rPr>
              <a:t>     man</a:t>
            </a:r>
          </a:p>
        </p:txBody>
      </p:sp>
      <p:sp>
        <p:nvSpPr>
          <p:cNvPr id="16" name="TextBox 15"/>
          <p:cNvSpPr txBox="1"/>
          <p:nvPr/>
        </p:nvSpPr>
        <p:spPr>
          <a:xfrm rot="1356496">
            <a:off x="15990888" y="2547938"/>
            <a:ext cx="4175125" cy="787400"/>
          </a:xfrm>
          <a:prstGeom prst="rect">
            <a:avLst/>
          </a:prstGeom>
          <a:noFill/>
        </p:spPr>
        <p:txBody>
          <a:bodyPr lIns="91431" tIns="45715" rIns="91431" bIns="45715">
            <a:spAutoFit/>
          </a:bodyPr>
          <a:lstStyle/>
          <a:p>
            <a:pPr>
              <a:defRPr/>
            </a:pPr>
            <a:r>
              <a:rPr lang="en-US" sz="4800" dirty="0">
                <a:solidFill>
                  <a:schemeClr val="accent5"/>
                </a:solidFill>
                <a:latin typeface="Segoe Print"/>
              </a:rPr>
              <a:t>Civil servant</a:t>
            </a:r>
          </a:p>
        </p:txBody>
      </p:sp>
      <p:sp>
        <p:nvSpPr>
          <p:cNvPr id="5" name="Left-Right Arrow 4"/>
          <p:cNvSpPr/>
          <p:nvPr/>
        </p:nvSpPr>
        <p:spPr>
          <a:xfrm rot="2086559">
            <a:off x="12060238" y="4659313"/>
            <a:ext cx="2003425" cy="477837"/>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en-US"/>
          </a:p>
        </p:txBody>
      </p:sp>
      <p:sp>
        <p:nvSpPr>
          <p:cNvPr id="19" name="Left-Right Arrow 18"/>
          <p:cNvSpPr/>
          <p:nvPr/>
        </p:nvSpPr>
        <p:spPr>
          <a:xfrm rot="2091780">
            <a:off x="16098838" y="8005763"/>
            <a:ext cx="1862137" cy="457200"/>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en-US"/>
          </a:p>
        </p:txBody>
      </p:sp>
      <p:sp>
        <p:nvSpPr>
          <p:cNvPr id="26" name="Left-Right Arrow 25"/>
          <p:cNvSpPr/>
          <p:nvPr/>
        </p:nvSpPr>
        <p:spPr>
          <a:xfrm rot="8568740">
            <a:off x="15935325" y="4624388"/>
            <a:ext cx="2039938" cy="501650"/>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en-US"/>
          </a:p>
        </p:txBody>
      </p:sp>
      <p:sp>
        <p:nvSpPr>
          <p:cNvPr id="100366" name="TextBox 44"/>
          <p:cNvSpPr txBox="1">
            <a:spLocks noChangeArrowheads="1"/>
          </p:cNvSpPr>
          <p:nvPr/>
        </p:nvSpPr>
        <p:spPr bwMode="auto">
          <a:xfrm>
            <a:off x="14624050" y="5859463"/>
            <a:ext cx="6477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r>
              <a:rPr lang="en-US" sz="8000"/>
              <a:t>?</a:t>
            </a:r>
          </a:p>
        </p:txBody>
      </p:sp>
      <p:sp>
        <p:nvSpPr>
          <p:cNvPr id="44" name="Oval 43"/>
          <p:cNvSpPr/>
          <p:nvPr/>
        </p:nvSpPr>
        <p:spPr>
          <a:xfrm>
            <a:off x="13255309" y="5139016"/>
            <a:ext cx="3312109" cy="295191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r>
              <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p:txBody>
      </p:sp>
      <p:pic>
        <p:nvPicPr>
          <p:cNvPr id="17" name="Picture 16" descr="ejustice.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119225" y="5786438"/>
            <a:ext cx="1655763"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ame 31"/>
          <p:cNvSpPr/>
          <p:nvPr/>
        </p:nvSpPr>
        <p:spPr>
          <a:xfrm>
            <a:off x="13831888" y="5570538"/>
            <a:ext cx="2232025" cy="2089150"/>
          </a:xfrm>
          <a:prstGeom prst="fram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endParaRPr lang="en-US">
              <a:solidFill>
                <a:schemeClr val="tx1"/>
              </a:solidFill>
            </a:endParaRPr>
          </a:p>
        </p:txBody>
      </p:sp>
      <p:sp>
        <p:nvSpPr>
          <p:cNvPr id="36" name="Oval 35"/>
          <p:cNvSpPr/>
          <p:nvPr/>
        </p:nvSpPr>
        <p:spPr>
          <a:xfrm>
            <a:off x="12823295" y="7802942"/>
            <a:ext cx="648021" cy="7199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r>
              <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p:txBody>
      </p:sp>
      <p:sp>
        <p:nvSpPr>
          <p:cNvPr id="41" name="Oval 40"/>
          <p:cNvSpPr/>
          <p:nvPr/>
        </p:nvSpPr>
        <p:spPr>
          <a:xfrm>
            <a:off x="16711423" y="7874940"/>
            <a:ext cx="648021" cy="7199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r>
              <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p:txBody>
      </p:sp>
      <p:sp>
        <p:nvSpPr>
          <p:cNvPr id="42" name="Oval 41"/>
          <p:cNvSpPr/>
          <p:nvPr/>
        </p:nvSpPr>
        <p:spPr>
          <a:xfrm>
            <a:off x="12679290" y="4491034"/>
            <a:ext cx="648021" cy="7199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r>
              <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p:txBody>
      </p:sp>
      <p:sp>
        <p:nvSpPr>
          <p:cNvPr id="43" name="Oval 42"/>
          <p:cNvSpPr/>
          <p:nvPr/>
        </p:nvSpPr>
        <p:spPr>
          <a:xfrm>
            <a:off x="16639421" y="4563032"/>
            <a:ext cx="648021" cy="7199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anchor="ctr"/>
          <a:lstStyle/>
          <a:p>
            <a:pPr algn="ctr">
              <a:defRPr/>
            </a:pPr>
            <a:r>
              <a:rPr lang="en-US" sz="5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p:txBody>
      </p:sp>
      <p:pic>
        <p:nvPicPr>
          <p:cNvPr id="2" name="Picture 1" descr="wikipedia.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4119225" y="5721350"/>
            <a:ext cx="1655763"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happy.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679363" y="4562475"/>
            <a:ext cx="6477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happy.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rot="-152758">
            <a:off x="16725900" y="7961313"/>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happy.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823825" y="7802563"/>
            <a:ext cx="647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descr="happy.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6640175" y="4562475"/>
            <a:ext cx="661988"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3"/>
          </p:nvPr>
        </p:nvSpPr>
        <p:spPr>
          <a:xfrm>
            <a:off x="150813" y="1611313"/>
            <a:ext cx="9288462" cy="9720262"/>
          </a:xfrm>
          <a:solidFill>
            <a:schemeClr val="bg1">
              <a:lumMod val="75000"/>
              <a:alpha val="54000"/>
            </a:schemeClr>
          </a:solidFill>
        </p:spPr>
        <p:txBody>
          <a:bodyPr anchor="ctr"/>
          <a:lstStyle/>
          <a:p>
            <a:pPr marL="179982" indent="0">
              <a:lnSpc>
                <a:spcPct val="102000"/>
              </a:lnSpc>
              <a:spcAft>
                <a:spcPts val="0"/>
              </a:spcAft>
              <a:buClr>
                <a:srgbClr val="FAB915"/>
              </a:buClr>
              <a:defRPr/>
            </a:pPr>
            <a:r>
              <a:rPr lang="en-US" sz="4000" dirty="0"/>
              <a:t>We have a RESULT. The quality of the EPO service is sufficiently low to account for the causes of all of e-CODEX's problems that I was asked to investigate. </a:t>
            </a:r>
          </a:p>
          <a:p>
            <a:pPr marL="179982" indent="0">
              <a:lnSpc>
                <a:spcPct val="102000"/>
              </a:lnSpc>
              <a:spcAft>
                <a:spcPts val="0"/>
              </a:spcAft>
              <a:buClr>
                <a:srgbClr val="FAB915"/>
              </a:buClr>
              <a:defRPr/>
            </a:pPr>
            <a:r>
              <a:rPr lang="en-US" sz="4000" dirty="0"/>
              <a:t>Information services like the e-Justice Portal tend to fail unless they succeed in providing intoxicating quality and ease of access, and added value to all four types of constituent agents -- like Wikipedia does, for instance.</a:t>
            </a:r>
          </a:p>
          <a:p>
            <a:pPr marL="179982" indent="0">
              <a:lnSpc>
                <a:spcPct val="102000"/>
              </a:lnSpc>
              <a:spcAft>
                <a:spcPts val="0"/>
              </a:spcAft>
              <a:buClr>
                <a:srgbClr val="FAB915"/>
              </a:buClr>
              <a:defRPr/>
            </a:pPr>
            <a:endParaRPr lang="en-US" sz="1000" dirty="0"/>
          </a:p>
          <a:p>
            <a:pPr marL="179982" indent="0">
              <a:lnSpc>
                <a:spcPct val="102000"/>
              </a:lnSpc>
              <a:spcAft>
                <a:spcPts val="0"/>
              </a:spcAft>
              <a:buClr>
                <a:srgbClr val="FAB915"/>
              </a:buClr>
              <a:defRPr/>
            </a:pPr>
            <a:r>
              <a:rPr lang="en-US" sz="4000" dirty="0"/>
              <a:t>Another result is that a simple simulation can help to show agents with </a:t>
            </a:r>
            <a:r>
              <a:rPr lang="en-US" sz="4000" i="1" dirty="0"/>
              <a:t>civil-servant</a:t>
            </a:r>
            <a:r>
              <a:rPr lang="en-US" sz="4000" dirty="0"/>
              <a:t> mentalities what the problems are in the presumably dominant </a:t>
            </a:r>
            <a:r>
              <a:rPr lang="en-US" sz="4000" i="1" dirty="0"/>
              <a:t>user</a:t>
            </a:r>
            <a:r>
              <a:rPr lang="en-US" sz="4000" dirty="0"/>
              <a:t> mentalities of the target audience (SMEs).</a:t>
            </a:r>
          </a:p>
          <a:p>
            <a:pPr marL="179982" indent="0">
              <a:lnSpc>
                <a:spcPct val="102000"/>
              </a:lnSpc>
              <a:spcAft>
                <a:spcPts val="0"/>
              </a:spcAft>
              <a:buClr>
                <a:srgbClr val="FAB915"/>
              </a:buClr>
              <a:defRPr/>
            </a:pPr>
            <a:endParaRPr lang="en-US" sz="900" dirty="0"/>
          </a:p>
        </p:txBody>
      </p:sp>
      <p:sp>
        <p:nvSpPr>
          <p:cNvPr id="100380" name="Text Placeholder 3"/>
          <p:cNvSpPr txBox="1">
            <a:spLocks/>
          </p:cNvSpPr>
          <p:nvPr/>
        </p:nvSpPr>
        <p:spPr bwMode="auto">
          <a:xfrm>
            <a:off x="0" y="0"/>
            <a:ext cx="20318413" cy="1538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000" tIns="45000" rIns="90000" bIns="45000"/>
          <a:lstStyle/>
          <a:p>
            <a:pPr algn="ctr" eaLnBrk="0" hangingPunct="0">
              <a:lnSpc>
                <a:spcPct val="98000"/>
              </a:lnSpc>
              <a:spcAft>
                <a:spcPts val="1413"/>
              </a:spcAft>
            </a:pPr>
            <a:r>
              <a:rPr lang="en-US" sz="6600" b="1">
                <a:solidFill>
                  <a:schemeClr val="tx1"/>
                </a:solidFill>
                <a:latin typeface="Calibri Light" charset="0"/>
                <a:cs typeface="SimSun" charset="0"/>
              </a:rPr>
              <a:t>Een interpretatie van een model: QoS</a:t>
            </a:r>
            <a:endParaRPr lang="en-US" sz="6600" b="1">
              <a:solidFill>
                <a:schemeClr val="tx1"/>
              </a:solidFill>
              <a:latin typeface="Calibri Light" charset="0"/>
            </a:endParaRPr>
          </a:p>
        </p:txBody>
      </p:sp>
      <p:sp>
        <p:nvSpPr>
          <p:cNvPr id="100381" name="Rectangle 26"/>
          <p:cNvSpPr>
            <a:spLocks noChangeArrowheads="1"/>
          </p:cNvSpPr>
          <p:nvPr/>
        </p:nvSpPr>
        <p:spPr bwMode="auto">
          <a:xfrm>
            <a:off x="18583275" y="169863"/>
            <a:ext cx="1512888"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8.1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00382" name="TextBox 16"/>
          <p:cNvSpPr txBox="1">
            <a:spLocks noChangeArrowheads="1"/>
          </p:cNvSpPr>
          <p:nvPr/>
        </p:nvSpPr>
        <p:spPr bwMode="auto">
          <a:xfrm rot="-1591508">
            <a:off x="16864013" y="9848850"/>
            <a:ext cx="2776537"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r>
              <a:rPr lang="en-US" sz="3200">
                <a:solidFill>
                  <a:srgbClr val="000000"/>
                </a:solidFill>
                <a:latin typeface="Segoe Print" charset="0"/>
              </a:rPr>
              <a:t>Community</a:t>
            </a:r>
          </a:p>
          <a:p>
            <a:r>
              <a:rPr lang="en-US" sz="3200">
                <a:solidFill>
                  <a:srgbClr val="000000"/>
                </a:solidFill>
                <a:latin typeface="Segoe Print" charset="0"/>
              </a:rPr>
              <a:t>     man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500"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8" dur="1500"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9" dur="1500" accel="50000" fill="hold">
                                          <p:stCondLst>
                                            <p:cond delay="1500"/>
                                          </p:stCondLst>
                                        </p:cTn>
                                        <p:tgtEl>
                                          <p:spTgt spid="42"/>
                                        </p:tgtEl>
                                        <p:attrNameLst>
                                          <p:attrName>ppt_w</p:attrName>
                                        </p:attrNameLst>
                                      </p:cBhvr>
                                      <p:tavLst>
                                        <p:tav tm="0">
                                          <p:val>
                                            <p:strVal val="#ppt_w*.05"/>
                                          </p:val>
                                        </p:tav>
                                        <p:tav tm="100000">
                                          <p:val>
                                            <p:strVal val="#ppt_w"/>
                                          </p:val>
                                        </p:tav>
                                      </p:tavLst>
                                    </p:anim>
                                    <p:anim calcmode="lin" valueType="num">
                                      <p:cBhvr>
                                        <p:cTn id="10" dur="3000" fill="hold"/>
                                        <p:tgtEl>
                                          <p:spTgt spid="42"/>
                                        </p:tgtEl>
                                        <p:attrNameLst>
                                          <p:attrName>ppt_h</p:attrName>
                                        </p:attrNameLst>
                                      </p:cBhvr>
                                      <p:tavLst>
                                        <p:tav tm="0">
                                          <p:val>
                                            <p:strVal val="#ppt_h"/>
                                          </p:val>
                                        </p:tav>
                                        <p:tav tm="100000">
                                          <p:val>
                                            <p:strVal val="#ppt_h"/>
                                          </p:val>
                                        </p:tav>
                                      </p:tavLst>
                                    </p:anim>
                                    <p:anim calcmode="lin" valueType="num">
                                      <p:cBhvr>
                                        <p:cTn id="11" dur="1500"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12" dur="1500"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13" dur="1500" accel="50000" fill="hold">
                                          <p:stCondLst>
                                            <p:cond delay="1500"/>
                                          </p:stCondLst>
                                        </p:cTn>
                                        <p:tgtEl>
                                          <p:spTgt spid="42"/>
                                        </p:tgtEl>
                                        <p:attrNameLst>
                                          <p:attrName>ppt_y</p:attrName>
                                        </p:attrNameLst>
                                      </p:cBhvr>
                                      <p:tavLst>
                                        <p:tav tm="0">
                                          <p:val>
                                            <p:strVal val="#ppt_y+.1"/>
                                          </p:val>
                                        </p:tav>
                                        <p:tav tm="100000">
                                          <p:val>
                                            <p:strVal val="#ppt_y"/>
                                          </p:val>
                                        </p:tav>
                                      </p:tavLst>
                                    </p:anim>
                                    <p:animEffect transition="in" filter="fade">
                                      <p:cBhvr>
                                        <p:cTn id="14" dur="3000" decel="50000">
                                          <p:stCondLst>
                                            <p:cond delay="0"/>
                                          </p:stCondLst>
                                        </p:cTn>
                                        <p:tgtEl>
                                          <p:spTgt spid="42"/>
                                        </p:tgtEl>
                                      </p:cBhvr>
                                    </p:animEffect>
                                  </p:childTnLst>
                                </p:cTn>
                              </p:par>
                              <p:par>
                                <p:cTn id="15" presetID="25"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150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18" dur="150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19" dur="1500" accel="50000" fill="hold">
                                          <p:stCondLst>
                                            <p:cond delay="1500"/>
                                          </p:stCondLst>
                                        </p:cTn>
                                        <p:tgtEl>
                                          <p:spTgt spid="43"/>
                                        </p:tgtEl>
                                        <p:attrNameLst>
                                          <p:attrName>ppt_w</p:attrName>
                                        </p:attrNameLst>
                                      </p:cBhvr>
                                      <p:tavLst>
                                        <p:tav tm="0">
                                          <p:val>
                                            <p:strVal val="#ppt_w*.05"/>
                                          </p:val>
                                        </p:tav>
                                        <p:tav tm="100000">
                                          <p:val>
                                            <p:strVal val="#ppt_w"/>
                                          </p:val>
                                        </p:tav>
                                      </p:tavLst>
                                    </p:anim>
                                    <p:anim calcmode="lin" valueType="num">
                                      <p:cBhvr>
                                        <p:cTn id="20" dur="3000" fill="hold"/>
                                        <p:tgtEl>
                                          <p:spTgt spid="43"/>
                                        </p:tgtEl>
                                        <p:attrNameLst>
                                          <p:attrName>ppt_h</p:attrName>
                                        </p:attrNameLst>
                                      </p:cBhvr>
                                      <p:tavLst>
                                        <p:tav tm="0">
                                          <p:val>
                                            <p:strVal val="#ppt_h"/>
                                          </p:val>
                                        </p:tav>
                                        <p:tav tm="100000">
                                          <p:val>
                                            <p:strVal val="#ppt_h"/>
                                          </p:val>
                                        </p:tav>
                                      </p:tavLst>
                                    </p:anim>
                                    <p:anim calcmode="lin" valueType="num">
                                      <p:cBhvr>
                                        <p:cTn id="21" dur="150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22" dur="150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23" dur="1500" accel="50000" fill="hold">
                                          <p:stCondLst>
                                            <p:cond delay="1500"/>
                                          </p:stCondLst>
                                        </p:cTn>
                                        <p:tgtEl>
                                          <p:spTgt spid="43"/>
                                        </p:tgtEl>
                                        <p:attrNameLst>
                                          <p:attrName>ppt_y</p:attrName>
                                        </p:attrNameLst>
                                      </p:cBhvr>
                                      <p:tavLst>
                                        <p:tav tm="0">
                                          <p:val>
                                            <p:strVal val="#ppt_y+.1"/>
                                          </p:val>
                                        </p:tav>
                                        <p:tav tm="100000">
                                          <p:val>
                                            <p:strVal val="#ppt_y"/>
                                          </p:val>
                                        </p:tav>
                                      </p:tavLst>
                                    </p:anim>
                                    <p:animEffect transition="in" filter="fade">
                                      <p:cBhvr>
                                        <p:cTn id="24" dur="3000" decel="50000">
                                          <p:stCondLst>
                                            <p:cond delay="0"/>
                                          </p:stCondLst>
                                        </p:cTn>
                                        <p:tgtEl>
                                          <p:spTgt spid="43"/>
                                        </p:tgtEl>
                                      </p:cBhvr>
                                    </p:animEffect>
                                  </p:childTnLst>
                                </p:cTn>
                              </p:par>
                              <p:par>
                                <p:cTn id="25" presetID="25"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1500"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28" dur="1500"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29" dur="1500" accel="50000" fill="hold">
                                          <p:stCondLst>
                                            <p:cond delay="1500"/>
                                          </p:stCondLst>
                                        </p:cTn>
                                        <p:tgtEl>
                                          <p:spTgt spid="41"/>
                                        </p:tgtEl>
                                        <p:attrNameLst>
                                          <p:attrName>ppt_w</p:attrName>
                                        </p:attrNameLst>
                                      </p:cBhvr>
                                      <p:tavLst>
                                        <p:tav tm="0">
                                          <p:val>
                                            <p:strVal val="#ppt_w*.05"/>
                                          </p:val>
                                        </p:tav>
                                        <p:tav tm="100000">
                                          <p:val>
                                            <p:strVal val="#ppt_w"/>
                                          </p:val>
                                        </p:tav>
                                      </p:tavLst>
                                    </p:anim>
                                    <p:anim calcmode="lin" valueType="num">
                                      <p:cBhvr>
                                        <p:cTn id="30" dur="3000" fill="hold"/>
                                        <p:tgtEl>
                                          <p:spTgt spid="41"/>
                                        </p:tgtEl>
                                        <p:attrNameLst>
                                          <p:attrName>ppt_h</p:attrName>
                                        </p:attrNameLst>
                                      </p:cBhvr>
                                      <p:tavLst>
                                        <p:tav tm="0">
                                          <p:val>
                                            <p:strVal val="#ppt_h"/>
                                          </p:val>
                                        </p:tav>
                                        <p:tav tm="100000">
                                          <p:val>
                                            <p:strVal val="#ppt_h"/>
                                          </p:val>
                                        </p:tav>
                                      </p:tavLst>
                                    </p:anim>
                                    <p:anim calcmode="lin" valueType="num">
                                      <p:cBhvr>
                                        <p:cTn id="31" dur="1500"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32" dur="1500"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33" dur="1500" accel="50000" fill="hold">
                                          <p:stCondLst>
                                            <p:cond delay="1500"/>
                                          </p:stCondLst>
                                        </p:cTn>
                                        <p:tgtEl>
                                          <p:spTgt spid="41"/>
                                        </p:tgtEl>
                                        <p:attrNameLst>
                                          <p:attrName>ppt_y</p:attrName>
                                        </p:attrNameLst>
                                      </p:cBhvr>
                                      <p:tavLst>
                                        <p:tav tm="0">
                                          <p:val>
                                            <p:strVal val="#ppt_y+.1"/>
                                          </p:val>
                                        </p:tav>
                                        <p:tav tm="100000">
                                          <p:val>
                                            <p:strVal val="#ppt_y"/>
                                          </p:val>
                                        </p:tav>
                                      </p:tavLst>
                                    </p:anim>
                                    <p:animEffect transition="in" filter="fade">
                                      <p:cBhvr>
                                        <p:cTn id="34" dur="3000" decel="50000">
                                          <p:stCondLst>
                                            <p:cond delay="0"/>
                                          </p:stCondLst>
                                        </p:cTn>
                                        <p:tgtEl>
                                          <p:spTgt spid="41"/>
                                        </p:tgtEl>
                                      </p:cBhvr>
                                    </p:animEffect>
                                  </p:childTnLst>
                                </p:cTn>
                              </p:par>
                              <p:par>
                                <p:cTn id="35" presetID="25"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1500" decel="50000" fill="hold">
                                          <p:stCondLst>
                                            <p:cond delay="0"/>
                                          </p:stCondLst>
                                        </p:cTn>
                                        <p:tgtEl>
                                          <p:spTgt spid="36"/>
                                        </p:tgtEl>
                                        <p:attrNameLst>
                                          <p:attrName>style.rotation</p:attrName>
                                        </p:attrNameLst>
                                      </p:cBhvr>
                                      <p:tavLst>
                                        <p:tav tm="0">
                                          <p:val>
                                            <p:fltVal val="-90"/>
                                          </p:val>
                                        </p:tav>
                                        <p:tav tm="100000">
                                          <p:val>
                                            <p:fltVal val="0"/>
                                          </p:val>
                                        </p:tav>
                                      </p:tavLst>
                                    </p:anim>
                                    <p:anim calcmode="lin" valueType="num">
                                      <p:cBhvr>
                                        <p:cTn id="38" dur="1500" decel="50000" fill="hold">
                                          <p:stCondLst>
                                            <p:cond delay="0"/>
                                          </p:stCondLst>
                                        </p:cTn>
                                        <p:tgtEl>
                                          <p:spTgt spid="36"/>
                                        </p:tgtEl>
                                        <p:attrNameLst>
                                          <p:attrName>ppt_w</p:attrName>
                                        </p:attrNameLst>
                                      </p:cBhvr>
                                      <p:tavLst>
                                        <p:tav tm="0">
                                          <p:val>
                                            <p:strVal val="#ppt_w"/>
                                          </p:val>
                                        </p:tav>
                                        <p:tav tm="100000">
                                          <p:val>
                                            <p:strVal val="#ppt_w*.05"/>
                                          </p:val>
                                        </p:tav>
                                      </p:tavLst>
                                    </p:anim>
                                    <p:anim calcmode="lin" valueType="num">
                                      <p:cBhvr>
                                        <p:cTn id="39" dur="1500" accel="50000" fill="hold">
                                          <p:stCondLst>
                                            <p:cond delay="1500"/>
                                          </p:stCondLst>
                                        </p:cTn>
                                        <p:tgtEl>
                                          <p:spTgt spid="36"/>
                                        </p:tgtEl>
                                        <p:attrNameLst>
                                          <p:attrName>ppt_w</p:attrName>
                                        </p:attrNameLst>
                                      </p:cBhvr>
                                      <p:tavLst>
                                        <p:tav tm="0">
                                          <p:val>
                                            <p:strVal val="#ppt_w*.05"/>
                                          </p:val>
                                        </p:tav>
                                        <p:tav tm="100000">
                                          <p:val>
                                            <p:strVal val="#ppt_w"/>
                                          </p:val>
                                        </p:tav>
                                      </p:tavLst>
                                    </p:anim>
                                    <p:anim calcmode="lin" valueType="num">
                                      <p:cBhvr>
                                        <p:cTn id="40" dur="3000" fill="hold"/>
                                        <p:tgtEl>
                                          <p:spTgt spid="36"/>
                                        </p:tgtEl>
                                        <p:attrNameLst>
                                          <p:attrName>ppt_h</p:attrName>
                                        </p:attrNameLst>
                                      </p:cBhvr>
                                      <p:tavLst>
                                        <p:tav tm="0">
                                          <p:val>
                                            <p:strVal val="#ppt_h"/>
                                          </p:val>
                                        </p:tav>
                                        <p:tav tm="100000">
                                          <p:val>
                                            <p:strVal val="#ppt_h"/>
                                          </p:val>
                                        </p:tav>
                                      </p:tavLst>
                                    </p:anim>
                                    <p:anim calcmode="lin" valueType="num">
                                      <p:cBhvr>
                                        <p:cTn id="41" dur="1500" decel="50000" fill="hold">
                                          <p:stCondLst>
                                            <p:cond delay="0"/>
                                          </p:stCondLst>
                                        </p:cTn>
                                        <p:tgtEl>
                                          <p:spTgt spid="36"/>
                                        </p:tgtEl>
                                        <p:attrNameLst>
                                          <p:attrName>ppt_x</p:attrName>
                                        </p:attrNameLst>
                                      </p:cBhvr>
                                      <p:tavLst>
                                        <p:tav tm="0">
                                          <p:val>
                                            <p:strVal val="#ppt_x+.4"/>
                                          </p:val>
                                        </p:tav>
                                        <p:tav tm="100000">
                                          <p:val>
                                            <p:strVal val="#ppt_x"/>
                                          </p:val>
                                        </p:tav>
                                      </p:tavLst>
                                    </p:anim>
                                    <p:anim calcmode="lin" valueType="num">
                                      <p:cBhvr>
                                        <p:cTn id="42" dur="1500" decel="50000" fill="hold">
                                          <p:stCondLst>
                                            <p:cond delay="0"/>
                                          </p:stCondLst>
                                        </p:cTn>
                                        <p:tgtEl>
                                          <p:spTgt spid="36"/>
                                        </p:tgtEl>
                                        <p:attrNameLst>
                                          <p:attrName>ppt_y</p:attrName>
                                        </p:attrNameLst>
                                      </p:cBhvr>
                                      <p:tavLst>
                                        <p:tav tm="0">
                                          <p:val>
                                            <p:strVal val="#ppt_y-.2"/>
                                          </p:val>
                                        </p:tav>
                                        <p:tav tm="100000">
                                          <p:val>
                                            <p:strVal val="#ppt_y+.1"/>
                                          </p:val>
                                        </p:tav>
                                      </p:tavLst>
                                    </p:anim>
                                    <p:anim calcmode="lin" valueType="num">
                                      <p:cBhvr>
                                        <p:cTn id="43" dur="1500" accel="50000" fill="hold">
                                          <p:stCondLst>
                                            <p:cond delay="1500"/>
                                          </p:stCondLst>
                                        </p:cTn>
                                        <p:tgtEl>
                                          <p:spTgt spid="36"/>
                                        </p:tgtEl>
                                        <p:attrNameLst>
                                          <p:attrName>ppt_y</p:attrName>
                                        </p:attrNameLst>
                                      </p:cBhvr>
                                      <p:tavLst>
                                        <p:tav tm="0">
                                          <p:val>
                                            <p:strVal val="#ppt_y+.1"/>
                                          </p:val>
                                        </p:tav>
                                        <p:tav tm="100000">
                                          <p:val>
                                            <p:strVal val="#ppt_y"/>
                                          </p:val>
                                        </p:tav>
                                      </p:tavLst>
                                    </p:anim>
                                    <p:animEffect transition="in" filter="fade">
                                      <p:cBhvr>
                                        <p:cTn id="44" dur="3000" decel="50000">
                                          <p:stCondLst>
                                            <p:cond delay="0"/>
                                          </p:stCondLst>
                                        </p:cTn>
                                        <p:tgtEl>
                                          <p:spTgt spid="36"/>
                                        </p:tgtEl>
                                      </p:cBhvr>
                                    </p:animEffect>
                                  </p:childTnLst>
                                </p:cTn>
                              </p:par>
                              <p:par>
                                <p:cTn id="45" presetID="25"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1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48" dur="1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9" dur="1500" accel="50000" fill="hold">
                                          <p:stCondLst>
                                            <p:cond delay="1500"/>
                                          </p:stCondLst>
                                        </p:cTn>
                                        <p:tgtEl>
                                          <p:spTgt spid="17"/>
                                        </p:tgtEl>
                                        <p:attrNameLst>
                                          <p:attrName>ppt_w</p:attrName>
                                        </p:attrNameLst>
                                      </p:cBhvr>
                                      <p:tavLst>
                                        <p:tav tm="0">
                                          <p:val>
                                            <p:strVal val="#ppt_w*.05"/>
                                          </p:val>
                                        </p:tav>
                                        <p:tav tm="100000">
                                          <p:val>
                                            <p:strVal val="#ppt_w"/>
                                          </p:val>
                                        </p:tav>
                                      </p:tavLst>
                                    </p:anim>
                                    <p:anim calcmode="lin" valueType="num">
                                      <p:cBhvr>
                                        <p:cTn id="50" dur="3000" fill="hold"/>
                                        <p:tgtEl>
                                          <p:spTgt spid="17"/>
                                        </p:tgtEl>
                                        <p:attrNameLst>
                                          <p:attrName>ppt_h</p:attrName>
                                        </p:attrNameLst>
                                      </p:cBhvr>
                                      <p:tavLst>
                                        <p:tav tm="0">
                                          <p:val>
                                            <p:strVal val="#ppt_h"/>
                                          </p:val>
                                        </p:tav>
                                        <p:tav tm="100000">
                                          <p:val>
                                            <p:strVal val="#ppt_h"/>
                                          </p:val>
                                        </p:tav>
                                      </p:tavLst>
                                    </p:anim>
                                    <p:anim calcmode="lin" valueType="num">
                                      <p:cBhvr>
                                        <p:cTn id="51" dur="1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52" dur="1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53" dur="1500" accel="50000" fill="hold">
                                          <p:stCondLst>
                                            <p:cond delay="1500"/>
                                          </p:stCondLst>
                                        </p:cTn>
                                        <p:tgtEl>
                                          <p:spTgt spid="17"/>
                                        </p:tgtEl>
                                        <p:attrNameLst>
                                          <p:attrName>ppt_y</p:attrName>
                                        </p:attrNameLst>
                                      </p:cBhvr>
                                      <p:tavLst>
                                        <p:tav tm="0">
                                          <p:val>
                                            <p:strVal val="#ppt_y+.1"/>
                                          </p:val>
                                        </p:tav>
                                        <p:tav tm="100000">
                                          <p:val>
                                            <p:strVal val="#ppt_y"/>
                                          </p:val>
                                        </p:tav>
                                      </p:tavLst>
                                    </p:anim>
                                    <p:animEffect transition="in" filter="fade">
                                      <p:cBhvr>
                                        <p:cTn id="54" dur="3000" decel="50000">
                                          <p:stCondLst>
                                            <p:cond delay="0"/>
                                          </p:stCondLst>
                                        </p:cTn>
                                        <p:tgtEl>
                                          <p:spTgt spid="17"/>
                                        </p:tgtEl>
                                      </p:cBhvr>
                                    </p:animEffect>
                                  </p:childTnLst>
                                </p:cTn>
                              </p:par>
                              <p:par>
                                <p:cTn id="55" presetID="25"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15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58" dur="15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59" dur="1500" accel="50000" fill="hold">
                                          <p:stCondLst>
                                            <p:cond delay="1500"/>
                                          </p:stCondLst>
                                        </p:cTn>
                                        <p:tgtEl>
                                          <p:spTgt spid="44"/>
                                        </p:tgtEl>
                                        <p:attrNameLst>
                                          <p:attrName>ppt_w</p:attrName>
                                        </p:attrNameLst>
                                      </p:cBhvr>
                                      <p:tavLst>
                                        <p:tav tm="0">
                                          <p:val>
                                            <p:strVal val="#ppt_w*.05"/>
                                          </p:val>
                                        </p:tav>
                                        <p:tav tm="100000">
                                          <p:val>
                                            <p:strVal val="#ppt_w"/>
                                          </p:val>
                                        </p:tav>
                                      </p:tavLst>
                                    </p:anim>
                                    <p:anim calcmode="lin" valueType="num">
                                      <p:cBhvr>
                                        <p:cTn id="60" dur="3000" fill="hold"/>
                                        <p:tgtEl>
                                          <p:spTgt spid="44"/>
                                        </p:tgtEl>
                                        <p:attrNameLst>
                                          <p:attrName>ppt_h</p:attrName>
                                        </p:attrNameLst>
                                      </p:cBhvr>
                                      <p:tavLst>
                                        <p:tav tm="0">
                                          <p:val>
                                            <p:strVal val="#ppt_h"/>
                                          </p:val>
                                        </p:tav>
                                        <p:tav tm="100000">
                                          <p:val>
                                            <p:strVal val="#ppt_h"/>
                                          </p:val>
                                        </p:tav>
                                      </p:tavLst>
                                    </p:anim>
                                    <p:anim calcmode="lin" valueType="num">
                                      <p:cBhvr>
                                        <p:cTn id="61" dur="15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62" dur="15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63" dur="1500" accel="50000" fill="hold">
                                          <p:stCondLst>
                                            <p:cond delay="1500"/>
                                          </p:stCondLst>
                                        </p:cTn>
                                        <p:tgtEl>
                                          <p:spTgt spid="44"/>
                                        </p:tgtEl>
                                        <p:attrNameLst>
                                          <p:attrName>ppt_y</p:attrName>
                                        </p:attrNameLst>
                                      </p:cBhvr>
                                      <p:tavLst>
                                        <p:tav tm="0">
                                          <p:val>
                                            <p:strVal val="#ppt_y+.1"/>
                                          </p:val>
                                        </p:tav>
                                        <p:tav tm="100000">
                                          <p:val>
                                            <p:strVal val="#ppt_y"/>
                                          </p:val>
                                        </p:tav>
                                      </p:tavLst>
                                    </p:anim>
                                    <p:animEffect transition="in" filter="fade">
                                      <p:cBhvr>
                                        <p:cTn id="64" dur="3000" decel="50000">
                                          <p:stCondLst>
                                            <p:cond delay="0"/>
                                          </p:stCondLst>
                                        </p:cTn>
                                        <p:tgtEl>
                                          <p:spTgt spid="4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
          <p:cNvSpPr>
            <a:spLocks noChangeArrowheads="1"/>
          </p:cNvSpPr>
          <p:nvPr/>
        </p:nvSpPr>
        <p:spPr bwMode="auto">
          <a:xfrm>
            <a:off x="1085850" y="385763"/>
            <a:ext cx="17786350" cy="1072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defRPr/>
            </a:pPr>
            <a:r>
              <a:rPr lang="en-US" sz="6600" dirty="0" err="1">
                <a:solidFill>
                  <a:schemeClr val="tx1"/>
                </a:solidFill>
                <a:latin typeface="Calibri" charset="0"/>
                <a:cs typeface="Calibri" charset="0"/>
              </a:rPr>
              <a:t>Samenvatting</a:t>
            </a:r>
            <a:r>
              <a:rPr lang="en-US" sz="6600" dirty="0">
                <a:solidFill>
                  <a:schemeClr val="tx1"/>
                </a:solidFill>
                <a:latin typeface="Calibri" charset="0"/>
                <a:cs typeface="Calibri" charset="0"/>
              </a:rPr>
              <a:t> van het </a:t>
            </a:r>
            <a:r>
              <a:rPr lang="en-US" sz="6600" dirty="0" err="1">
                <a:solidFill>
                  <a:schemeClr val="tx1"/>
                </a:solidFill>
                <a:latin typeface="Calibri" charset="0"/>
                <a:cs typeface="Calibri" charset="0"/>
              </a:rPr>
              <a:t>voorafgaande</a:t>
            </a:r>
            <a:r>
              <a:rPr lang="en-US" sz="6600" dirty="0">
                <a:solidFill>
                  <a:schemeClr val="tx1"/>
                </a:solidFill>
                <a:latin typeface="Calibri" charset="0"/>
                <a:cs typeface="Calibri" charset="0"/>
              </a:rPr>
              <a:t>:</a:t>
            </a:r>
          </a:p>
          <a:p>
            <a:pPr marL="1371600" indent="-1371600" hangingPunct="0">
              <a:buClr>
                <a:srgbClr val="000000"/>
              </a:buClr>
              <a:buSzTx/>
              <a:buFont typeface="Calibri Light" charset="0"/>
              <a:buAutoNum type="arabicPeriod"/>
              <a:defRPr/>
            </a:pPr>
            <a:r>
              <a:rPr lang="en-US" sz="1600" dirty="0">
                <a:solidFill>
                  <a:schemeClr val="tx1"/>
                </a:solidFill>
                <a:latin typeface="Calibri" charset="0"/>
                <a:cs typeface="Calibri" charset="0"/>
              </a:rPr>
              <a:t> </a:t>
            </a:r>
          </a:p>
          <a:p>
            <a:pPr marL="1314450" lvl="1" indent="-571500" hangingPunct="0">
              <a:buClr>
                <a:srgbClr val="000000"/>
              </a:buClr>
              <a:buSzTx/>
              <a:buFontTx/>
              <a:buChar char="-"/>
              <a:defRPr/>
            </a:pPr>
            <a:r>
              <a:rPr lang="en-US" sz="4400" dirty="0">
                <a:solidFill>
                  <a:srgbClr val="660066"/>
                </a:solidFill>
                <a:latin typeface="Calibri" charset="0"/>
                <a:ea typeface="SimSun" charset="0"/>
                <a:cs typeface="SimSun" charset="0"/>
              </a:rPr>
              <a:t>ICT-</a:t>
            </a:r>
            <a:r>
              <a:rPr lang="en-US" sz="4400" dirty="0" err="1">
                <a:solidFill>
                  <a:srgbClr val="660066"/>
                </a:solidFill>
                <a:latin typeface="Calibri" charset="0"/>
                <a:ea typeface="SimSun" charset="0"/>
                <a:cs typeface="SimSun" charset="0"/>
              </a:rPr>
              <a:t>diensten</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zijn</a:t>
            </a:r>
            <a:r>
              <a:rPr lang="en-US" sz="4400" dirty="0">
                <a:solidFill>
                  <a:srgbClr val="660066"/>
                </a:solidFill>
                <a:latin typeface="Calibri" charset="0"/>
                <a:ea typeface="SimSun" charset="0"/>
                <a:cs typeface="SimSun" charset="0"/>
              </a:rPr>
              <a:t> I-</a:t>
            </a:r>
            <a:r>
              <a:rPr lang="en-US" sz="4400" dirty="0" err="1">
                <a:solidFill>
                  <a:srgbClr val="660066"/>
                </a:solidFill>
                <a:latin typeface="Calibri" charset="0"/>
                <a:ea typeface="SimSun" charset="0"/>
                <a:cs typeface="SimSun" charset="0"/>
              </a:rPr>
              <a:t>diensten</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informatiediensten</a:t>
            </a:r>
            <a:r>
              <a:rPr lang="en-US" sz="4400" dirty="0">
                <a:solidFill>
                  <a:srgbClr val="660066"/>
                </a:solidFill>
                <a:latin typeface="Calibri" charset="0"/>
                <a:ea typeface="SimSun" charset="0"/>
                <a:cs typeface="SimSun" charset="0"/>
              </a:rPr>
              <a:t>)</a:t>
            </a:r>
          </a:p>
          <a:p>
            <a:pPr marL="1314450" lvl="1" indent="-571500" hangingPunct="0">
              <a:buClr>
                <a:srgbClr val="000000"/>
              </a:buClr>
              <a:buSzTx/>
              <a:buFontTx/>
              <a:buChar char="-"/>
              <a:defRPr/>
            </a:pPr>
            <a:r>
              <a:rPr lang="en-US" sz="4400" dirty="0" err="1">
                <a:solidFill>
                  <a:srgbClr val="660066"/>
                </a:solidFill>
                <a:latin typeface="Calibri" charset="0"/>
                <a:ea typeface="SimSun" charset="0"/>
                <a:cs typeface="SimSun" charset="0"/>
              </a:rPr>
              <a:t>Ecologisch</a:t>
            </a:r>
            <a:r>
              <a:rPr lang="en-US" sz="4400" dirty="0">
                <a:solidFill>
                  <a:srgbClr val="660066"/>
                </a:solidFill>
                <a:latin typeface="Calibri" charset="0"/>
                <a:ea typeface="SimSun" charset="0"/>
                <a:cs typeface="SimSun" charset="0"/>
              </a:rPr>
              <a:t> succes van I-</a:t>
            </a:r>
            <a:r>
              <a:rPr lang="en-US" sz="4400" dirty="0" err="1">
                <a:solidFill>
                  <a:srgbClr val="660066"/>
                </a:solidFill>
                <a:latin typeface="Calibri" charset="0"/>
                <a:ea typeface="SimSun" charset="0"/>
                <a:cs typeface="SimSun" charset="0"/>
              </a:rPr>
              <a:t>diensten</a:t>
            </a:r>
            <a:r>
              <a:rPr lang="en-US" sz="4400" dirty="0">
                <a:solidFill>
                  <a:srgbClr val="660066"/>
                </a:solidFill>
                <a:latin typeface="Calibri" charset="0"/>
                <a:ea typeface="SimSun" charset="0"/>
                <a:cs typeface="SimSun" charset="0"/>
              </a:rPr>
              <a:t> is </a:t>
            </a:r>
            <a:r>
              <a:rPr lang="en-US" sz="4400" dirty="0" err="1">
                <a:solidFill>
                  <a:srgbClr val="660066"/>
                </a:solidFill>
                <a:latin typeface="Calibri" charset="0"/>
                <a:ea typeface="SimSun" charset="0"/>
                <a:cs typeface="SimSun" charset="0"/>
              </a:rPr>
              <a:t>waar</a:t>
            </a:r>
            <a:r>
              <a:rPr lang="en-US" sz="4400" dirty="0">
                <a:solidFill>
                  <a:srgbClr val="660066"/>
                </a:solidFill>
                <a:latin typeface="Calibri" charset="0"/>
                <a:ea typeface="SimSun" charset="0"/>
                <a:cs typeface="SimSun" charset="0"/>
              </a:rPr>
              <a:t> het </a:t>
            </a:r>
            <a:r>
              <a:rPr lang="en-US" sz="4400" dirty="0" err="1">
                <a:solidFill>
                  <a:srgbClr val="660066"/>
                </a:solidFill>
                <a:latin typeface="Calibri" charset="0"/>
                <a:ea typeface="SimSun" charset="0"/>
                <a:cs typeface="SimSun" charset="0"/>
              </a:rPr>
              <a:t>om</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gaat</a:t>
            </a:r>
            <a:endParaRPr lang="en-US" sz="4400" dirty="0">
              <a:solidFill>
                <a:srgbClr val="660066"/>
              </a:solidFill>
              <a:latin typeface="Calibri" charset="0"/>
              <a:ea typeface="SimSun" charset="0"/>
              <a:cs typeface="SimSun" charset="0"/>
            </a:endParaRPr>
          </a:p>
          <a:p>
            <a:pPr marL="1314450" lvl="1" indent="-571500" hangingPunct="0">
              <a:buClr>
                <a:srgbClr val="000000"/>
              </a:buClr>
              <a:buSzTx/>
              <a:buFontTx/>
              <a:buChar char="-"/>
              <a:defRPr/>
            </a:pPr>
            <a:r>
              <a:rPr lang="en-US" sz="4400" dirty="0" err="1">
                <a:solidFill>
                  <a:srgbClr val="660066"/>
                </a:solidFill>
                <a:latin typeface="Calibri" charset="0"/>
                <a:ea typeface="SimSun" charset="0"/>
                <a:cs typeface="SimSun" charset="0"/>
              </a:rPr>
              <a:t>Ecologisch</a:t>
            </a:r>
            <a:r>
              <a:rPr lang="en-US" sz="4400" dirty="0">
                <a:solidFill>
                  <a:srgbClr val="660066"/>
                </a:solidFill>
                <a:latin typeface="Calibri" charset="0"/>
                <a:ea typeface="SimSun" charset="0"/>
                <a:cs typeface="SimSun" charset="0"/>
              </a:rPr>
              <a:t> succes is complex en </a:t>
            </a:r>
            <a:r>
              <a:rPr lang="en-US" sz="4400" dirty="0" err="1">
                <a:solidFill>
                  <a:srgbClr val="660066"/>
                </a:solidFill>
                <a:latin typeface="Calibri" charset="0"/>
                <a:ea typeface="SimSun" charset="0"/>
                <a:cs typeface="SimSun" charset="0"/>
              </a:rPr>
              <a:t>hangt</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af</a:t>
            </a:r>
            <a:r>
              <a:rPr lang="en-US" sz="4400" dirty="0">
                <a:solidFill>
                  <a:srgbClr val="660066"/>
                </a:solidFill>
                <a:latin typeface="Calibri" charset="0"/>
                <a:ea typeface="SimSun" charset="0"/>
                <a:cs typeface="SimSun" charset="0"/>
              </a:rPr>
              <a:t> van </a:t>
            </a:r>
            <a:r>
              <a:rPr lang="en-US" sz="4400" b="1" dirty="0">
                <a:solidFill>
                  <a:srgbClr val="660066"/>
                </a:solidFill>
                <a:latin typeface="Calibri" charset="0"/>
                <a:ea typeface="SimSun" charset="0"/>
                <a:cs typeface="SimSun" charset="0"/>
              </a:rPr>
              <a:t>het klimaat van het moment </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zoals</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dat</a:t>
            </a:r>
            <a:r>
              <a:rPr lang="en-US" sz="4400" dirty="0">
                <a:solidFill>
                  <a:srgbClr val="660066"/>
                </a:solidFill>
                <a:latin typeface="Calibri" charset="0"/>
                <a:ea typeface="SimSun" charset="0"/>
                <a:cs typeface="SimSun" charset="0"/>
              </a:rPr>
              <a:t> is </a:t>
            </a:r>
            <a:r>
              <a:rPr lang="en-US" sz="4400" dirty="0" err="1">
                <a:solidFill>
                  <a:srgbClr val="660066"/>
                </a:solidFill>
                <a:latin typeface="Calibri" charset="0"/>
                <a:ea typeface="SimSun" charset="0"/>
                <a:cs typeface="SimSun" charset="0"/>
              </a:rPr>
              <a:t>gevormd</a:t>
            </a:r>
            <a:r>
              <a:rPr lang="en-US" sz="4400" dirty="0">
                <a:solidFill>
                  <a:srgbClr val="660066"/>
                </a:solidFill>
                <a:latin typeface="Calibri" charset="0"/>
                <a:ea typeface="SimSun" charset="0"/>
                <a:cs typeface="SimSun" charset="0"/>
              </a:rPr>
              <a:t> door </a:t>
            </a:r>
            <a:r>
              <a:rPr lang="en-US" sz="4400" dirty="0" err="1">
                <a:solidFill>
                  <a:srgbClr val="660066"/>
                </a:solidFill>
                <a:latin typeface="Calibri" charset="0"/>
                <a:ea typeface="SimSun" charset="0"/>
                <a:cs typeface="SimSun" charset="0"/>
              </a:rPr>
              <a:t>collectieve</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opvattingen</a:t>
            </a:r>
            <a:r>
              <a:rPr lang="en-US" sz="4400" dirty="0">
                <a:solidFill>
                  <a:srgbClr val="660066"/>
                </a:solidFill>
                <a:latin typeface="Calibri" charset="0"/>
                <a:ea typeface="SimSun" charset="0"/>
                <a:cs typeface="SimSun" charset="0"/>
              </a:rPr>
              <a:t> over </a:t>
            </a:r>
            <a:r>
              <a:rPr lang="en-US" sz="4400" dirty="0" err="1">
                <a:solidFill>
                  <a:srgbClr val="660066"/>
                </a:solidFill>
                <a:latin typeface="Calibri" charset="0"/>
                <a:ea typeface="SimSun" charset="0"/>
                <a:cs typeface="SimSun" charset="0"/>
              </a:rPr>
              <a:t>culturele</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juridische</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economische</a:t>
            </a:r>
            <a:r>
              <a:rPr lang="en-US" sz="4400" dirty="0">
                <a:solidFill>
                  <a:srgbClr val="660066"/>
                </a:solidFill>
                <a:latin typeface="Calibri" charset="0"/>
                <a:ea typeface="SimSun" charset="0"/>
                <a:cs typeface="SimSun" charset="0"/>
              </a:rPr>
              <a:t> en </a:t>
            </a:r>
            <a:r>
              <a:rPr lang="en-US" sz="4400" dirty="0" err="1">
                <a:solidFill>
                  <a:srgbClr val="660066"/>
                </a:solidFill>
                <a:latin typeface="Calibri" charset="0"/>
                <a:ea typeface="SimSun" charset="0"/>
                <a:cs typeface="SimSun" charset="0"/>
              </a:rPr>
              <a:t>logistieke</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kernwaarden</a:t>
            </a:r>
            <a:r>
              <a:rPr lang="en-US" sz="4400" dirty="0">
                <a:solidFill>
                  <a:srgbClr val="660066"/>
                </a:solidFill>
                <a:latin typeface="Calibri" charset="0"/>
                <a:ea typeface="SimSun" charset="0"/>
                <a:cs typeface="SimSun" charset="0"/>
              </a:rPr>
              <a:t> en </a:t>
            </a:r>
            <a:r>
              <a:rPr lang="en-US" sz="4400" dirty="0" err="1">
                <a:solidFill>
                  <a:srgbClr val="660066"/>
                </a:solidFill>
                <a:latin typeface="Calibri" charset="0"/>
                <a:ea typeface="SimSun" charset="0"/>
                <a:cs typeface="SimSun" charset="0"/>
              </a:rPr>
              <a:t>hun</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samenhang</a:t>
            </a:r>
            <a:endParaRPr lang="en-US" sz="4400" dirty="0">
              <a:solidFill>
                <a:srgbClr val="660066"/>
              </a:solidFill>
              <a:latin typeface="Calibri" charset="0"/>
              <a:ea typeface="SimSun" charset="0"/>
              <a:cs typeface="SimSun" charset="0"/>
            </a:endParaRPr>
          </a:p>
          <a:p>
            <a:pPr marL="1314450" lvl="1" indent="-571500" hangingPunct="0">
              <a:buClr>
                <a:srgbClr val="000000"/>
              </a:buClr>
              <a:buSzTx/>
              <a:buFontTx/>
              <a:buChar char="-"/>
              <a:defRPr/>
            </a:pPr>
            <a:r>
              <a:rPr lang="en-US" sz="4400" dirty="0" err="1">
                <a:solidFill>
                  <a:srgbClr val="660066"/>
                </a:solidFill>
                <a:latin typeface="Calibri" charset="0"/>
                <a:ea typeface="SimSun" charset="0"/>
                <a:cs typeface="SimSun" charset="0"/>
              </a:rPr>
              <a:t>Besluitvorming</a:t>
            </a:r>
            <a:r>
              <a:rPr lang="en-US" sz="4400" dirty="0">
                <a:solidFill>
                  <a:srgbClr val="660066"/>
                </a:solidFill>
                <a:latin typeface="Calibri" charset="0"/>
                <a:ea typeface="SimSun" charset="0"/>
                <a:cs typeface="SimSun" charset="0"/>
              </a:rPr>
              <a:t> die de </a:t>
            </a:r>
            <a:r>
              <a:rPr lang="en-US" sz="4400" dirty="0" err="1">
                <a:solidFill>
                  <a:srgbClr val="660066"/>
                </a:solidFill>
                <a:latin typeface="Calibri" charset="0"/>
                <a:ea typeface="SimSun" charset="0"/>
                <a:cs typeface="SimSun" charset="0"/>
              </a:rPr>
              <a:t>kans</a:t>
            </a:r>
            <a:r>
              <a:rPr lang="en-US" sz="4400" dirty="0">
                <a:solidFill>
                  <a:srgbClr val="660066"/>
                </a:solidFill>
                <a:latin typeface="Calibri" charset="0"/>
                <a:ea typeface="SimSun" charset="0"/>
                <a:cs typeface="SimSun" charset="0"/>
              </a:rPr>
              <a:t> op </a:t>
            </a:r>
            <a:r>
              <a:rPr lang="en-US" sz="4400" dirty="0" err="1">
                <a:solidFill>
                  <a:srgbClr val="660066"/>
                </a:solidFill>
                <a:latin typeface="Calibri" charset="0"/>
                <a:ea typeface="SimSun" charset="0"/>
                <a:cs typeface="SimSun" charset="0"/>
              </a:rPr>
              <a:t>ecologisch</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succes</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verhoogt</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berust</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mede</a:t>
            </a:r>
            <a:r>
              <a:rPr lang="en-US" sz="4400" dirty="0">
                <a:solidFill>
                  <a:srgbClr val="660066"/>
                </a:solidFill>
                <a:latin typeface="Calibri" charset="0"/>
                <a:ea typeface="SimSun" charset="0"/>
                <a:cs typeface="SimSun" charset="0"/>
              </a:rPr>
              <a:t> op een </a:t>
            </a:r>
            <a:r>
              <a:rPr lang="en-US" sz="4400" dirty="0" err="1">
                <a:solidFill>
                  <a:srgbClr val="660066"/>
                </a:solidFill>
                <a:latin typeface="Calibri" charset="0"/>
                <a:ea typeface="SimSun" charset="0"/>
                <a:cs typeface="SimSun" charset="0"/>
              </a:rPr>
              <a:t>deugdelijk</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gevoerd</a:t>
            </a:r>
            <a:r>
              <a:rPr lang="en-US" sz="4400" dirty="0">
                <a:solidFill>
                  <a:srgbClr val="660066"/>
                </a:solidFill>
                <a:latin typeface="Calibri" charset="0"/>
                <a:ea typeface="SimSun" charset="0"/>
                <a:cs typeface="SimSun" charset="0"/>
              </a:rPr>
              <a:t> </a:t>
            </a:r>
            <a:r>
              <a:rPr lang="en-US" sz="4400" b="1" dirty="0" err="1">
                <a:solidFill>
                  <a:srgbClr val="660066"/>
                </a:solidFill>
                <a:latin typeface="Calibri" charset="0"/>
                <a:ea typeface="SimSun" charset="0"/>
                <a:cs typeface="SimSun" charset="0"/>
              </a:rPr>
              <a:t>normatief</a:t>
            </a:r>
            <a:r>
              <a:rPr lang="en-US" sz="4400" b="1" dirty="0">
                <a:solidFill>
                  <a:srgbClr val="660066"/>
                </a:solidFill>
                <a:latin typeface="Calibri" charset="0"/>
                <a:ea typeface="SimSun" charset="0"/>
                <a:cs typeface="SimSun" charset="0"/>
              </a:rPr>
              <a:t> </a:t>
            </a:r>
            <a:r>
              <a:rPr lang="en-US" sz="4400" b="1" dirty="0" err="1">
                <a:solidFill>
                  <a:srgbClr val="660066"/>
                </a:solidFill>
                <a:latin typeface="Calibri" charset="0"/>
                <a:ea typeface="SimSun" charset="0"/>
                <a:cs typeface="SimSun" charset="0"/>
              </a:rPr>
              <a:t>debat</a:t>
            </a:r>
            <a:r>
              <a:rPr lang="en-US" sz="4400" b="1"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waarin</a:t>
            </a:r>
            <a:r>
              <a:rPr lang="en-US" sz="4400" dirty="0">
                <a:solidFill>
                  <a:srgbClr val="660066"/>
                </a:solidFill>
                <a:latin typeface="Calibri" charset="0"/>
                <a:ea typeface="SimSun" charset="0"/>
                <a:cs typeface="SimSun" charset="0"/>
              </a:rPr>
              <a:t> de </a:t>
            </a:r>
            <a:r>
              <a:rPr lang="en-US" sz="4400" dirty="0" err="1">
                <a:solidFill>
                  <a:srgbClr val="660066"/>
                </a:solidFill>
                <a:latin typeface="Calibri" charset="0"/>
                <a:ea typeface="SimSun" charset="0"/>
                <a:cs typeface="SimSun" charset="0"/>
              </a:rPr>
              <a:t>verschillende</a:t>
            </a:r>
            <a:r>
              <a:rPr lang="en-US" sz="4400" dirty="0">
                <a:solidFill>
                  <a:srgbClr val="660066"/>
                </a:solidFill>
                <a:latin typeface="Calibri" charset="0"/>
                <a:ea typeface="SimSun" charset="0"/>
                <a:cs typeface="SimSun" charset="0"/>
              </a:rPr>
              <a:t> disciplines </a:t>
            </a:r>
            <a:r>
              <a:rPr lang="en-US" sz="4400" dirty="0" err="1">
                <a:solidFill>
                  <a:srgbClr val="660066"/>
                </a:solidFill>
                <a:latin typeface="Calibri" charset="0"/>
                <a:ea typeface="SimSun" charset="0"/>
                <a:cs typeface="SimSun" charset="0"/>
              </a:rPr>
              <a:t>hun</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verantwoordelijkheid</a:t>
            </a:r>
            <a:r>
              <a:rPr lang="en-US" sz="4400" dirty="0">
                <a:solidFill>
                  <a:srgbClr val="660066"/>
                </a:solidFill>
                <a:latin typeface="Calibri" charset="0"/>
                <a:ea typeface="SimSun" charset="0"/>
                <a:cs typeface="SimSun" charset="0"/>
              </a:rPr>
              <a:t> </a:t>
            </a:r>
            <a:r>
              <a:rPr lang="en-US" sz="4400" b="1" dirty="0" err="1">
                <a:solidFill>
                  <a:srgbClr val="660066"/>
                </a:solidFill>
                <a:latin typeface="Calibri" charset="0"/>
                <a:ea typeface="SimSun" charset="0"/>
                <a:cs typeface="SimSun" charset="0"/>
              </a:rPr>
              <a:t>voor</a:t>
            </a:r>
            <a:r>
              <a:rPr lang="en-US" sz="4400" b="1" dirty="0">
                <a:solidFill>
                  <a:srgbClr val="660066"/>
                </a:solidFill>
                <a:latin typeface="Calibri" charset="0"/>
                <a:ea typeface="SimSun" charset="0"/>
                <a:cs typeface="SimSun" charset="0"/>
              </a:rPr>
              <a:t> het </a:t>
            </a:r>
            <a:r>
              <a:rPr lang="en-US" sz="4400" b="1" dirty="0" err="1">
                <a:solidFill>
                  <a:srgbClr val="660066"/>
                </a:solidFill>
                <a:latin typeface="Calibri" charset="0"/>
                <a:ea typeface="SimSun" charset="0"/>
                <a:cs typeface="SimSun" charset="0"/>
              </a:rPr>
              <a:t>hele</a:t>
            </a:r>
            <a:r>
              <a:rPr lang="en-US" sz="4400" b="1" dirty="0">
                <a:solidFill>
                  <a:srgbClr val="660066"/>
                </a:solidFill>
                <a:latin typeface="Calibri" charset="0"/>
                <a:ea typeface="SimSun" charset="0"/>
                <a:cs typeface="SimSun" charset="0"/>
              </a:rPr>
              <a:t> project</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nemen</a:t>
            </a:r>
            <a:r>
              <a:rPr lang="en-US" sz="4400" dirty="0">
                <a:solidFill>
                  <a:srgbClr val="660066"/>
                </a:solidFill>
                <a:latin typeface="Calibri" charset="0"/>
                <a:ea typeface="SimSun" charset="0"/>
                <a:cs typeface="SimSun" charset="0"/>
              </a:rPr>
              <a:t> en </a:t>
            </a:r>
            <a:r>
              <a:rPr lang="en-US" sz="4400" dirty="0" err="1">
                <a:solidFill>
                  <a:srgbClr val="660066"/>
                </a:solidFill>
                <a:latin typeface="Calibri" charset="0"/>
                <a:ea typeface="SimSun" charset="0"/>
                <a:cs typeface="SimSun" charset="0"/>
              </a:rPr>
              <a:t>hun</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inzichten</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zichtbaar</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maken</a:t>
            </a:r>
            <a:r>
              <a:rPr lang="en-US" sz="4400" dirty="0">
                <a:solidFill>
                  <a:srgbClr val="660066"/>
                </a:solidFill>
                <a:latin typeface="Calibri" charset="0"/>
                <a:ea typeface="SimSun" charset="0"/>
                <a:cs typeface="SimSun" charset="0"/>
              </a:rPr>
              <a:t>.</a:t>
            </a:r>
            <a:endParaRPr lang="en-US" sz="1600" dirty="0">
              <a:solidFill>
                <a:schemeClr val="tx1"/>
              </a:solidFill>
              <a:latin typeface="Calibri" charset="0"/>
              <a:cs typeface="Calibri" charset="0"/>
            </a:endParaRPr>
          </a:p>
          <a:p>
            <a:pPr marL="1314450" lvl="1" indent="-571500" hangingPunct="0">
              <a:buClr>
                <a:srgbClr val="000000"/>
              </a:buClr>
              <a:buSzTx/>
              <a:buFontTx/>
              <a:buChar char="-"/>
              <a:defRPr/>
            </a:pPr>
            <a:r>
              <a:rPr lang="en-US" sz="4400" dirty="0">
                <a:solidFill>
                  <a:srgbClr val="660066"/>
                </a:solidFill>
                <a:latin typeface="Calibri" charset="0"/>
                <a:ea typeface="SimSun" charset="0"/>
                <a:cs typeface="SimSun" charset="0"/>
              </a:rPr>
              <a:t>I-</a:t>
            </a:r>
            <a:r>
              <a:rPr lang="en-US" sz="4400" dirty="0" err="1">
                <a:solidFill>
                  <a:srgbClr val="660066"/>
                </a:solidFill>
                <a:latin typeface="Calibri" charset="0"/>
                <a:ea typeface="SimSun" charset="0"/>
                <a:cs typeface="SimSun" charset="0"/>
              </a:rPr>
              <a:t>diensten</a:t>
            </a:r>
            <a:r>
              <a:rPr lang="en-US" sz="4400" dirty="0">
                <a:solidFill>
                  <a:srgbClr val="660066"/>
                </a:solidFill>
                <a:latin typeface="Calibri" charset="0"/>
                <a:ea typeface="SimSun" charset="0"/>
                <a:cs typeface="SimSun" charset="0"/>
              </a:rPr>
              <a:t> hebben een </a:t>
            </a:r>
            <a:r>
              <a:rPr lang="en-US" sz="4400" dirty="0" err="1">
                <a:solidFill>
                  <a:srgbClr val="660066"/>
                </a:solidFill>
                <a:latin typeface="Calibri" charset="0"/>
                <a:ea typeface="SimSun" charset="0"/>
                <a:cs typeface="SimSun" charset="0"/>
              </a:rPr>
              <a:t>vrij</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vaststaande</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architectuur</a:t>
            </a:r>
            <a:r>
              <a:rPr lang="en-US" sz="4400" dirty="0">
                <a:solidFill>
                  <a:srgbClr val="660066"/>
                </a:solidFill>
                <a:latin typeface="Calibri" charset="0"/>
                <a:ea typeface="SimSun" charset="0"/>
                <a:cs typeface="SimSun" charset="0"/>
              </a:rPr>
              <a:t> met </a:t>
            </a:r>
            <a:r>
              <a:rPr lang="en-US" sz="4400" dirty="0" err="1">
                <a:solidFill>
                  <a:srgbClr val="660066"/>
                </a:solidFill>
                <a:latin typeface="Calibri" charset="0"/>
                <a:ea typeface="SimSun" charset="0"/>
                <a:cs typeface="SimSun" charset="0"/>
              </a:rPr>
              <a:t>bekende</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niet</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finaal</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oplosbare</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problemen</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als</a:t>
            </a:r>
            <a:r>
              <a:rPr lang="en-US" sz="4400" dirty="0">
                <a:solidFill>
                  <a:srgbClr val="660066"/>
                </a:solidFill>
                <a:latin typeface="Calibri" charset="0"/>
                <a:ea typeface="SimSun" charset="0"/>
                <a:cs typeface="SimSun" charset="0"/>
              </a:rPr>
              <a:t> het </a:t>
            </a:r>
            <a:r>
              <a:rPr lang="en-US" sz="4400" dirty="0" err="1">
                <a:solidFill>
                  <a:srgbClr val="660066"/>
                </a:solidFill>
                <a:latin typeface="Calibri" charset="0"/>
                <a:ea typeface="SimSun" charset="0"/>
                <a:cs typeface="SimSun" charset="0"/>
              </a:rPr>
              <a:t>onontkoombare</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tekort</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verkeersgegevens</a:t>
            </a:r>
            <a:r>
              <a:rPr lang="en-US" sz="4400" dirty="0">
                <a:solidFill>
                  <a:srgbClr val="660066"/>
                </a:solidFill>
                <a:latin typeface="Calibri" charset="0"/>
                <a:ea typeface="SimSun" charset="0"/>
                <a:cs typeface="SimSun" charset="0"/>
              </a:rPr>
              <a:t>) en de spanning </a:t>
            </a:r>
            <a:r>
              <a:rPr lang="en-US" sz="4400" dirty="0" err="1">
                <a:solidFill>
                  <a:srgbClr val="660066"/>
                </a:solidFill>
                <a:latin typeface="Calibri" charset="0"/>
                <a:ea typeface="SimSun" charset="0"/>
                <a:cs typeface="SimSun" charset="0"/>
              </a:rPr>
              <a:t>tussen</a:t>
            </a:r>
            <a:r>
              <a:rPr lang="en-US" sz="4400" dirty="0">
                <a:solidFill>
                  <a:srgbClr val="660066"/>
                </a:solidFill>
                <a:latin typeface="Calibri" charset="0"/>
                <a:ea typeface="SimSun" charset="0"/>
                <a:cs typeface="SimSun" charset="0"/>
              </a:rPr>
              <a:t> de </a:t>
            </a:r>
            <a:r>
              <a:rPr lang="en-US" sz="4400" dirty="0" err="1">
                <a:solidFill>
                  <a:srgbClr val="660066"/>
                </a:solidFill>
                <a:latin typeface="Calibri" charset="0"/>
                <a:ea typeface="SimSun" charset="0"/>
                <a:cs typeface="SimSun" charset="0"/>
              </a:rPr>
              <a:t>waarden</a:t>
            </a:r>
            <a:r>
              <a:rPr lang="en-US" sz="4400" dirty="0">
                <a:solidFill>
                  <a:srgbClr val="660066"/>
                </a:solidFill>
                <a:latin typeface="Calibri" charset="0"/>
                <a:ea typeface="SimSun" charset="0"/>
                <a:cs typeface="SimSun" charset="0"/>
              </a:rPr>
              <a:t> van (</a:t>
            </a:r>
            <a:r>
              <a:rPr lang="en-US" sz="4400" dirty="0" err="1">
                <a:solidFill>
                  <a:srgbClr val="660066"/>
                </a:solidFill>
                <a:latin typeface="Calibri" charset="0"/>
                <a:ea typeface="SimSun" charset="0"/>
                <a:cs typeface="SimSun" charset="0"/>
              </a:rPr>
              <a:t>i</a:t>
            </a:r>
            <a:r>
              <a:rPr lang="en-US" sz="4400" dirty="0">
                <a:solidFill>
                  <a:srgbClr val="660066"/>
                </a:solidFill>
                <a:latin typeface="Calibri" charset="0"/>
                <a:ea typeface="SimSun" charset="0"/>
                <a:cs typeface="SimSun" charset="0"/>
              </a:rPr>
              <a:t>) het (falen van het) </a:t>
            </a:r>
            <a:r>
              <a:rPr lang="en-US" sz="4400" dirty="0" err="1">
                <a:solidFill>
                  <a:srgbClr val="660066"/>
                </a:solidFill>
                <a:latin typeface="Calibri" charset="0"/>
                <a:ea typeface="SimSun" charset="0"/>
                <a:cs typeface="SimSun" charset="0"/>
              </a:rPr>
              <a:t>digitale</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dwangbuis</a:t>
            </a:r>
            <a:r>
              <a:rPr lang="en-US" sz="4400" dirty="0">
                <a:solidFill>
                  <a:srgbClr val="660066"/>
                </a:solidFill>
                <a:latin typeface="Calibri" charset="0"/>
                <a:ea typeface="SimSun" charset="0"/>
                <a:cs typeface="SimSun" charset="0"/>
              </a:rPr>
              <a:t> en (ii) het (falen van de) </a:t>
            </a:r>
            <a:r>
              <a:rPr lang="en-US" sz="4400" dirty="0" err="1">
                <a:solidFill>
                  <a:srgbClr val="660066"/>
                </a:solidFill>
                <a:latin typeface="Calibri" charset="0"/>
                <a:ea typeface="SimSun" charset="0"/>
                <a:cs typeface="SimSun" charset="0"/>
              </a:rPr>
              <a:t>individuele</a:t>
            </a:r>
            <a:r>
              <a:rPr lang="en-US" sz="4400" dirty="0">
                <a:solidFill>
                  <a:srgbClr val="660066"/>
                </a:solidFill>
                <a:latin typeface="Calibri" charset="0"/>
                <a:ea typeface="SimSun" charset="0"/>
                <a:cs typeface="SimSun" charset="0"/>
              </a:rPr>
              <a:t> </a:t>
            </a:r>
            <a:r>
              <a:rPr lang="en-US" sz="4400" dirty="0" err="1">
                <a:solidFill>
                  <a:srgbClr val="660066"/>
                </a:solidFill>
                <a:latin typeface="Calibri" charset="0"/>
                <a:ea typeface="SimSun" charset="0"/>
                <a:cs typeface="SimSun" charset="0"/>
              </a:rPr>
              <a:t>autonomie</a:t>
            </a:r>
            <a:r>
              <a:rPr lang="en-US" sz="4400" dirty="0">
                <a:solidFill>
                  <a:srgbClr val="660066"/>
                </a:solidFill>
                <a:latin typeface="Calibri" charset="0"/>
                <a:ea typeface="SimSun" charset="0"/>
                <a:cs typeface="SimSun" charset="0"/>
              </a:rPr>
              <a:t>. </a:t>
            </a:r>
          </a:p>
          <a:p>
            <a:pPr marL="1314450" lvl="1" indent="-571500" hangingPunct="0">
              <a:buClr>
                <a:srgbClr val="000000"/>
              </a:buClr>
              <a:buSzTx/>
              <a:buFontTx/>
              <a:buChar char="-"/>
              <a:defRPr/>
            </a:pPr>
            <a:endParaRPr lang="en-US" sz="4400" dirty="0">
              <a:solidFill>
                <a:srgbClr val="660066"/>
              </a:solidFill>
              <a:latin typeface="Calibri" charset="0"/>
              <a:ea typeface="SimSun" charset="0"/>
              <a:cs typeface="SimSun" charset="0"/>
            </a:endParaRPr>
          </a:p>
        </p:txBody>
      </p:sp>
      <p:sp>
        <p:nvSpPr>
          <p:cNvPr id="102402" name="Rectangle 26"/>
          <p:cNvSpPr>
            <a:spLocks noChangeArrowheads="1"/>
          </p:cNvSpPr>
          <p:nvPr/>
        </p:nvSpPr>
        <p:spPr bwMode="auto">
          <a:xfrm>
            <a:off x="18656300" y="242888"/>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8.2</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6"/>
          <p:cNvSpPr>
            <a:spLocks noChangeArrowheads="1"/>
          </p:cNvSpPr>
          <p:nvPr/>
        </p:nvSpPr>
        <p:spPr bwMode="auto">
          <a:xfrm>
            <a:off x="18799175" y="169863"/>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8.3</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pic>
        <p:nvPicPr>
          <p:cNvPr id="103426" name="Picture 1" descr="CoarseGraini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688" y="1322388"/>
            <a:ext cx="51641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7" name="Picture 2" descr="arch.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0625" y="1250950"/>
            <a:ext cx="5545138" cy="382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8" name="Picture 4" descr="schema.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03100" y="1250950"/>
            <a:ext cx="8064500" cy="403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Picture 5" descr="williams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2613" y="5427663"/>
            <a:ext cx="568960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7" descr="Combi.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2613" y="8307388"/>
            <a:ext cx="660876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Picture 9" descr="jurinbren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67613" y="7954963"/>
            <a:ext cx="5897562"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2" name="Picture 10" descr="wikipay.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831888" y="5499100"/>
            <a:ext cx="6249987"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6270625" y="5413375"/>
            <a:ext cx="7488238" cy="2462213"/>
          </a:xfrm>
          <a:prstGeom prst="rect">
            <a:avLst/>
          </a:prstGeom>
          <a:solidFill>
            <a:schemeClr val="bg1">
              <a:lumMod val="75000"/>
            </a:schemeClr>
          </a:solidFill>
        </p:spPr>
        <p:txBody>
          <a:bodyPr>
            <a:sp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2200" dirty="0" err="1">
                <a:solidFill>
                  <a:schemeClr val="tx1"/>
                </a:solidFill>
                <a:latin typeface="Calibri" charset="0"/>
                <a:cs typeface="Calibri" charset="0"/>
              </a:rPr>
              <a:t>Beoordeel</a:t>
            </a:r>
            <a:r>
              <a:rPr lang="en-US" sz="2200" dirty="0">
                <a:solidFill>
                  <a:schemeClr val="tx1"/>
                </a:solidFill>
                <a:latin typeface="Calibri" charset="0"/>
                <a:cs typeface="Calibri" charset="0"/>
              </a:rPr>
              <a:t> (de life cycle van) het </a:t>
            </a:r>
            <a:r>
              <a:rPr lang="en-US" sz="2200" dirty="0" err="1">
                <a:solidFill>
                  <a:schemeClr val="tx1"/>
                </a:solidFill>
                <a:latin typeface="Calibri" charset="0"/>
                <a:cs typeface="Calibri" charset="0"/>
              </a:rPr>
              <a:t>voorwerp</a:t>
            </a:r>
            <a:r>
              <a:rPr lang="en-US" sz="2200" dirty="0">
                <a:solidFill>
                  <a:schemeClr val="tx1"/>
                </a:solidFill>
                <a:latin typeface="Calibri" charset="0"/>
                <a:cs typeface="Calibri" charset="0"/>
              </a:rPr>
              <a:t> van </a:t>
            </a:r>
            <a:r>
              <a:rPr lang="en-US" sz="2200" dirty="0" err="1">
                <a:solidFill>
                  <a:schemeClr val="tx1"/>
                </a:solidFill>
                <a:latin typeface="Calibri" charset="0"/>
                <a:cs typeface="Calibri" charset="0"/>
              </a:rPr>
              <a:t>aanbesteding</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zelfstandig</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én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als</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organische</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functie</a:t>
            </a:r>
            <a:r>
              <a:rPr lang="en-US" sz="2200" dirty="0">
                <a:solidFill>
                  <a:schemeClr val="tx1"/>
                </a:solidFill>
                <a:latin typeface="Calibri" charset="0"/>
                <a:cs typeface="Calibri" charset="0"/>
              </a:rPr>
              <a:t> van het </a:t>
            </a:r>
            <a:r>
              <a:rPr lang="en-US" sz="2200" dirty="0" err="1">
                <a:solidFill>
                  <a:schemeClr val="tx1"/>
                </a:solidFill>
                <a:latin typeface="Calibri" charset="0"/>
                <a:cs typeface="Calibri" charset="0"/>
              </a:rPr>
              <a:t>geheel</a:t>
            </a:r>
            <a:r>
              <a:rPr lang="en-US" sz="2200" dirty="0">
                <a:solidFill>
                  <a:schemeClr val="tx1"/>
                </a:solidFill>
                <a:latin typeface="Calibri" charset="0"/>
                <a:cs typeface="Calibri" charset="0"/>
              </a:rPr>
              <a:t> (de </a:t>
            </a:r>
            <a:r>
              <a:rPr lang="en-US" sz="2200" dirty="0" err="1">
                <a:solidFill>
                  <a:schemeClr val="tx1"/>
                </a:solidFill>
                <a:latin typeface="Calibri" charset="0"/>
                <a:cs typeface="Calibri" charset="0"/>
              </a:rPr>
              <a:t>gehelen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waarvan</a:t>
            </a:r>
            <a:r>
              <a:rPr lang="en-US" sz="2200" dirty="0">
                <a:solidFill>
                  <a:schemeClr val="tx1"/>
                </a:solidFill>
                <a:latin typeface="Calibri" charset="0"/>
                <a:cs typeface="Calibri" charset="0"/>
              </a:rPr>
              <a:t> het een </a:t>
            </a:r>
            <a:r>
              <a:rPr lang="en-US" sz="2200" dirty="0" err="1">
                <a:solidFill>
                  <a:schemeClr val="tx1"/>
                </a:solidFill>
                <a:latin typeface="Calibri" charset="0"/>
                <a:cs typeface="Calibri" charset="0"/>
              </a:rPr>
              <a:t>onderdeel</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vormt</a:t>
            </a:r>
            <a:r>
              <a:rPr lang="en-US" sz="2200" dirty="0">
                <a:solidFill>
                  <a:schemeClr val="tx1"/>
                </a:solidFill>
                <a:latin typeface="Calibri" charset="0"/>
                <a:cs typeface="Calibri" charset="0"/>
              </a:rPr>
              <a:t> </a:t>
            </a:r>
            <a:r>
              <a:rPr lang="mr-IN" sz="2200" dirty="0">
                <a:solidFill>
                  <a:schemeClr val="tx1"/>
                </a:solidFill>
                <a:latin typeface="Calibri" charset="0"/>
                <a:cs typeface="Calibri" charset="0"/>
              </a:rPr>
              <a: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vanuit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vier</a:t>
            </a:r>
            <a:r>
              <a:rPr lang="en-US" sz="2200" dirty="0">
                <a:solidFill>
                  <a:schemeClr val="tx1"/>
                </a:solidFill>
                <a:latin typeface="Calibri" charset="0"/>
                <a:cs typeface="Calibri" charset="0"/>
              </a:rPr>
              <a:t> per-</a:t>
            </a:r>
            <a:r>
              <a:rPr lang="en-US" sz="2200" dirty="0" err="1">
                <a:solidFill>
                  <a:schemeClr val="tx1"/>
                </a:solidFill>
                <a:latin typeface="Calibri" charset="0"/>
                <a:cs typeface="Calibri" charset="0"/>
              </a:rPr>
              <a:t>spectieven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Neem</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deel</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aan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desnoods</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organiseer</a:t>
            </a:r>
            <a:r>
              <a:rPr lang="en-US" sz="2200" dirty="0">
                <a:solidFill>
                  <a:schemeClr val="tx1"/>
                </a:solidFill>
                <a:latin typeface="Calibri" charset="0"/>
                <a:cs typeface="Calibri" charset="0"/>
              </a:rPr>
              <a:t>) het </a:t>
            </a:r>
            <a:r>
              <a:rPr lang="en-US" sz="2200" dirty="0" err="1">
                <a:solidFill>
                  <a:schemeClr val="tx1"/>
                </a:solidFill>
                <a:latin typeface="Calibri" charset="0"/>
                <a:cs typeface="Calibri" charset="0"/>
              </a:rPr>
              <a:t>normatie-ve</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debat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dat</a:t>
            </a:r>
            <a:r>
              <a:rPr lang="en-US" sz="2200" dirty="0">
                <a:solidFill>
                  <a:schemeClr val="tx1"/>
                </a:solidFill>
                <a:latin typeface="Calibri" charset="0"/>
                <a:cs typeface="Calibri" charset="0"/>
              </a:rPr>
              <a:t> het requirements document </a:t>
            </a:r>
            <a:r>
              <a:rPr lang="en-US" sz="2200" dirty="0" err="1">
                <a:solidFill>
                  <a:schemeClr val="tx1"/>
                </a:solidFill>
                <a:latin typeface="Calibri" charset="0"/>
                <a:cs typeface="Calibri" charset="0"/>
              </a:rPr>
              <a:t>fundeert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Wees</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crea-tief</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duidelijk</a:t>
            </a:r>
            <a:r>
              <a:rPr lang="en-US" sz="2200" dirty="0">
                <a:solidFill>
                  <a:schemeClr val="tx1"/>
                </a:solidFill>
                <a:latin typeface="Calibri" charset="0"/>
                <a:cs typeface="Calibri" charset="0"/>
              </a:rPr>
              <a:t> en </a:t>
            </a:r>
            <a:r>
              <a:rPr lang="en-US" sz="2200" dirty="0" err="1">
                <a:solidFill>
                  <a:schemeClr val="tx1"/>
                </a:solidFill>
                <a:latin typeface="Calibri" charset="0"/>
                <a:cs typeface="Calibri" charset="0"/>
              </a:rPr>
              <a:t>niet</a:t>
            </a:r>
            <a:r>
              <a:rPr lang="en-US" sz="2200" dirty="0">
                <a:solidFill>
                  <a:schemeClr val="tx1"/>
                </a:solidFill>
                <a:latin typeface="Calibri" charset="0"/>
                <a:cs typeface="Calibri" charset="0"/>
              </a:rPr>
              <a:t> bang. En </a:t>
            </a:r>
            <a:r>
              <a:rPr lang="en-US" sz="2200" dirty="0" err="1">
                <a:solidFill>
                  <a:schemeClr val="tx1"/>
                </a:solidFill>
                <a:latin typeface="Calibri" charset="0"/>
                <a:cs typeface="Calibri" charset="0"/>
              </a:rPr>
              <a:t>bedenk</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dat</a:t>
            </a:r>
            <a:r>
              <a:rPr lang="en-US" sz="2200" dirty="0">
                <a:solidFill>
                  <a:schemeClr val="tx1"/>
                </a:solidFill>
                <a:latin typeface="Calibri" charset="0"/>
                <a:cs typeface="Calibri" charset="0"/>
              </a:rPr>
              <a:t> het </a:t>
            </a:r>
            <a:r>
              <a:rPr lang="en-US" sz="2200" dirty="0" err="1">
                <a:solidFill>
                  <a:schemeClr val="tx1"/>
                </a:solidFill>
                <a:latin typeface="Calibri" charset="0"/>
                <a:cs typeface="Calibri" charset="0"/>
              </a:rPr>
              <a:t>juridische</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argu-ment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ondergeschikt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kan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zijn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aan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één</a:t>
            </a:r>
            <a:r>
              <a:rPr lang="en-US" sz="2200" dirty="0">
                <a:solidFill>
                  <a:schemeClr val="tx1"/>
                </a:solidFill>
                <a:latin typeface="Calibri" charset="0"/>
                <a:cs typeface="Calibri" charset="0"/>
              </a:rPr>
              <a:t> of </a:t>
            </a:r>
            <a:r>
              <a:rPr lang="en-US" sz="2200" dirty="0" err="1">
                <a:solidFill>
                  <a:schemeClr val="tx1"/>
                </a:solidFill>
                <a:latin typeface="Calibri" charset="0"/>
                <a:cs typeface="Calibri" charset="0"/>
              </a:rPr>
              <a:t>meer</a:t>
            </a:r>
            <a:r>
              <a:rPr lang="en-US" sz="2200" dirty="0">
                <a:solidFill>
                  <a:schemeClr val="tx1"/>
                </a:solidFill>
                <a:latin typeface="Calibri" charset="0"/>
                <a:cs typeface="Calibri" charset="0"/>
              </a:rPr>
              <a:t> van de </a:t>
            </a:r>
            <a:r>
              <a:rPr lang="en-US" sz="2200" dirty="0" err="1">
                <a:solidFill>
                  <a:schemeClr val="tx1"/>
                </a:solidFill>
                <a:latin typeface="Calibri" charset="0"/>
                <a:cs typeface="Calibri" charset="0"/>
              </a:rPr>
              <a:t>andere</a:t>
            </a:r>
            <a:r>
              <a:rPr lang="en-US" sz="2200" dirty="0">
                <a:solidFill>
                  <a:schemeClr val="tx1"/>
                </a:solidFill>
                <a:latin typeface="Calibri" charset="0"/>
                <a:cs typeface="Calibri" charset="0"/>
              </a:rPr>
              <a:t>. </a:t>
            </a:r>
            <a:endParaRPr lang="en-US" sz="2200" b="1" dirty="0">
              <a:solidFill>
                <a:schemeClr val="tx1"/>
              </a:solidFill>
              <a:latin typeface="Calibri" charset="0"/>
              <a:ea typeface="SimSun" charset="0"/>
              <a:cs typeface="SimSun" charset="0"/>
            </a:endParaRPr>
          </a:p>
        </p:txBody>
      </p:sp>
      <p:sp>
        <p:nvSpPr>
          <p:cNvPr id="103434" name="TextBox 16"/>
          <p:cNvSpPr txBox="1">
            <a:spLocks noChangeArrowheads="1"/>
          </p:cNvSpPr>
          <p:nvPr/>
        </p:nvSpPr>
        <p:spPr bwMode="auto">
          <a:xfrm rot="-1591508">
            <a:off x="17821275" y="10123488"/>
            <a:ext cx="22923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r>
              <a:rPr lang="en-US" sz="2400">
                <a:solidFill>
                  <a:srgbClr val="000000"/>
                </a:solidFill>
                <a:latin typeface="Segoe Print" charset="0"/>
              </a:rPr>
              <a:t>Community</a:t>
            </a:r>
          </a:p>
          <a:p>
            <a:r>
              <a:rPr lang="en-US" sz="2400">
                <a:solidFill>
                  <a:srgbClr val="000000"/>
                </a:solidFill>
                <a:latin typeface="Segoe Print" charset="0"/>
              </a:rPr>
              <a:t>     man</a:t>
            </a:r>
          </a:p>
        </p:txBody>
      </p:sp>
      <p:sp>
        <p:nvSpPr>
          <p:cNvPr id="103435" name="Rectangle 26"/>
          <p:cNvSpPr>
            <a:spLocks noChangeArrowheads="1"/>
          </p:cNvSpPr>
          <p:nvPr/>
        </p:nvSpPr>
        <p:spPr bwMode="auto">
          <a:xfrm>
            <a:off x="12822238" y="8018463"/>
            <a:ext cx="865187" cy="576262"/>
          </a:xfrm>
          <a:prstGeom prst="rect">
            <a:avLst/>
          </a:prstGeom>
          <a:solidFill>
            <a:schemeClr val="bg1"/>
          </a:solidFill>
          <a:ln w="38100">
            <a:solidFill>
              <a:srgbClr val="808080"/>
            </a:solidFill>
            <a:round/>
            <a:headEnd/>
            <a:tailEnd/>
          </a:ln>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5.6</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03436" name="Rectangle 26"/>
          <p:cNvSpPr>
            <a:spLocks noChangeArrowheads="1"/>
          </p:cNvSpPr>
          <p:nvPr/>
        </p:nvSpPr>
        <p:spPr bwMode="auto">
          <a:xfrm>
            <a:off x="6126163" y="9028113"/>
            <a:ext cx="865187" cy="574675"/>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5.5</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03437" name="Rectangle 26"/>
          <p:cNvSpPr>
            <a:spLocks noChangeArrowheads="1"/>
          </p:cNvSpPr>
          <p:nvPr/>
        </p:nvSpPr>
        <p:spPr bwMode="auto">
          <a:xfrm>
            <a:off x="16495713" y="5859463"/>
            <a:ext cx="865187" cy="5762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8.1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03438" name="Rectangle 26"/>
          <p:cNvSpPr>
            <a:spLocks noChangeArrowheads="1"/>
          </p:cNvSpPr>
          <p:nvPr/>
        </p:nvSpPr>
        <p:spPr bwMode="auto">
          <a:xfrm>
            <a:off x="438150" y="6794500"/>
            <a:ext cx="865188" cy="5762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4.3</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03439" name="Rectangle 26"/>
          <p:cNvSpPr>
            <a:spLocks noChangeArrowheads="1"/>
          </p:cNvSpPr>
          <p:nvPr/>
        </p:nvSpPr>
        <p:spPr bwMode="auto">
          <a:xfrm>
            <a:off x="19159538" y="2330450"/>
            <a:ext cx="865187" cy="5762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4.2</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03440" name="Rectangle 26"/>
          <p:cNvSpPr>
            <a:spLocks noChangeArrowheads="1"/>
          </p:cNvSpPr>
          <p:nvPr/>
        </p:nvSpPr>
        <p:spPr bwMode="auto">
          <a:xfrm>
            <a:off x="6559550" y="2043113"/>
            <a:ext cx="863600" cy="5762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4.1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03441" name="Rectangle 26"/>
          <p:cNvSpPr>
            <a:spLocks noChangeArrowheads="1"/>
          </p:cNvSpPr>
          <p:nvPr/>
        </p:nvSpPr>
        <p:spPr bwMode="auto">
          <a:xfrm>
            <a:off x="5046663" y="2043113"/>
            <a:ext cx="865187" cy="5762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2.2</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103442" name="Text Placeholder 3"/>
          <p:cNvSpPr txBox="1">
            <a:spLocks/>
          </p:cNvSpPr>
          <p:nvPr/>
        </p:nvSpPr>
        <p:spPr bwMode="auto">
          <a:xfrm>
            <a:off x="0" y="0"/>
            <a:ext cx="18151475" cy="1393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000" tIns="45000" rIns="90000" bIns="45000"/>
          <a:lstStyle/>
          <a:p>
            <a:pPr algn="ctr" eaLnBrk="0" hangingPunct="0">
              <a:lnSpc>
                <a:spcPct val="98000"/>
              </a:lnSpc>
              <a:spcAft>
                <a:spcPts val="1413"/>
              </a:spcAft>
            </a:pPr>
            <a:r>
              <a:rPr lang="en-US" sz="6600" b="1">
                <a:solidFill>
                  <a:schemeClr val="tx1"/>
                </a:solidFill>
                <a:latin typeface="Calibri Light" charset="0"/>
                <a:cs typeface="SimSun" charset="0"/>
              </a:rPr>
              <a:t>Take home vuistregelschema’s</a:t>
            </a:r>
            <a:endParaRPr lang="en-US" sz="6600" b="1">
              <a:solidFill>
                <a:schemeClr val="tx1"/>
              </a:solidFill>
              <a:latin typeface="Calibri Light" charset="0"/>
            </a:endParaRPr>
          </a:p>
        </p:txBody>
      </p:sp>
      <p:sp>
        <p:nvSpPr>
          <p:cNvPr id="103443" name="TextBox 1"/>
          <p:cNvSpPr txBox="1">
            <a:spLocks noChangeArrowheads="1"/>
          </p:cNvSpPr>
          <p:nvPr/>
        </p:nvSpPr>
        <p:spPr bwMode="auto">
          <a:xfrm>
            <a:off x="-269875" y="2270125"/>
            <a:ext cx="1857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nl-NL"/>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subTitle" idx="4294967295"/>
          </p:nvPr>
        </p:nvSpPr>
        <p:spPr>
          <a:xfrm>
            <a:off x="0" y="10163175"/>
            <a:ext cx="11618913" cy="990600"/>
          </a:xfrm>
        </p:spPr>
        <p:txBody>
          <a:bodyPr/>
          <a:lstStyle/>
          <a:p>
            <a:pPr marL="0" indent="0" eaLnBrk="1" hangingPunct="1">
              <a:lnSpc>
                <a:spcPct val="100000"/>
              </a:lnSpc>
              <a:spcAft>
                <a:spcPct val="0"/>
              </a:spcAft>
              <a:tabLst>
                <a:tab pos="0" algn="l"/>
                <a:tab pos="112713" algn="l"/>
                <a:tab pos="569913" algn="l"/>
                <a:tab pos="1027113" algn="l"/>
                <a:tab pos="1484313" algn="l"/>
                <a:tab pos="1941513" algn="l"/>
                <a:tab pos="2398713" algn="l"/>
                <a:tab pos="2855913" algn="l"/>
                <a:tab pos="3313113" algn="l"/>
                <a:tab pos="3770313" algn="l"/>
                <a:tab pos="4227513" algn="l"/>
                <a:tab pos="4683125" algn="l"/>
                <a:tab pos="5141913" algn="l"/>
                <a:tab pos="5599113" algn="l"/>
                <a:tab pos="6056313" algn="l"/>
                <a:tab pos="6513513" algn="l"/>
                <a:tab pos="6970713" algn="l"/>
                <a:tab pos="7427913" algn="l"/>
                <a:tab pos="7885113" algn="l"/>
                <a:tab pos="8342313" algn="l"/>
                <a:tab pos="8799513" algn="l"/>
                <a:tab pos="9410700" algn="l"/>
                <a:tab pos="10133013" algn="l"/>
                <a:tab pos="10858500" algn="l"/>
                <a:tab pos="11582400" algn="l"/>
              </a:tabLst>
            </a:pPr>
            <a:r>
              <a:rPr lang="en-US" sz="2400">
                <a:solidFill>
                  <a:srgbClr val="FFFFFF"/>
                </a:solidFill>
                <a:latin typeface="Times New Roman" charset="0"/>
                <a:ea typeface="MS PGothic" charset="0"/>
                <a:cs typeface="SimSun" charset="0"/>
              </a:rPr>
              <a:t>2019 © Aernout Schmidt</a:t>
            </a:r>
          </a:p>
          <a:p>
            <a:pPr marL="0" indent="0" eaLnBrk="1" hangingPunct="1">
              <a:lnSpc>
                <a:spcPct val="100000"/>
              </a:lnSpc>
              <a:spcAft>
                <a:spcPct val="0"/>
              </a:spcAft>
              <a:tabLst>
                <a:tab pos="0" algn="l"/>
                <a:tab pos="112713" algn="l"/>
                <a:tab pos="569913" algn="l"/>
                <a:tab pos="1027113" algn="l"/>
                <a:tab pos="1484313" algn="l"/>
                <a:tab pos="1941513" algn="l"/>
                <a:tab pos="2398713" algn="l"/>
                <a:tab pos="2855913" algn="l"/>
                <a:tab pos="3313113" algn="l"/>
                <a:tab pos="3770313" algn="l"/>
                <a:tab pos="4227513" algn="l"/>
                <a:tab pos="4683125" algn="l"/>
                <a:tab pos="5141913" algn="l"/>
                <a:tab pos="5599113" algn="l"/>
                <a:tab pos="6056313" algn="l"/>
                <a:tab pos="6513513" algn="l"/>
                <a:tab pos="6970713" algn="l"/>
                <a:tab pos="7427913" algn="l"/>
                <a:tab pos="7885113" algn="l"/>
                <a:tab pos="8342313" algn="l"/>
                <a:tab pos="8799513" algn="l"/>
                <a:tab pos="9410700" algn="l"/>
                <a:tab pos="10133013" algn="l"/>
                <a:tab pos="10858500" algn="l"/>
                <a:tab pos="11582400" algn="l"/>
              </a:tabLst>
            </a:pPr>
            <a:r>
              <a:rPr lang="en-US" sz="2400">
                <a:solidFill>
                  <a:srgbClr val="CCCCFF"/>
                </a:solidFill>
                <a:latin typeface="Courier New" charset="0"/>
                <a:ea typeface="MS PGothic" charset="0"/>
                <a:cs typeface="SimSun" charset="0"/>
                <a:hlinkClick r:id="rId3"/>
              </a:rPr>
              <a:t>aernout.schmidt@gmail.com</a:t>
            </a:r>
            <a:r>
              <a:rPr lang="en-US" sz="2400">
                <a:solidFill>
                  <a:srgbClr val="FFFFFF"/>
                </a:solidFill>
                <a:latin typeface="Courier New" charset="0"/>
                <a:ea typeface="MS PGothic" charset="0"/>
                <a:cs typeface="SimSun" charset="0"/>
              </a:rPr>
              <a:t> (http://github.com/dotlegal)</a:t>
            </a:r>
          </a:p>
        </p:txBody>
      </p:sp>
      <p:sp>
        <p:nvSpPr>
          <p:cNvPr id="104451" name="Rectangle 3"/>
          <p:cNvSpPr>
            <a:spLocks noChangeArrowheads="1"/>
          </p:cNvSpPr>
          <p:nvPr/>
        </p:nvSpPr>
        <p:spPr bwMode="auto">
          <a:xfrm>
            <a:off x="431800" y="301625"/>
            <a:ext cx="146304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9600">
                <a:solidFill>
                  <a:schemeClr val="tx1"/>
                </a:solidFill>
                <a:latin typeface="Calibri" charset="0"/>
                <a:cs typeface="SimSun" charset="0"/>
              </a:rPr>
              <a:t>Dank U! – en ook dank aan:</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b="1">
                <a:solidFill>
                  <a:srgbClr val="000000"/>
                </a:solidFill>
                <a:latin typeface="Calibri" charset="0"/>
                <a:cs typeface="SimSun" charset="0"/>
              </a:rPr>
              <a:t>Asch, S. 1951. </a:t>
            </a:r>
            <a:r>
              <a:rPr lang="en-US" sz="2400">
                <a:solidFill>
                  <a:srgbClr val="000000"/>
                </a:solidFill>
                <a:latin typeface="Calibri" charset="0"/>
                <a:cs typeface="SimSun" charset="0"/>
              </a:rPr>
              <a:t>Effects of group pressure upon the modification and distortion of judgment. in: Harold Guetzkow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a:solidFill>
                  <a:srgbClr val="000000"/>
                </a:solidFill>
                <a:latin typeface="Calibri" charset="0"/>
                <a:cs typeface="SimSun" charset="0"/>
              </a:rPr>
              <a:t>(ed.) </a:t>
            </a:r>
            <a:r>
              <a:rPr lang="en-US" sz="2400" i="1">
                <a:solidFill>
                  <a:srgbClr val="000000"/>
                </a:solidFill>
                <a:latin typeface="Calibri" charset="0"/>
                <a:cs typeface="SimSun" charset="0"/>
              </a:rPr>
              <a:t>Groups, Leadership and Men</a:t>
            </a:r>
            <a:r>
              <a:rPr lang="en-US" sz="2400">
                <a:solidFill>
                  <a:srgbClr val="000000"/>
                </a:solidFill>
                <a:latin typeface="Calibri" charset="0"/>
                <a:cs typeface="SimSun" charset="0"/>
              </a:rPr>
              <a:t>, Carnegie Press, Pittsburgh, Pages 177–190. </a:t>
            </a:r>
            <a:r>
              <a:rPr lang="en-US" sz="2400" b="1">
                <a:solidFill>
                  <a:srgbClr val="000000"/>
                </a:solidFill>
                <a:latin typeface="Calibri" charset="0"/>
                <a:cs typeface="SimSun" charset="0"/>
              </a:rPr>
              <a:t>Barabási and Albert, 1999.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a:solidFill>
                  <a:srgbClr val="000000"/>
                </a:solidFill>
                <a:latin typeface="Calibri" charset="0"/>
                <a:cs typeface="SimSun" charset="0"/>
              </a:rPr>
              <a:t>Emergence of scaling in random networks, </a:t>
            </a:r>
            <a:r>
              <a:rPr lang="en-US" sz="2400" i="1">
                <a:solidFill>
                  <a:srgbClr val="000000"/>
                </a:solidFill>
                <a:latin typeface="Calibri" charset="0"/>
                <a:cs typeface="SimSun" charset="0"/>
              </a:rPr>
              <a:t>Science</a:t>
            </a:r>
            <a:r>
              <a:rPr lang="en-US" sz="2400">
                <a:solidFill>
                  <a:srgbClr val="000000"/>
                </a:solidFill>
                <a:latin typeface="Calibri" charset="0"/>
                <a:cs typeface="SimSun" charset="0"/>
              </a:rPr>
              <a:t>, Volume 286 Number 5439 Pages 509—512</a:t>
            </a:r>
            <a:r>
              <a:rPr lang="en-US" sz="2400" b="1">
                <a:solidFill>
                  <a:srgbClr val="000000"/>
                </a:solidFill>
                <a:latin typeface="Calibri" charset="0"/>
                <a:cs typeface="SimSun" charset="0"/>
              </a:rPr>
              <a:t> Bobbitt, Philip.</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b="1">
                <a:solidFill>
                  <a:srgbClr val="000000"/>
                </a:solidFill>
                <a:latin typeface="Calibri" charset="0"/>
                <a:cs typeface="SimSun" charset="0"/>
              </a:rPr>
              <a:t>1982</a:t>
            </a:r>
            <a:r>
              <a:rPr lang="en-US" sz="2400">
                <a:solidFill>
                  <a:srgbClr val="000000"/>
                </a:solidFill>
                <a:latin typeface="Calibri" charset="0"/>
                <a:cs typeface="SimSun" charset="0"/>
              </a:rPr>
              <a:t>. </a:t>
            </a:r>
            <a:r>
              <a:rPr lang="en-US" sz="2400" i="1">
                <a:solidFill>
                  <a:srgbClr val="000000"/>
                </a:solidFill>
                <a:latin typeface="Calibri" charset="0"/>
                <a:cs typeface="SimSun" charset="0"/>
              </a:rPr>
              <a:t>Constitutional Fate:  Theory of the Constitution</a:t>
            </a:r>
            <a:r>
              <a:rPr lang="en-US" sz="2400">
                <a:solidFill>
                  <a:srgbClr val="000000"/>
                </a:solidFill>
                <a:latin typeface="Calibri" charset="0"/>
                <a:cs typeface="SimSun" charset="0"/>
              </a:rPr>
              <a:t>. Oxford University Press. </a:t>
            </a:r>
            <a:r>
              <a:rPr lang="en-US" sz="2400" b="1">
                <a:solidFill>
                  <a:srgbClr val="000000"/>
                </a:solidFill>
                <a:latin typeface="Calibri" charset="0"/>
                <a:cs typeface="SimSun" charset="0"/>
              </a:rPr>
              <a:t>Bohorquez, J. C., S. Gourley, A. R.</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b="1">
                <a:solidFill>
                  <a:srgbClr val="000000"/>
                </a:solidFill>
                <a:latin typeface="Calibri" charset="0"/>
                <a:cs typeface="SimSun" charset="0"/>
              </a:rPr>
              <a:t>Dixon, M. Spagat and N. F. Johnson. 2009</a:t>
            </a:r>
            <a:r>
              <a:rPr lang="en-US" sz="2400">
                <a:solidFill>
                  <a:srgbClr val="000000"/>
                </a:solidFill>
                <a:latin typeface="Calibri" charset="0"/>
                <a:cs typeface="SimSun" charset="0"/>
              </a:rPr>
              <a:t>. Common ecology quantifies human insurgency, </a:t>
            </a:r>
            <a:r>
              <a:rPr lang="en-US" sz="2400" i="1">
                <a:solidFill>
                  <a:srgbClr val="000000"/>
                </a:solidFill>
                <a:latin typeface="Calibri" charset="0"/>
                <a:cs typeface="SimSun" charset="0"/>
              </a:rPr>
              <a:t>Nature</a:t>
            </a:r>
            <a:r>
              <a:rPr lang="en-US" sz="2400">
                <a:solidFill>
                  <a:srgbClr val="000000"/>
                </a:solidFill>
                <a:latin typeface="Calibri" charset="0"/>
                <a:cs typeface="SimSun" charset="0"/>
              </a:rPr>
              <a:t> 462 (2009),</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a:solidFill>
                  <a:srgbClr val="000000"/>
                </a:solidFill>
                <a:latin typeface="Calibri" charset="0"/>
                <a:cs typeface="SimSun" charset="0"/>
              </a:rPr>
              <a:t> 911. </a:t>
            </a:r>
            <a:r>
              <a:rPr lang="en-US" sz="2400" b="1">
                <a:solidFill>
                  <a:srgbClr val="000000"/>
                </a:solidFill>
                <a:latin typeface="Calibri" charset="0"/>
                <a:cs typeface="SimSun" charset="0"/>
              </a:rPr>
              <a:t>Coase, Ronald H. 1937.</a:t>
            </a:r>
            <a:r>
              <a:rPr lang="en-US" sz="2400">
                <a:solidFill>
                  <a:srgbClr val="000000"/>
                </a:solidFill>
                <a:latin typeface="Calibri" charset="0"/>
                <a:cs typeface="SimSun" charset="0"/>
              </a:rPr>
              <a:t> The Nature of the Firm. </a:t>
            </a:r>
            <a:r>
              <a:rPr lang="en-US" sz="2400" i="1">
                <a:solidFill>
                  <a:srgbClr val="000000"/>
                </a:solidFill>
                <a:latin typeface="Calibri" charset="0"/>
                <a:cs typeface="SimSun" charset="0"/>
              </a:rPr>
              <a:t>Economica</a:t>
            </a:r>
            <a:r>
              <a:rPr lang="en-US" sz="2400">
                <a:solidFill>
                  <a:srgbClr val="000000"/>
                </a:solidFill>
                <a:latin typeface="Calibri" charset="0"/>
                <a:cs typeface="SimSun" charset="0"/>
              </a:rPr>
              <a:t>, 4(16), 386–405. </a:t>
            </a:r>
            <a:r>
              <a:rPr lang="en-US" sz="2400" b="1">
                <a:solidFill>
                  <a:srgbClr val="000000"/>
                </a:solidFill>
                <a:latin typeface="Calibri" charset="0"/>
                <a:cs typeface="SimSun" charset="0"/>
              </a:rPr>
              <a:t>De Marchi, Scott. 2005.</a:t>
            </a:r>
            <a:r>
              <a:rPr lang="en-US" sz="2400">
                <a:solidFill>
                  <a:srgbClr val="000000"/>
                </a:solidFill>
                <a:latin typeface="Calibri" charset="0"/>
                <a:cs typeface="SimSun" charset="0"/>
              </a:rPr>
              <a:t>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i="1">
                <a:solidFill>
                  <a:srgbClr val="000000"/>
                </a:solidFill>
                <a:latin typeface="Calibri" charset="0"/>
                <a:cs typeface="SimSun" charset="0"/>
              </a:rPr>
              <a:t>Computational and mathematical modeling in the social sciences</a:t>
            </a:r>
            <a:r>
              <a:rPr lang="en-US" sz="2400">
                <a:solidFill>
                  <a:srgbClr val="000000"/>
                </a:solidFill>
                <a:latin typeface="Calibri" charset="0"/>
                <a:cs typeface="SimSun" charset="0"/>
              </a:rPr>
              <a:t>. Cambridge University Press.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b="1">
                <a:solidFill>
                  <a:srgbClr val="000000"/>
                </a:solidFill>
                <a:latin typeface="Calibri" charset="0"/>
                <a:cs typeface="SimSun" charset="0"/>
              </a:rPr>
              <a:t>Douglas, Mary. 1992.</a:t>
            </a:r>
            <a:r>
              <a:rPr lang="en-US" sz="2400" i="1">
                <a:solidFill>
                  <a:srgbClr val="000000"/>
                </a:solidFill>
                <a:latin typeface="Calibri" charset="0"/>
                <a:cs typeface="SimSun" charset="0"/>
              </a:rPr>
              <a:t> Risk and Blame: Essays in Cultural Theory</a:t>
            </a:r>
            <a:r>
              <a:rPr lang="en-US" sz="2400">
                <a:solidFill>
                  <a:srgbClr val="000000"/>
                </a:solidFill>
                <a:latin typeface="Calibri" charset="0"/>
                <a:cs typeface="SimSun" charset="0"/>
              </a:rPr>
              <a:t>. Routledge. </a:t>
            </a:r>
            <a:r>
              <a:rPr lang="en-US" sz="2400" b="1">
                <a:solidFill>
                  <a:srgbClr val="000000"/>
                </a:solidFill>
                <a:latin typeface="Calibri" charset="0"/>
                <a:cs typeface="SimSun" charset="0"/>
              </a:rPr>
              <a:t>Durkheim, Emile. 1893</a:t>
            </a:r>
            <a:r>
              <a:rPr lang="en-US" sz="2400">
                <a:solidFill>
                  <a:srgbClr val="000000"/>
                </a:solidFill>
                <a:latin typeface="Calibri" charset="0"/>
                <a:cs typeface="SimSun" charset="0"/>
              </a:rPr>
              <a:t>.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i="1">
                <a:solidFill>
                  <a:srgbClr val="000000"/>
                </a:solidFill>
                <a:latin typeface="Calibri" charset="0"/>
                <a:cs typeface="SimSun" charset="0"/>
              </a:rPr>
              <a:t>The Division of Labor in Society</a:t>
            </a:r>
            <a:r>
              <a:rPr lang="en-US" sz="2400">
                <a:solidFill>
                  <a:srgbClr val="000000"/>
                </a:solidFill>
                <a:latin typeface="Calibri" charset="0"/>
                <a:cs typeface="SimSun" charset="0"/>
              </a:rPr>
              <a:t>, translated by George Simpson 1965. Free Press. </a:t>
            </a:r>
            <a:r>
              <a:rPr lang="en-US" sz="2400" b="1">
                <a:solidFill>
                  <a:srgbClr val="000000"/>
                </a:solidFill>
                <a:latin typeface="Calibri" charset="0"/>
                <a:cs typeface="SimSun" charset="0"/>
              </a:rPr>
              <a:t>Fuller, Lon L. 1967.</a:t>
            </a:r>
            <a:r>
              <a:rPr lang="en-US" sz="2400">
                <a:solidFill>
                  <a:srgbClr val="000000"/>
                </a:solidFill>
                <a:latin typeface="Calibri" charset="0"/>
                <a:cs typeface="SimSun" charset="0"/>
              </a:rPr>
              <a:t>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i="1">
                <a:solidFill>
                  <a:srgbClr val="000000"/>
                </a:solidFill>
                <a:latin typeface="Calibri" charset="0"/>
                <a:cs typeface="SimSun" charset="0"/>
              </a:rPr>
              <a:t>The Morality of Law</a:t>
            </a:r>
            <a:r>
              <a:rPr lang="en-US" sz="2400">
                <a:solidFill>
                  <a:srgbClr val="000000"/>
                </a:solidFill>
                <a:latin typeface="Calibri" charset="0"/>
                <a:cs typeface="SimSun" charset="0"/>
              </a:rPr>
              <a:t>, revised edition, Yale University Press. </a:t>
            </a:r>
            <a:r>
              <a:rPr lang="en-US" sz="2400" b="1">
                <a:solidFill>
                  <a:srgbClr val="000000"/>
                </a:solidFill>
                <a:latin typeface="Calibri" charset="0"/>
                <a:cs typeface="SimSun" charset="0"/>
              </a:rPr>
              <a:t>Holland, John H. 2006.</a:t>
            </a:r>
            <a:r>
              <a:rPr lang="en-US" sz="2400">
                <a:solidFill>
                  <a:srgbClr val="000000"/>
                </a:solidFill>
                <a:latin typeface="Calibri" charset="0"/>
                <a:cs typeface="SimSun" charset="0"/>
              </a:rPr>
              <a:t> Studying complex</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a:solidFill>
                  <a:srgbClr val="000000"/>
                </a:solidFill>
                <a:latin typeface="Calibri" charset="0"/>
                <a:cs typeface="SimSun" charset="0"/>
              </a:rPr>
              <a:t>adaptive systems.</a:t>
            </a:r>
            <a:r>
              <a:rPr lang="en-US" sz="2400" i="1">
                <a:solidFill>
                  <a:srgbClr val="000000"/>
                </a:solidFill>
                <a:latin typeface="Calibri" charset="0"/>
                <a:cs typeface="SimSun" charset="0"/>
              </a:rPr>
              <a:t> Journal of Systems Science and Complexity</a:t>
            </a:r>
            <a:r>
              <a:rPr lang="en-US" sz="2400">
                <a:solidFill>
                  <a:srgbClr val="000000"/>
                </a:solidFill>
                <a:latin typeface="Calibri" charset="0"/>
                <a:cs typeface="SimSun" charset="0"/>
              </a:rPr>
              <a:t>, 19(1), 1–8. </a:t>
            </a:r>
            <a:r>
              <a:rPr lang="en-US" sz="2400" b="1">
                <a:solidFill>
                  <a:srgbClr val="000000"/>
                </a:solidFill>
                <a:latin typeface="Calibri" charset="0"/>
                <a:cs typeface="SimSun" charset="0"/>
              </a:rPr>
              <a:t>Johnson, N. F., E. M. Restrepo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b="1">
                <a:solidFill>
                  <a:srgbClr val="000000"/>
                </a:solidFill>
                <a:latin typeface="Calibri" charset="0"/>
                <a:cs typeface="SimSun" charset="0"/>
              </a:rPr>
              <a:t>and D. E. Johnson. 2015</a:t>
            </a:r>
            <a:r>
              <a:rPr lang="en-US" sz="2400">
                <a:solidFill>
                  <a:srgbClr val="000000"/>
                </a:solidFill>
                <a:latin typeface="Calibri" charset="0"/>
                <a:cs typeface="SimSun" charset="0"/>
              </a:rPr>
              <a:t>. Modeling human conflict and terrorism across geographic scales, Chapter 11  in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i="1">
                <a:solidFill>
                  <a:srgbClr val="000000"/>
                </a:solidFill>
                <a:latin typeface="Calibri" charset="0"/>
                <a:cs typeface="SimSun" charset="0"/>
              </a:rPr>
              <a:t>Social Phenomena: From Data Analysis to Models, </a:t>
            </a:r>
            <a:r>
              <a:rPr lang="en-US" sz="2400">
                <a:solidFill>
                  <a:srgbClr val="000000"/>
                </a:solidFill>
                <a:latin typeface="Calibri" charset="0"/>
                <a:cs typeface="SimSun" charset="0"/>
              </a:rPr>
              <a:t>Springer International Publishing, 227–254. </a:t>
            </a:r>
            <a:r>
              <a:rPr lang="en-US" sz="2400" b="1">
                <a:solidFill>
                  <a:srgbClr val="000000"/>
                </a:solidFill>
                <a:latin typeface="Calibri" charset="0"/>
                <a:cs typeface="SimSun" charset="0"/>
              </a:rPr>
              <a:t>A.H. Louie,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b="1">
                <a:solidFill>
                  <a:srgbClr val="000000"/>
                </a:solidFill>
                <a:latin typeface="Calibri" charset="0"/>
                <a:cs typeface="SimSun" charset="0"/>
              </a:rPr>
              <a:t>2010.</a:t>
            </a:r>
            <a:r>
              <a:rPr lang="en-US" sz="2400">
                <a:solidFill>
                  <a:srgbClr val="000000"/>
                </a:solidFill>
                <a:latin typeface="Calibri" charset="0"/>
                <a:cs typeface="SimSun" charset="0"/>
              </a:rPr>
              <a:t> Robert Rosen’s anticipatory systems, </a:t>
            </a:r>
            <a:r>
              <a:rPr lang="en-US" sz="2400" i="1">
                <a:solidFill>
                  <a:srgbClr val="000000"/>
                </a:solidFill>
                <a:latin typeface="Calibri" charset="0"/>
                <a:cs typeface="SimSun" charset="0"/>
              </a:rPr>
              <a:t>foresight,</a:t>
            </a:r>
            <a:r>
              <a:rPr lang="en-US" sz="2400" baseline="-6000">
                <a:solidFill>
                  <a:srgbClr val="000000"/>
                </a:solidFill>
                <a:latin typeface="Calibri" charset="0"/>
                <a:cs typeface="SimSun" charset="0"/>
              </a:rPr>
              <a:t> </a:t>
            </a:r>
            <a:r>
              <a:rPr lang="en-US" sz="2400">
                <a:solidFill>
                  <a:srgbClr val="000000"/>
                </a:solidFill>
                <a:latin typeface="Calibri" charset="0"/>
                <a:cs typeface="SimSun" charset="0"/>
              </a:rPr>
              <a:t>VOL. 12 NO. 3, 2010, pp. 18-29.  </a:t>
            </a:r>
            <a:r>
              <a:rPr lang="en-US" sz="2400" b="1">
                <a:solidFill>
                  <a:srgbClr val="000000"/>
                </a:solidFill>
                <a:latin typeface="Calibri" charset="0"/>
                <a:cs typeface="SimSun" charset="0"/>
              </a:rPr>
              <a:t>Mihai Nadin,</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b="1">
                <a:solidFill>
                  <a:srgbClr val="000000"/>
                </a:solidFill>
                <a:latin typeface="Calibri" charset="0"/>
                <a:cs typeface="SimSun" charset="0"/>
              </a:rPr>
              <a:t>1999.</a:t>
            </a:r>
            <a:r>
              <a:rPr lang="en-US" sz="2400">
                <a:solidFill>
                  <a:srgbClr val="000000"/>
                </a:solidFill>
                <a:latin typeface="Calibri" charset="0"/>
                <a:cs typeface="SimSun" charset="0"/>
              </a:rPr>
              <a:t> Anticipation – A Spooky Computation. </a:t>
            </a:r>
            <a:r>
              <a:rPr lang="en-US" sz="2400">
                <a:solidFill>
                  <a:srgbClr val="000000"/>
                </a:solidFill>
                <a:latin typeface="ArialMT" charset="0"/>
                <a:cs typeface="SimSun" charset="0"/>
              </a:rPr>
              <a:t>Conference on Computing Anticipatory Systems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a:solidFill>
                  <a:srgbClr val="000000"/>
                </a:solidFill>
                <a:latin typeface="ArialMT" charset="0"/>
                <a:cs typeface="SimSun" charset="0"/>
              </a:rPr>
              <a:t>(CASYS 99), Liege, Belgium, </a:t>
            </a:r>
            <a:r>
              <a:rPr lang="en-US" sz="2400" i="1">
                <a:solidFill>
                  <a:srgbClr val="000000"/>
                </a:solidFill>
                <a:latin typeface="Arial-ItalicMT" charset="0"/>
                <a:cs typeface="SimSun" charset="0"/>
              </a:rPr>
              <a:t>August 8-11, 1999 </a:t>
            </a:r>
            <a:r>
              <a:rPr lang="en-US" sz="2400">
                <a:solidFill>
                  <a:srgbClr val="000000"/>
                </a:solidFill>
                <a:latin typeface="Calibri" charset="0"/>
                <a:cs typeface="SimSun" charset="0"/>
              </a:rPr>
              <a:t>https://www.nadin.ws/archives/39.  </a:t>
            </a:r>
            <a:r>
              <a:rPr lang="en-US" sz="2400" b="1">
                <a:solidFill>
                  <a:srgbClr val="000000"/>
                </a:solidFill>
                <a:latin typeface="Calibri" charset="0"/>
                <a:cs typeface="SimSun" charset="0"/>
              </a:rPr>
              <a:t>Mihai Nadin,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b="1">
                <a:solidFill>
                  <a:srgbClr val="000000"/>
                </a:solidFill>
                <a:latin typeface="Calibri" charset="0"/>
                <a:cs typeface="SimSun" charset="0"/>
              </a:rPr>
              <a:t>2011.</a:t>
            </a:r>
            <a:r>
              <a:rPr lang="en-US" sz="2400">
                <a:solidFill>
                  <a:srgbClr val="000000"/>
                </a:solidFill>
                <a:latin typeface="Calibri" charset="0"/>
                <a:cs typeface="SimSun" charset="0"/>
              </a:rPr>
              <a:t> The anticipatory profile. An attempt to describe anticipation as process, </a:t>
            </a:r>
            <a:r>
              <a:rPr lang="en-US" sz="2400" i="1">
                <a:solidFill>
                  <a:srgbClr val="000000"/>
                </a:solidFill>
                <a:latin typeface="Calibri" charset="0"/>
                <a:cs typeface="SimSun" charset="0"/>
              </a:rPr>
              <a:t>International Journal</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i="1">
                <a:solidFill>
                  <a:srgbClr val="000000"/>
                </a:solidFill>
                <a:latin typeface="Calibri" charset="0"/>
                <a:cs typeface="SimSun" charset="0"/>
              </a:rPr>
              <a:t> of General Systems </a:t>
            </a:r>
            <a:r>
              <a:rPr lang="en-US" sz="2400" b="1">
                <a:solidFill>
                  <a:srgbClr val="000000"/>
                </a:solidFill>
                <a:latin typeface="Calibri" charset="0"/>
                <a:cs typeface="SimSun" charset="0"/>
              </a:rPr>
              <a:t>Sherif, M. 1958.</a:t>
            </a:r>
            <a:r>
              <a:rPr lang="en-US" sz="2400">
                <a:solidFill>
                  <a:srgbClr val="000000"/>
                </a:solidFill>
                <a:latin typeface="Calibri" charset="0"/>
                <a:cs typeface="SimSun" charset="0"/>
              </a:rPr>
              <a:t> Group influences upon the formation of norms and attitudes.</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a:solidFill>
                  <a:srgbClr val="000000"/>
                </a:solidFill>
                <a:latin typeface="Calibri" charset="0"/>
                <a:cs typeface="SimSun" charset="0"/>
              </a:rPr>
              <a:t> </a:t>
            </a:r>
            <a:r>
              <a:rPr lang="en-US" sz="2400" i="1">
                <a:solidFill>
                  <a:srgbClr val="000000"/>
                </a:solidFill>
                <a:latin typeface="Calibri" charset="0"/>
                <a:cs typeface="SimSun" charset="0"/>
              </a:rPr>
              <a:t>Readings in social psychology</a:t>
            </a:r>
            <a:r>
              <a:rPr lang="en-US" sz="2400">
                <a:solidFill>
                  <a:srgbClr val="000000"/>
                </a:solidFill>
                <a:latin typeface="Calibri" charset="0"/>
                <a:cs typeface="SimSun" charset="0"/>
              </a:rPr>
              <a:t>, 3, 219–232 </a:t>
            </a:r>
            <a:r>
              <a:rPr lang="en-US" sz="2400" b="1">
                <a:solidFill>
                  <a:srgbClr val="000000"/>
                </a:solidFill>
                <a:latin typeface="Calibri" charset="0"/>
                <a:cs typeface="SimSun" charset="0"/>
              </a:rPr>
              <a:t>Wilensky, U. and W. Rand. 2015.</a:t>
            </a:r>
            <a:r>
              <a:rPr lang="en-US" sz="2400">
                <a:solidFill>
                  <a:srgbClr val="000000"/>
                </a:solidFill>
                <a:latin typeface="Calibri" charset="0"/>
                <a:cs typeface="SimSun" charset="0"/>
              </a:rPr>
              <a:t> An introduction to</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a:solidFill>
                  <a:srgbClr val="000000"/>
                </a:solidFill>
                <a:latin typeface="Calibri" charset="0"/>
                <a:cs typeface="SimSun" charset="0"/>
              </a:rPr>
              <a:t> agent- based modeling: modeling natural, social, and engineered complex systems with NetLogo </a:t>
            </a: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a:solidFill>
                  <a:srgbClr val="000000"/>
                </a:solidFill>
                <a:latin typeface="Calibri" charset="0"/>
                <a:cs typeface="SimSun" charset="0"/>
              </a:rPr>
              <a:t>(MIT Press, 2015). </a:t>
            </a:r>
            <a:r>
              <a:rPr lang="en-US" sz="2400" b="1">
                <a:solidFill>
                  <a:srgbClr val="000000"/>
                </a:solidFill>
                <a:latin typeface="Calibri" charset="0"/>
                <a:cs typeface="SimSun" charset="0"/>
              </a:rPr>
              <a:t>Williamson, Oliver E. 2005</a:t>
            </a:r>
            <a:r>
              <a:rPr lang="en-US" sz="2400">
                <a:solidFill>
                  <a:srgbClr val="000000"/>
                </a:solidFill>
                <a:latin typeface="Calibri" charset="0"/>
                <a:cs typeface="SimSun" charset="0"/>
              </a:rPr>
              <a:t>. The Economics of Governance. </a:t>
            </a:r>
            <a:r>
              <a:rPr lang="en-US" sz="2400" i="1">
                <a:solidFill>
                  <a:srgbClr val="000000"/>
                </a:solidFill>
                <a:latin typeface="Calibri" charset="0"/>
                <a:cs typeface="SimSun" charset="0"/>
              </a:rPr>
              <a:t>American Economic</a:t>
            </a:r>
          </a:p>
          <a:p>
            <a:pPr hangingPunct="0">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i="1">
                <a:solidFill>
                  <a:srgbClr val="000000"/>
                </a:solidFill>
                <a:latin typeface="Calibri" charset="0"/>
                <a:cs typeface="SimSun" charset="0"/>
              </a:rPr>
              <a:t>Review</a:t>
            </a:r>
            <a:r>
              <a:rPr lang="en-US" sz="2400">
                <a:solidFill>
                  <a:srgbClr val="000000"/>
                </a:solidFill>
                <a:latin typeface="Calibri" charset="0"/>
                <a:cs typeface="SimSun" charset="0"/>
              </a:rPr>
              <a:t>,  95(2), 1–18.. </a:t>
            </a:r>
            <a:r>
              <a:rPr lang="en-US" sz="2400" b="1">
                <a:solidFill>
                  <a:srgbClr val="000000"/>
                </a:solidFill>
                <a:latin typeface="Calibri" charset="0"/>
                <a:cs typeface="SimSun" charset="0"/>
              </a:rPr>
              <a:t>Rosen, Robert, 1993</a:t>
            </a:r>
            <a:r>
              <a:rPr lang="en-US" sz="2400">
                <a:solidFill>
                  <a:srgbClr val="000000"/>
                </a:solidFill>
                <a:latin typeface="Calibri" charset="0"/>
                <a:cs typeface="SimSun" charset="0"/>
              </a:rPr>
              <a:t>. On Models and </a:t>
            </a:r>
            <a:r>
              <a:rPr lang="en-US" sz="2400">
                <a:solidFill>
                  <a:schemeClr val="tx1"/>
                </a:solidFill>
                <a:latin typeface="Calibri" charset="0"/>
                <a:cs typeface="SimSun" charset="0"/>
              </a:rPr>
              <a:t>Modeling, </a:t>
            </a:r>
            <a:r>
              <a:rPr lang="en-US" sz="2400" i="1">
                <a:solidFill>
                  <a:schemeClr val="tx1"/>
                </a:solidFill>
              </a:rPr>
              <a:t>Applied Mathematics and </a:t>
            </a:r>
          </a:p>
          <a:p>
            <a:pPr hangingPunct="0">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i="1">
                <a:solidFill>
                  <a:schemeClr val="tx1"/>
                </a:solidFill>
              </a:rPr>
              <a:t>Computation  56:359-372 </a:t>
            </a:r>
            <a:endParaRPr lang="en-US" sz="2400">
              <a:solidFill>
                <a:schemeClr val="tx1"/>
              </a:solidFill>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endParaRPr lang="en-US" sz="2400">
              <a:solidFill>
                <a:srgbClr val="FFD320"/>
              </a:solidFill>
              <a:latin typeface="Calibri" charset="0"/>
              <a:cs typeface="SimSun" charset="0"/>
            </a:endParaRPr>
          </a:p>
          <a:p>
            <a:pP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Lst>
            </a:pPr>
            <a:r>
              <a:rPr lang="en-US" sz="2400">
                <a:solidFill>
                  <a:srgbClr val="FFD320"/>
                </a:solidFill>
                <a:latin typeface="Calibri" charset="0"/>
                <a:cs typeface="SimSun" charset="0"/>
              </a:rPr>
              <a:t>. </a:t>
            </a:r>
            <a:r>
              <a:rPr lang="en-US" sz="4400">
                <a:solidFill>
                  <a:srgbClr val="FF950E"/>
                </a:solidFill>
                <a:latin typeface="Calibri" charset="0"/>
                <a:cs typeface="SimSun" charset="0"/>
              </a:rPr>
              <a:t>   </a:t>
            </a:r>
          </a:p>
        </p:txBody>
      </p:sp>
      <p:pic>
        <p:nvPicPr>
          <p:cNvPr id="1044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10171113"/>
            <a:ext cx="2063750"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453" name="Group 6"/>
          <p:cNvGrpSpPr>
            <a:grpSpLocks/>
          </p:cNvGrpSpPr>
          <p:nvPr/>
        </p:nvGrpSpPr>
        <p:grpSpPr bwMode="auto">
          <a:xfrm>
            <a:off x="16427450" y="5851525"/>
            <a:ext cx="3068638" cy="2082800"/>
            <a:chOff x="10348" y="3686"/>
            <a:chExt cx="1933" cy="1312"/>
          </a:xfrm>
        </p:grpSpPr>
        <p:sp>
          <p:nvSpPr>
            <p:cNvPr id="104458" name="AutoShape 7"/>
            <p:cNvSpPr>
              <a:spLocks noChangeArrowheads="1"/>
            </p:cNvSpPr>
            <p:nvPr/>
          </p:nvSpPr>
          <p:spPr bwMode="auto">
            <a:xfrm>
              <a:off x="10355" y="3732"/>
              <a:ext cx="1892" cy="1053"/>
            </a:xfrm>
            <a:prstGeom prst="roundRect">
              <a:avLst>
                <a:gd name="adj" fmla="val 93"/>
              </a:avLst>
            </a:prstGeom>
            <a:solidFill>
              <a:srgbClr val="B2B2B2">
                <a:alpha val="50195"/>
              </a:srgbClr>
            </a:solidFill>
            <a:ln w="9360">
              <a:solidFill>
                <a:srgbClr val="FFFFFF"/>
              </a:solidFill>
              <a:round/>
              <a:headEnd/>
              <a:tailEnd/>
            </a:ln>
          </p:spPr>
          <p:txBody>
            <a:bodyPr wrap="none" anchor="ctr"/>
            <a:lstStyle/>
            <a:p>
              <a:pPr hangingPunct="0">
                <a:buClr>
                  <a:srgbClr val="000000"/>
                </a:buClr>
              </a:pPr>
              <a:endParaRPr lang="en-US">
                <a:cs typeface="SimSun" charset="0"/>
              </a:endParaRPr>
            </a:p>
          </p:txBody>
        </p:sp>
        <p:sp>
          <p:nvSpPr>
            <p:cNvPr id="104459" name="Text Box 8"/>
            <p:cNvSpPr txBox="1">
              <a:spLocks noChangeArrowheads="1"/>
            </p:cNvSpPr>
            <p:nvPr/>
          </p:nvSpPr>
          <p:spPr bwMode="auto">
            <a:xfrm>
              <a:off x="10356" y="3686"/>
              <a:ext cx="1925"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algn="ctr" eaLnBrk="1">
                <a:lnSpc>
                  <a:spcPct val="102000"/>
                </a:lnSpc>
                <a:buSzTx/>
                <a:buFontTx/>
                <a:buNone/>
              </a:pPr>
              <a:r>
                <a:rPr lang="en-US" sz="4800">
                  <a:solidFill>
                    <a:srgbClr val="000000"/>
                  </a:solidFill>
                  <a:latin typeface="Calibri" charset="0"/>
                  <a:cs typeface="SimSun" charset="0"/>
                </a:rPr>
                <a:t>dotLegal</a:t>
              </a:r>
            </a:p>
          </p:txBody>
        </p:sp>
        <p:sp>
          <p:nvSpPr>
            <p:cNvPr id="104460" name="Text Box 9"/>
            <p:cNvSpPr txBox="1">
              <a:spLocks noChangeArrowheads="1"/>
            </p:cNvSpPr>
            <p:nvPr/>
          </p:nvSpPr>
          <p:spPr bwMode="auto">
            <a:xfrm rot="-60000">
              <a:off x="10354" y="4272"/>
              <a:ext cx="1902"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662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PGothic" charset="0"/>
                  <a:cs typeface="MS PGothic" charset="0"/>
                </a:defRPr>
              </a:lvl9pPr>
            </a:lstStyle>
            <a:p>
              <a:pPr algn="ctr" eaLnBrk="1">
                <a:buSzTx/>
                <a:buFontTx/>
                <a:buNone/>
              </a:pPr>
              <a:r>
                <a:rPr lang="en-US">
                  <a:solidFill>
                    <a:srgbClr val="000000"/>
                  </a:solidFill>
                  <a:cs typeface="SimSun" charset="0"/>
                </a:rPr>
                <a:t>Consultancy &amp; Research</a:t>
              </a:r>
            </a:p>
            <a:p>
              <a:pPr algn="ctr" eaLnBrk="1">
                <a:buSzTx/>
                <a:buFontTx/>
                <a:buNone/>
              </a:pPr>
              <a:endParaRPr lang="en-US">
                <a:solidFill>
                  <a:srgbClr val="000000"/>
                </a:solidFill>
                <a:cs typeface="SimSun" charset="0"/>
              </a:endParaRPr>
            </a:p>
          </p:txBody>
        </p:sp>
      </p:grpSp>
      <p:pic>
        <p:nvPicPr>
          <p:cNvPr id="10445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59200" y="7954963"/>
            <a:ext cx="3017838" cy="310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9838" y="2378075"/>
            <a:ext cx="2925762"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Rectangle 2"/>
          <p:cNvSpPr txBox="1">
            <a:spLocks noChangeArrowheads="1"/>
          </p:cNvSpPr>
          <p:nvPr/>
        </p:nvSpPr>
        <p:spPr bwMode="auto">
          <a:xfrm>
            <a:off x="2573338" y="10179050"/>
            <a:ext cx="1161891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410700" algn="l"/>
                <a:tab pos="10134600" algn="l"/>
                <a:tab pos="10858500" algn="l"/>
                <a:tab pos="11582400" algn="l"/>
              </a:tabLst>
              <a:defRPr sz="2400">
                <a:solidFill>
                  <a:schemeClr val="bg1"/>
                </a:solidFill>
                <a:latin typeface="Arial" charset="0"/>
                <a:ea typeface="MS PGothic" charset="0"/>
                <a:cs typeface="MS PGothic" charset="0"/>
              </a:defRPr>
            </a:lvl1pPr>
            <a:lvl2pPr eaLnBrk="0" hangingPunc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410700" algn="l"/>
                <a:tab pos="10134600" algn="l"/>
                <a:tab pos="10858500" algn="l"/>
                <a:tab pos="11582400" algn="l"/>
              </a:tabLst>
              <a:defRPr sz="2400">
                <a:solidFill>
                  <a:schemeClr val="bg1"/>
                </a:solidFill>
                <a:latin typeface="Arial" charset="0"/>
                <a:ea typeface="MS PGothic" charset="0"/>
                <a:cs typeface="MS PGothic" charset="0"/>
              </a:defRPr>
            </a:lvl2pPr>
            <a:lvl3pPr eaLnBrk="0" hangingPunc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410700" algn="l"/>
                <a:tab pos="10134600" algn="l"/>
                <a:tab pos="10858500" algn="l"/>
                <a:tab pos="11582400" algn="l"/>
              </a:tabLst>
              <a:defRPr sz="2400">
                <a:solidFill>
                  <a:schemeClr val="bg1"/>
                </a:solidFill>
                <a:latin typeface="Arial" charset="0"/>
                <a:ea typeface="MS PGothic" charset="0"/>
                <a:cs typeface="MS PGothic" charset="0"/>
              </a:defRPr>
            </a:lvl3pPr>
            <a:lvl4pPr eaLnBrk="0" hangingPunc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410700" algn="l"/>
                <a:tab pos="10134600" algn="l"/>
                <a:tab pos="10858500" algn="l"/>
                <a:tab pos="11582400" algn="l"/>
              </a:tabLst>
              <a:defRPr sz="2400">
                <a:solidFill>
                  <a:schemeClr val="bg1"/>
                </a:solidFill>
                <a:latin typeface="Arial" charset="0"/>
                <a:ea typeface="MS PGothic" charset="0"/>
                <a:cs typeface="MS PGothic" charset="0"/>
              </a:defRPr>
            </a:lvl4pPr>
            <a:lvl5pPr eaLnBrk="0" hangingPunc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410700" algn="l"/>
                <a:tab pos="10134600" algn="l"/>
                <a:tab pos="10858500" algn="l"/>
                <a:tab pos="115824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410700" algn="l"/>
                <a:tab pos="10134600" algn="l"/>
                <a:tab pos="10858500" algn="l"/>
                <a:tab pos="115824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410700" algn="l"/>
                <a:tab pos="10134600" algn="l"/>
                <a:tab pos="10858500" algn="l"/>
                <a:tab pos="115824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410700" algn="l"/>
                <a:tab pos="10134600" algn="l"/>
                <a:tab pos="10858500" algn="l"/>
                <a:tab pos="115824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410700" algn="l"/>
                <a:tab pos="10134600" algn="l"/>
                <a:tab pos="10858500" algn="l"/>
                <a:tab pos="11582400" algn="l"/>
              </a:tabLst>
              <a:defRPr sz="2400">
                <a:solidFill>
                  <a:schemeClr val="bg1"/>
                </a:solidFill>
                <a:latin typeface="Arial" charset="0"/>
                <a:ea typeface="MS PGothic" charset="0"/>
                <a:cs typeface="MS PGothic" charset="0"/>
              </a:defRPr>
            </a:lvl9pPr>
          </a:lstStyle>
          <a:p>
            <a:pPr eaLnBrk="1" hangingPunct="1">
              <a:lnSpc>
                <a:spcPct val="100000"/>
              </a:lnSpc>
              <a:buFontTx/>
              <a:buNone/>
            </a:pPr>
            <a:r>
              <a:rPr lang="en-US">
                <a:solidFill>
                  <a:srgbClr val="000000"/>
                </a:solidFill>
                <a:latin typeface="Times New Roman" charset="0"/>
                <a:cs typeface="SimSun" charset="0"/>
              </a:rPr>
              <a:t>2019 © Aernout Schmidt (Leiden University)</a:t>
            </a:r>
          </a:p>
          <a:p>
            <a:pPr eaLnBrk="1" hangingPunct="1">
              <a:lnSpc>
                <a:spcPct val="100000"/>
              </a:lnSpc>
              <a:buFontTx/>
              <a:buNone/>
            </a:pPr>
            <a:r>
              <a:rPr lang="en-US">
                <a:solidFill>
                  <a:srgbClr val="000000"/>
                </a:solidFill>
                <a:latin typeface="Courier New" charset="0"/>
                <a:cs typeface="SimSun" charset="0"/>
              </a:rPr>
              <a:t>aernout.schmidt@gmail.com </a:t>
            </a:r>
          </a:p>
        </p:txBody>
      </p:sp>
      <p:sp>
        <p:nvSpPr>
          <p:cNvPr id="104457" name="Rectangle 14"/>
          <p:cNvSpPr>
            <a:spLocks noChangeArrowheads="1"/>
          </p:cNvSpPr>
          <p:nvPr/>
        </p:nvSpPr>
        <p:spPr bwMode="auto">
          <a:xfrm>
            <a:off x="18656300" y="169863"/>
            <a:ext cx="1511300"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9.0</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AutoShape 1"/>
          <p:cNvSpPr>
            <a:spLocks noChangeArrowheads="1"/>
          </p:cNvSpPr>
          <p:nvPr/>
        </p:nvSpPr>
        <p:spPr bwMode="auto">
          <a:xfrm>
            <a:off x="0" y="1571625"/>
            <a:ext cx="20318413" cy="9858375"/>
          </a:xfrm>
          <a:prstGeom prst="roundRect">
            <a:avLst>
              <a:gd name="adj" fmla="val 14"/>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hangingPunct="0">
              <a:buClr>
                <a:srgbClr val="000000"/>
              </a:buClr>
            </a:pPr>
            <a:endParaRPr lang="en-US">
              <a:cs typeface="SimSun" charset="0"/>
            </a:endParaRPr>
          </a:p>
        </p:txBody>
      </p:sp>
      <p:sp>
        <p:nvSpPr>
          <p:cNvPr id="24578"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24579" name="Text Box 4"/>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24580" name="Text Box 17"/>
          <p:cNvSpPr txBox="1">
            <a:spLocks noChangeArrowheads="1"/>
          </p:cNvSpPr>
          <p:nvPr/>
        </p:nvSpPr>
        <p:spPr bwMode="auto">
          <a:xfrm>
            <a:off x="-93663" y="0"/>
            <a:ext cx="19110326"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a:buFontTx/>
              <a:buNone/>
            </a:pPr>
            <a:r>
              <a:rPr lang="en-US" sz="6600">
                <a:solidFill>
                  <a:srgbClr val="000000"/>
                </a:solidFill>
                <a:latin typeface="Calibri" charset="0"/>
                <a:cs typeface="SimSun" charset="0"/>
              </a:rPr>
              <a:t>Mijn verhaal in een paar aanbevelingen</a:t>
            </a:r>
            <a:endParaRPr lang="en-US" sz="5400" b="1">
              <a:solidFill>
                <a:srgbClr val="000000"/>
              </a:solidFill>
              <a:cs typeface="SimSun" charset="0"/>
            </a:endParaRPr>
          </a:p>
        </p:txBody>
      </p:sp>
      <p:sp>
        <p:nvSpPr>
          <p:cNvPr id="24581" name="Rectangle 14"/>
          <p:cNvSpPr>
            <a:spLocks noChangeArrowheads="1"/>
          </p:cNvSpPr>
          <p:nvPr/>
        </p:nvSpPr>
        <p:spPr bwMode="auto">
          <a:xfrm>
            <a:off x="18584863" y="169863"/>
            <a:ext cx="1582737"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0.4</a:t>
            </a:r>
          </a:p>
        </p:txBody>
      </p:sp>
      <p:sp>
        <p:nvSpPr>
          <p:cNvPr id="2" name="TextBox 1"/>
          <p:cNvSpPr txBox="1"/>
          <p:nvPr/>
        </p:nvSpPr>
        <p:spPr>
          <a:xfrm>
            <a:off x="1374775" y="1466850"/>
            <a:ext cx="18135600" cy="9493250"/>
          </a:xfrm>
          <a:prstGeom prst="rect">
            <a:avLst/>
          </a:prstGeom>
          <a:solidFill>
            <a:schemeClr val="bg1">
              <a:lumMod val="75000"/>
            </a:schemeClr>
          </a:solidFill>
        </p:spPr>
        <p:txBody>
          <a:bodyPr>
            <a:sp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6600" dirty="0" err="1">
                <a:solidFill>
                  <a:schemeClr val="tx1"/>
                </a:solidFill>
                <a:latin typeface="Calibri" charset="0"/>
                <a:cs typeface="Calibri" charset="0"/>
              </a:rPr>
              <a:t>Beoordeel</a:t>
            </a:r>
            <a:r>
              <a:rPr lang="en-US" sz="6600" dirty="0">
                <a:solidFill>
                  <a:schemeClr val="tx1"/>
                </a:solidFill>
                <a:latin typeface="Calibri" charset="0"/>
                <a:cs typeface="Calibri" charset="0"/>
              </a:rPr>
              <a:t> (de life cycle van) het </a:t>
            </a:r>
            <a:r>
              <a:rPr lang="en-US" sz="6600" dirty="0" err="1">
                <a:solidFill>
                  <a:schemeClr val="tx1"/>
                </a:solidFill>
                <a:latin typeface="Calibri" charset="0"/>
                <a:cs typeface="Calibri" charset="0"/>
              </a:rPr>
              <a:t>voorwerp</a:t>
            </a:r>
            <a:r>
              <a:rPr lang="en-US" sz="6600" dirty="0">
                <a:solidFill>
                  <a:schemeClr val="tx1"/>
                </a:solidFill>
                <a:latin typeface="Calibri" charset="0"/>
                <a:cs typeface="Calibri" charset="0"/>
              </a:rPr>
              <a:t> van </a:t>
            </a:r>
            <a:r>
              <a:rPr lang="en-US" sz="6600" dirty="0" err="1">
                <a:solidFill>
                  <a:schemeClr val="tx1"/>
                </a:solidFill>
                <a:latin typeface="Calibri" charset="0"/>
                <a:cs typeface="Calibri" charset="0"/>
              </a:rPr>
              <a:t>aanbesteding</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zelfstandig</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én</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als</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organische</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functie</a:t>
            </a:r>
            <a:r>
              <a:rPr lang="en-US" sz="6600" dirty="0">
                <a:solidFill>
                  <a:schemeClr val="tx1"/>
                </a:solidFill>
                <a:latin typeface="Calibri" charset="0"/>
                <a:cs typeface="Calibri" charset="0"/>
              </a:rPr>
              <a:t> van het </a:t>
            </a:r>
            <a:r>
              <a:rPr lang="en-US" sz="6600" dirty="0" err="1">
                <a:solidFill>
                  <a:schemeClr val="tx1"/>
                </a:solidFill>
                <a:latin typeface="Calibri" charset="0"/>
                <a:cs typeface="Calibri" charset="0"/>
              </a:rPr>
              <a:t>geheel</a:t>
            </a:r>
            <a:r>
              <a:rPr lang="en-US" sz="6600" dirty="0">
                <a:solidFill>
                  <a:schemeClr val="tx1"/>
                </a:solidFill>
                <a:latin typeface="Calibri" charset="0"/>
                <a:cs typeface="Calibri" charset="0"/>
              </a:rPr>
              <a:t> (de </a:t>
            </a:r>
            <a:r>
              <a:rPr lang="en-US" sz="6600" dirty="0" err="1">
                <a:solidFill>
                  <a:schemeClr val="tx1"/>
                </a:solidFill>
                <a:latin typeface="Calibri" charset="0"/>
                <a:cs typeface="Calibri" charset="0"/>
              </a:rPr>
              <a:t>gehelen</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waarvan</a:t>
            </a:r>
            <a:r>
              <a:rPr lang="en-US" sz="6600" dirty="0">
                <a:solidFill>
                  <a:schemeClr val="tx1"/>
                </a:solidFill>
                <a:latin typeface="Calibri" charset="0"/>
                <a:cs typeface="Calibri" charset="0"/>
              </a:rPr>
              <a:t> het een </a:t>
            </a:r>
            <a:r>
              <a:rPr lang="en-US" sz="6600" dirty="0" err="1">
                <a:solidFill>
                  <a:schemeClr val="tx1"/>
                </a:solidFill>
                <a:latin typeface="Calibri" charset="0"/>
                <a:cs typeface="Calibri" charset="0"/>
              </a:rPr>
              <a:t>onderdeel</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vormt</a:t>
            </a:r>
            <a:r>
              <a:rPr lang="en-US" sz="6600" dirty="0">
                <a:solidFill>
                  <a:schemeClr val="tx1"/>
                </a:solidFill>
                <a:latin typeface="Calibri" charset="0"/>
                <a:cs typeface="Calibri" charset="0"/>
              </a:rPr>
              <a:t> </a:t>
            </a:r>
            <a:r>
              <a:rPr lang="mr-IN" sz="6600" dirty="0">
                <a:solidFill>
                  <a:schemeClr val="tx1"/>
                </a:solidFill>
                <a:latin typeface="Calibri" charset="0"/>
                <a:cs typeface="Calibri" charset="0"/>
              </a:rPr>
              <a:t>––</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vanuit</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vier</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perspectieven</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Neem</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deel</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aan</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desnoods</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organiseer</a:t>
            </a:r>
            <a:r>
              <a:rPr lang="en-US" sz="6600" dirty="0">
                <a:solidFill>
                  <a:schemeClr val="tx1"/>
                </a:solidFill>
                <a:latin typeface="Calibri" charset="0"/>
                <a:cs typeface="Calibri" charset="0"/>
              </a:rPr>
              <a:t>) het </a:t>
            </a:r>
            <a:r>
              <a:rPr lang="en-US" sz="6600" u="sng" dirty="0" err="1">
                <a:solidFill>
                  <a:schemeClr val="tx1"/>
                </a:solidFill>
                <a:latin typeface="Calibri" charset="0"/>
                <a:cs typeface="Calibri" charset="0"/>
              </a:rPr>
              <a:t>normatieve</a:t>
            </a:r>
            <a:r>
              <a:rPr lang="en-US" sz="6600" u="sng" dirty="0">
                <a:solidFill>
                  <a:schemeClr val="tx1"/>
                </a:solidFill>
                <a:latin typeface="Calibri" charset="0"/>
                <a:cs typeface="Calibri" charset="0"/>
              </a:rPr>
              <a:t> </a:t>
            </a:r>
            <a:r>
              <a:rPr lang="en-US" sz="6600" u="sng" dirty="0" err="1">
                <a:solidFill>
                  <a:schemeClr val="tx1"/>
                </a:solidFill>
                <a:latin typeface="Calibri" charset="0"/>
                <a:cs typeface="Calibri" charset="0"/>
              </a:rPr>
              <a:t>debat</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dat</a:t>
            </a:r>
            <a:r>
              <a:rPr lang="en-US" sz="6600" dirty="0">
                <a:solidFill>
                  <a:schemeClr val="tx1"/>
                </a:solidFill>
                <a:latin typeface="Calibri" charset="0"/>
                <a:cs typeface="Calibri" charset="0"/>
              </a:rPr>
              <a:t> het requirements document </a:t>
            </a:r>
            <a:r>
              <a:rPr lang="en-US" sz="6600" dirty="0" err="1">
                <a:solidFill>
                  <a:schemeClr val="tx1"/>
                </a:solidFill>
                <a:latin typeface="Calibri" charset="0"/>
                <a:cs typeface="Calibri" charset="0"/>
              </a:rPr>
              <a:t>fundeert</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Wees</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creatief</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duidelijk</a:t>
            </a:r>
            <a:r>
              <a:rPr lang="en-US" sz="6600" dirty="0">
                <a:solidFill>
                  <a:schemeClr val="tx1"/>
                </a:solidFill>
                <a:latin typeface="Calibri" charset="0"/>
                <a:cs typeface="Calibri" charset="0"/>
              </a:rPr>
              <a:t> en </a:t>
            </a:r>
            <a:r>
              <a:rPr lang="en-US" sz="6600" dirty="0" err="1">
                <a:solidFill>
                  <a:schemeClr val="tx1"/>
                </a:solidFill>
                <a:latin typeface="Calibri" charset="0"/>
                <a:cs typeface="Calibri" charset="0"/>
              </a:rPr>
              <a:t>niet</a:t>
            </a:r>
            <a:r>
              <a:rPr lang="en-US" sz="6600" dirty="0">
                <a:solidFill>
                  <a:schemeClr val="tx1"/>
                </a:solidFill>
                <a:latin typeface="Calibri" charset="0"/>
                <a:cs typeface="Calibri" charset="0"/>
              </a:rPr>
              <a:t> bang. En </a:t>
            </a:r>
            <a:r>
              <a:rPr lang="en-US" sz="6600" dirty="0" err="1">
                <a:solidFill>
                  <a:schemeClr val="tx1"/>
                </a:solidFill>
                <a:latin typeface="Calibri" charset="0"/>
                <a:cs typeface="Calibri" charset="0"/>
              </a:rPr>
              <a:t>bedenk</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dat</a:t>
            </a:r>
            <a:r>
              <a:rPr lang="en-US" sz="6600" dirty="0">
                <a:solidFill>
                  <a:schemeClr val="tx1"/>
                </a:solidFill>
                <a:latin typeface="Calibri" charset="0"/>
                <a:cs typeface="Calibri" charset="0"/>
              </a:rPr>
              <a:t> het </a:t>
            </a:r>
            <a:r>
              <a:rPr lang="en-US" sz="6600" dirty="0" err="1">
                <a:solidFill>
                  <a:schemeClr val="tx1"/>
                </a:solidFill>
                <a:latin typeface="Calibri" charset="0"/>
                <a:cs typeface="Calibri" charset="0"/>
              </a:rPr>
              <a:t>juridische</a:t>
            </a:r>
            <a:r>
              <a:rPr lang="en-US" sz="6600" dirty="0">
                <a:solidFill>
                  <a:schemeClr val="tx1"/>
                </a:solidFill>
                <a:latin typeface="Calibri" charset="0"/>
                <a:cs typeface="Calibri" charset="0"/>
              </a:rPr>
              <a:t> argument </a:t>
            </a:r>
            <a:r>
              <a:rPr lang="en-US" sz="6600" dirty="0" err="1">
                <a:solidFill>
                  <a:schemeClr val="tx1"/>
                </a:solidFill>
                <a:latin typeface="Calibri" charset="0"/>
                <a:cs typeface="Calibri" charset="0"/>
              </a:rPr>
              <a:t>ondergeschikt</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kan</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zijn</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aan</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één</a:t>
            </a:r>
            <a:r>
              <a:rPr lang="en-US" sz="6600" dirty="0">
                <a:solidFill>
                  <a:schemeClr val="tx1"/>
                </a:solidFill>
                <a:latin typeface="Calibri" charset="0"/>
                <a:cs typeface="Calibri" charset="0"/>
              </a:rPr>
              <a:t> of </a:t>
            </a:r>
            <a:r>
              <a:rPr lang="en-US" sz="6600" dirty="0" err="1">
                <a:solidFill>
                  <a:schemeClr val="tx1"/>
                </a:solidFill>
                <a:latin typeface="Calibri" charset="0"/>
                <a:cs typeface="Calibri" charset="0"/>
              </a:rPr>
              <a:t>meer</a:t>
            </a:r>
            <a:r>
              <a:rPr lang="en-US" sz="6600" dirty="0">
                <a:solidFill>
                  <a:schemeClr val="tx1"/>
                </a:solidFill>
                <a:latin typeface="Calibri" charset="0"/>
                <a:cs typeface="Calibri" charset="0"/>
              </a:rPr>
              <a:t> van de </a:t>
            </a:r>
            <a:r>
              <a:rPr lang="en-US" sz="6600" dirty="0" err="1">
                <a:solidFill>
                  <a:schemeClr val="tx1"/>
                </a:solidFill>
                <a:latin typeface="Calibri" charset="0"/>
                <a:cs typeface="Calibri" charset="0"/>
              </a:rPr>
              <a:t>andere</a:t>
            </a:r>
            <a:r>
              <a:rPr lang="en-US" sz="6600" dirty="0">
                <a:solidFill>
                  <a:schemeClr val="tx1"/>
                </a:solidFill>
                <a:latin typeface="Calibri" charset="0"/>
                <a:cs typeface="Calibri" charset="0"/>
              </a:rPr>
              <a:t>. </a:t>
            </a:r>
            <a:endParaRPr lang="en-US" sz="6600" b="1" dirty="0">
              <a:solidFill>
                <a:schemeClr val="tx1"/>
              </a:solidFill>
              <a:latin typeface="Calibri" charset="0"/>
              <a:ea typeface="SimSun" charset="0"/>
              <a:cs typeface="SimSun" charset="0"/>
            </a:endParaRPr>
          </a:p>
          <a:p>
            <a:pPr>
              <a:defRPr/>
            </a:pP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
          <p:cNvSpPr>
            <a:spLocks noChangeArrowheads="1"/>
          </p:cNvSpPr>
          <p:nvPr/>
        </p:nvSpPr>
        <p:spPr bwMode="auto">
          <a:xfrm>
            <a:off x="366713" y="98425"/>
            <a:ext cx="172815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defRPr/>
            </a:pPr>
            <a:r>
              <a:rPr lang="en-US" sz="6600" dirty="0" err="1">
                <a:solidFill>
                  <a:schemeClr val="tx1"/>
                </a:solidFill>
                <a:latin typeface="Calibri" charset="0"/>
                <a:cs typeface="Calibri" charset="0"/>
              </a:rPr>
              <a:t>Aanbevolen</a:t>
            </a:r>
            <a:r>
              <a:rPr lang="en-US" sz="6600" dirty="0">
                <a:solidFill>
                  <a:schemeClr val="tx1"/>
                </a:solidFill>
                <a:latin typeface="Calibri" charset="0"/>
                <a:cs typeface="Calibri" charset="0"/>
              </a:rPr>
              <a:t> </a:t>
            </a:r>
            <a:r>
              <a:rPr lang="en-US" sz="6600" dirty="0" err="1">
                <a:solidFill>
                  <a:schemeClr val="tx1"/>
                </a:solidFill>
                <a:latin typeface="Calibri" charset="0"/>
                <a:cs typeface="Calibri" charset="0"/>
              </a:rPr>
              <a:t>analyse-instrumenten</a:t>
            </a:r>
            <a:r>
              <a:rPr lang="en-US" sz="6600" dirty="0">
                <a:solidFill>
                  <a:schemeClr val="tx1"/>
                </a:solidFill>
                <a:latin typeface="Calibri" charset="0"/>
                <a:cs typeface="Calibri" charset="0"/>
              </a:rPr>
              <a:t>:</a:t>
            </a:r>
          </a:p>
          <a:p>
            <a:pPr marL="1371600" indent="-1371600" hangingPunct="0">
              <a:buClr>
                <a:srgbClr val="000000"/>
              </a:buClr>
              <a:buSzTx/>
              <a:buFont typeface="Calibri Light" charset="0"/>
              <a:buAutoNum type="arabicPeriod"/>
              <a:defRPr/>
            </a:pPr>
            <a:r>
              <a:rPr lang="en-US" sz="1600" dirty="0">
                <a:solidFill>
                  <a:schemeClr val="tx1"/>
                </a:solidFill>
                <a:latin typeface="Calibri" charset="0"/>
                <a:cs typeface="Calibri" charset="0"/>
              </a:rPr>
              <a:t> </a:t>
            </a:r>
          </a:p>
          <a:p>
            <a:pPr lvl="1" indent="0" hangingPunct="0">
              <a:buClr>
                <a:srgbClr val="000000"/>
              </a:buClr>
              <a:buSzTx/>
              <a:defRPr/>
            </a:pPr>
            <a:endParaRPr lang="en-US" sz="4400" dirty="0">
              <a:solidFill>
                <a:srgbClr val="660066"/>
              </a:solidFill>
              <a:latin typeface="Calibri" charset="0"/>
              <a:ea typeface="SimSun" charset="0"/>
              <a:cs typeface="SimSun" charset="0"/>
            </a:endParaRPr>
          </a:p>
        </p:txBody>
      </p:sp>
      <p:sp>
        <p:nvSpPr>
          <p:cNvPr id="26626" name="Rectangle 26"/>
          <p:cNvSpPr>
            <a:spLocks noChangeArrowheads="1"/>
          </p:cNvSpPr>
          <p:nvPr/>
        </p:nvSpPr>
        <p:spPr bwMode="auto">
          <a:xfrm>
            <a:off x="18656300" y="242888"/>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8.1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pic>
        <p:nvPicPr>
          <p:cNvPr id="26627" name="Picture 1" descr="CoarseGraini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688" y="1322388"/>
            <a:ext cx="51641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2" descr="arch.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0625" y="1250950"/>
            <a:ext cx="5545138" cy="382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Placeholder 3"/>
          <p:cNvSpPr txBox="1">
            <a:spLocks/>
          </p:cNvSpPr>
          <p:nvPr/>
        </p:nvSpPr>
        <p:spPr bwMode="auto">
          <a:xfrm>
            <a:off x="0" y="0"/>
            <a:ext cx="20318413" cy="1393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0000" tIns="45000" rIns="90000" bIns="45000"/>
          <a:lstStyle/>
          <a:p>
            <a:pPr algn="ctr" eaLnBrk="0" hangingPunct="0">
              <a:lnSpc>
                <a:spcPct val="98000"/>
              </a:lnSpc>
              <a:spcAft>
                <a:spcPts val="1413"/>
              </a:spcAft>
            </a:pPr>
            <a:r>
              <a:rPr lang="en-US" sz="6600" b="1">
                <a:solidFill>
                  <a:schemeClr val="tx1"/>
                </a:solidFill>
                <a:latin typeface="Calibri Light" charset="0"/>
                <a:cs typeface="SimSun" charset="0"/>
              </a:rPr>
              <a:t>Mijn verhaal in 8 take-home vuistregels</a:t>
            </a:r>
            <a:endParaRPr lang="en-US" sz="6600" b="1">
              <a:solidFill>
                <a:schemeClr val="tx1"/>
              </a:solidFill>
              <a:latin typeface="Calibri Light" charset="0"/>
            </a:endParaRPr>
          </a:p>
        </p:txBody>
      </p:sp>
      <p:pic>
        <p:nvPicPr>
          <p:cNvPr id="26630" name="Picture 4" descr="schema.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03100" y="1250950"/>
            <a:ext cx="8064500" cy="403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5" descr="williams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2613" y="5427663"/>
            <a:ext cx="568960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7" descr="Combi.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2613" y="8307388"/>
            <a:ext cx="660876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3" name="Picture 9" descr="jurinbren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67613" y="7954963"/>
            <a:ext cx="5897562"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0" descr="wikipay.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831888" y="5499100"/>
            <a:ext cx="6249987"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6270625" y="5413375"/>
            <a:ext cx="7488238" cy="2462213"/>
          </a:xfrm>
          <a:prstGeom prst="rect">
            <a:avLst/>
          </a:prstGeom>
          <a:solidFill>
            <a:schemeClr val="bg1">
              <a:lumMod val="75000"/>
            </a:schemeClr>
          </a:solidFill>
        </p:spPr>
        <p:txBody>
          <a:bodyPr>
            <a:sp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2200" dirty="0" err="1">
                <a:solidFill>
                  <a:schemeClr val="tx1"/>
                </a:solidFill>
                <a:latin typeface="Calibri" charset="0"/>
                <a:cs typeface="Calibri" charset="0"/>
              </a:rPr>
              <a:t>Beoordeel</a:t>
            </a:r>
            <a:r>
              <a:rPr lang="en-US" sz="2200" dirty="0">
                <a:solidFill>
                  <a:schemeClr val="tx1"/>
                </a:solidFill>
                <a:latin typeface="Calibri" charset="0"/>
                <a:cs typeface="Calibri" charset="0"/>
              </a:rPr>
              <a:t> (de life cycle van) het </a:t>
            </a:r>
            <a:r>
              <a:rPr lang="en-US" sz="2200" dirty="0" err="1">
                <a:solidFill>
                  <a:schemeClr val="tx1"/>
                </a:solidFill>
                <a:latin typeface="Calibri" charset="0"/>
                <a:cs typeface="Calibri" charset="0"/>
              </a:rPr>
              <a:t>voorwerp</a:t>
            </a:r>
            <a:r>
              <a:rPr lang="en-US" sz="2200" dirty="0">
                <a:solidFill>
                  <a:schemeClr val="tx1"/>
                </a:solidFill>
                <a:latin typeface="Calibri" charset="0"/>
                <a:cs typeface="Calibri" charset="0"/>
              </a:rPr>
              <a:t> van </a:t>
            </a:r>
            <a:r>
              <a:rPr lang="en-US" sz="2200" dirty="0" err="1">
                <a:solidFill>
                  <a:schemeClr val="tx1"/>
                </a:solidFill>
                <a:latin typeface="Calibri" charset="0"/>
                <a:cs typeface="Calibri" charset="0"/>
              </a:rPr>
              <a:t>aanbesteding</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zelfstandig</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én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als</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organische</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functie</a:t>
            </a:r>
            <a:r>
              <a:rPr lang="en-US" sz="2200" dirty="0">
                <a:solidFill>
                  <a:schemeClr val="tx1"/>
                </a:solidFill>
                <a:latin typeface="Calibri" charset="0"/>
                <a:cs typeface="Calibri" charset="0"/>
              </a:rPr>
              <a:t> van het </a:t>
            </a:r>
            <a:r>
              <a:rPr lang="en-US" sz="2200" dirty="0" err="1">
                <a:solidFill>
                  <a:schemeClr val="tx1"/>
                </a:solidFill>
                <a:latin typeface="Calibri" charset="0"/>
                <a:cs typeface="Calibri" charset="0"/>
              </a:rPr>
              <a:t>geheel</a:t>
            </a:r>
            <a:r>
              <a:rPr lang="en-US" sz="2200" dirty="0">
                <a:solidFill>
                  <a:schemeClr val="tx1"/>
                </a:solidFill>
                <a:latin typeface="Calibri" charset="0"/>
                <a:cs typeface="Calibri" charset="0"/>
              </a:rPr>
              <a:t> (de </a:t>
            </a:r>
            <a:r>
              <a:rPr lang="en-US" sz="2200" dirty="0" err="1">
                <a:solidFill>
                  <a:schemeClr val="tx1"/>
                </a:solidFill>
                <a:latin typeface="Calibri" charset="0"/>
                <a:cs typeface="Calibri" charset="0"/>
              </a:rPr>
              <a:t>gehelen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waarvan</a:t>
            </a:r>
            <a:r>
              <a:rPr lang="en-US" sz="2200" dirty="0">
                <a:solidFill>
                  <a:schemeClr val="tx1"/>
                </a:solidFill>
                <a:latin typeface="Calibri" charset="0"/>
                <a:cs typeface="Calibri" charset="0"/>
              </a:rPr>
              <a:t> het een </a:t>
            </a:r>
            <a:r>
              <a:rPr lang="en-US" sz="2200" dirty="0" err="1">
                <a:solidFill>
                  <a:schemeClr val="tx1"/>
                </a:solidFill>
                <a:latin typeface="Calibri" charset="0"/>
                <a:cs typeface="Calibri" charset="0"/>
              </a:rPr>
              <a:t>onderdeel</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vormt</a:t>
            </a:r>
            <a:r>
              <a:rPr lang="en-US" sz="2200" dirty="0">
                <a:solidFill>
                  <a:schemeClr val="tx1"/>
                </a:solidFill>
                <a:latin typeface="Calibri" charset="0"/>
                <a:cs typeface="Calibri" charset="0"/>
              </a:rPr>
              <a:t> </a:t>
            </a:r>
            <a:r>
              <a:rPr lang="mr-IN" sz="2200" dirty="0">
                <a:solidFill>
                  <a:schemeClr val="tx1"/>
                </a:solidFill>
                <a:latin typeface="Calibri" charset="0"/>
                <a:cs typeface="Calibri" charset="0"/>
              </a:rPr>
              <a: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vanuit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vier</a:t>
            </a:r>
            <a:r>
              <a:rPr lang="en-US" sz="2200" dirty="0">
                <a:solidFill>
                  <a:schemeClr val="tx1"/>
                </a:solidFill>
                <a:latin typeface="Calibri" charset="0"/>
                <a:cs typeface="Calibri" charset="0"/>
              </a:rPr>
              <a:t> per-</a:t>
            </a:r>
            <a:r>
              <a:rPr lang="en-US" sz="2200" dirty="0" err="1">
                <a:solidFill>
                  <a:schemeClr val="tx1"/>
                </a:solidFill>
                <a:latin typeface="Calibri" charset="0"/>
                <a:cs typeface="Calibri" charset="0"/>
              </a:rPr>
              <a:t>spectieven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Neem</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deel</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aan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desnoods</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organiseer</a:t>
            </a:r>
            <a:r>
              <a:rPr lang="en-US" sz="2200" dirty="0">
                <a:solidFill>
                  <a:schemeClr val="tx1"/>
                </a:solidFill>
                <a:latin typeface="Calibri" charset="0"/>
                <a:cs typeface="Calibri" charset="0"/>
              </a:rPr>
              <a:t>) het </a:t>
            </a:r>
            <a:r>
              <a:rPr lang="en-US" sz="2200" dirty="0" err="1">
                <a:solidFill>
                  <a:schemeClr val="tx1"/>
                </a:solidFill>
                <a:latin typeface="Calibri" charset="0"/>
                <a:cs typeface="Calibri" charset="0"/>
              </a:rPr>
              <a:t>normatie-ve</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debat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dat</a:t>
            </a:r>
            <a:r>
              <a:rPr lang="en-US" sz="2200" dirty="0">
                <a:solidFill>
                  <a:schemeClr val="tx1"/>
                </a:solidFill>
                <a:latin typeface="Calibri" charset="0"/>
                <a:cs typeface="Calibri" charset="0"/>
              </a:rPr>
              <a:t> het requirements document </a:t>
            </a:r>
            <a:r>
              <a:rPr lang="en-US" sz="2200" dirty="0" err="1">
                <a:solidFill>
                  <a:schemeClr val="tx1"/>
                </a:solidFill>
                <a:latin typeface="Calibri" charset="0"/>
                <a:cs typeface="Calibri" charset="0"/>
              </a:rPr>
              <a:t>fundeert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Wees</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crea-tief</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duidelijk</a:t>
            </a:r>
            <a:r>
              <a:rPr lang="en-US" sz="2200" dirty="0">
                <a:solidFill>
                  <a:schemeClr val="tx1"/>
                </a:solidFill>
                <a:latin typeface="Calibri" charset="0"/>
                <a:cs typeface="Calibri" charset="0"/>
              </a:rPr>
              <a:t> en </a:t>
            </a:r>
            <a:r>
              <a:rPr lang="en-US" sz="2200" dirty="0" err="1">
                <a:solidFill>
                  <a:schemeClr val="tx1"/>
                </a:solidFill>
                <a:latin typeface="Calibri" charset="0"/>
                <a:cs typeface="Calibri" charset="0"/>
              </a:rPr>
              <a:t>niet</a:t>
            </a:r>
            <a:r>
              <a:rPr lang="en-US" sz="2200" dirty="0">
                <a:solidFill>
                  <a:schemeClr val="tx1"/>
                </a:solidFill>
                <a:latin typeface="Calibri" charset="0"/>
                <a:cs typeface="Calibri" charset="0"/>
              </a:rPr>
              <a:t> bang. En </a:t>
            </a:r>
            <a:r>
              <a:rPr lang="en-US" sz="2200" dirty="0" err="1">
                <a:solidFill>
                  <a:schemeClr val="tx1"/>
                </a:solidFill>
                <a:latin typeface="Calibri" charset="0"/>
                <a:cs typeface="Calibri" charset="0"/>
              </a:rPr>
              <a:t>bedenk</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dat</a:t>
            </a:r>
            <a:r>
              <a:rPr lang="en-US" sz="2200" dirty="0">
                <a:solidFill>
                  <a:schemeClr val="tx1"/>
                </a:solidFill>
                <a:latin typeface="Calibri" charset="0"/>
                <a:cs typeface="Calibri" charset="0"/>
              </a:rPr>
              <a:t> het </a:t>
            </a:r>
            <a:r>
              <a:rPr lang="en-US" sz="2200" dirty="0" err="1">
                <a:solidFill>
                  <a:schemeClr val="tx1"/>
                </a:solidFill>
                <a:latin typeface="Calibri" charset="0"/>
                <a:cs typeface="Calibri" charset="0"/>
              </a:rPr>
              <a:t>juridische</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argu-ment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ondergeschikt</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kan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zijn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aan</a:t>
            </a:r>
            <a:r>
              <a:rPr lang="en-US" sz="2200" dirty="0">
                <a:solidFill>
                  <a:schemeClr val="tx1"/>
                </a:solidFill>
                <a:latin typeface="Calibri" charset="0"/>
                <a:cs typeface="Calibri" charset="0"/>
              </a:rPr>
              <a:t> </a:t>
            </a:r>
            <a:r>
              <a:rPr lang="en-US" sz="2200" dirty="0" err="1">
                <a:solidFill>
                  <a:schemeClr val="tx1"/>
                </a:solidFill>
                <a:latin typeface="Calibri" charset="0"/>
                <a:cs typeface="Calibri" charset="0"/>
              </a:rPr>
              <a:t>één</a:t>
            </a:r>
            <a:r>
              <a:rPr lang="en-US" sz="2200" dirty="0">
                <a:solidFill>
                  <a:schemeClr val="tx1"/>
                </a:solidFill>
                <a:latin typeface="Calibri" charset="0"/>
                <a:cs typeface="Calibri" charset="0"/>
              </a:rPr>
              <a:t> of </a:t>
            </a:r>
            <a:r>
              <a:rPr lang="en-US" sz="2200" dirty="0" err="1">
                <a:solidFill>
                  <a:schemeClr val="tx1"/>
                </a:solidFill>
                <a:latin typeface="Calibri" charset="0"/>
                <a:cs typeface="Calibri" charset="0"/>
              </a:rPr>
              <a:t>meer</a:t>
            </a:r>
            <a:r>
              <a:rPr lang="en-US" sz="2200" dirty="0">
                <a:solidFill>
                  <a:schemeClr val="tx1"/>
                </a:solidFill>
                <a:latin typeface="Calibri" charset="0"/>
                <a:cs typeface="Calibri" charset="0"/>
              </a:rPr>
              <a:t> van de </a:t>
            </a:r>
            <a:r>
              <a:rPr lang="en-US" sz="2200" dirty="0" err="1">
                <a:solidFill>
                  <a:schemeClr val="tx1"/>
                </a:solidFill>
                <a:latin typeface="Calibri" charset="0"/>
                <a:cs typeface="Calibri" charset="0"/>
              </a:rPr>
              <a:t>andere</a:t>
            </a:r>
            <a:r>
              <a:rPr lang="en-US" sz="2200" dirty="0">
                <a:solidFill>
                  <a:schemeClr val="tx1"/>
                </a:solidFill>
                <a:latin typeface="Calibri" charset="0"/>
                <a:cs typeface="Calibri" charset="0"/>
              </a:rPr>
              <a:t>. </a:t>
            </a:r>
            <a:endParaRPr lang="en-US" sz="2200" b="1" dirty="0">
              <a:solidFill>
                <a:schemeClr val="tx1"/>
              </a:solidFill>
              <a:latin typeface="Calibri" charset="0"/>
              <a:ea typeface="SimSun" charset="0"/>
              <a:cs typeface="SimSun" charset="0"/>
            </a:endParaRPr>
          </a:p>
        </p:txBody>
      </p:sp>
      <p:sp>
        <p:nvSpPr>
          <p:cNvPr id="26636" name="Rectangle 26"/>
          <p:cNvSpPr>
            <a:spLocks noChangeArrowheads="1"/>
          </p:cNvSpPr>
          <p:nvPr/>
        </p:nvSpPr>
        <p:spPr bwMode="auto">
          <a:xfrm>
            <a:off x="18583275" y="169863"/>
            <a:ext cx="1512888"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0.5</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26637" name="TextBox 16"/>
          <p:cNvSpPr txBox="1">
            <a:spLocks noChangeArrowheads="1"/>
          </p:cNvSpPr>
          <p:nvPr/>
        </p:nvSpPr>
        <p:spPr bwMode="auto">
          <a:xfrm rot="-1591508">
            <a:off x="17821275" y="10123488"/>
            <a:ext cx="22923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r>
              <a:rPr lang="en-US" sz="2400">
                <a:solidFill>
                  <a:srgbClr val="000000"/>
                </a:solidFill>
                <a:latin typeface="Segoe Print" charset="0"/>
              </a:rPr>
              <a:t>Community</a:t>
            </a:r>
          </a:p>
          <a:p>
            <a:r>
              <a:rPr lang="en-US" sz="2400">
                <a:solidFill>
                  <a:srgbClr val="000000"/>
                </a:solidFill>
                <a:latin typeface="Segoe Print" charset="0"/>
              </a:rPr>
              <a:t>     man</a:t>
            </a:r>
          </a:p>
        </p:txBody>
      </p:sp>
      <p:sp>
        <p:nvSpPr>
          <p:cNvPr id="26638" name="Rectangle 26"/>
          <p:cNvSpPr>
            <a:spLocks noChangeArrowheads="1"/>
          </p:cNvSpPr>
          <p:nvPr/>
        </p:nvSpPr>
        <p:spPr bwMode="auto">
          <a:xfrm>
            <a:off x="12822238" y="8018463"/>
            <a:ext cx="865187" cy="576262"/>
          </a:xfrm>
          <a:prstGeom prst="rect">
            <a:avLst/>
          </a:prstGeom>
          <a:solidFill>
            <a:schemeClr val="bg1"/>
          </a:solidFill>
          <a:ln w="38100">
            <a:solidFill>
              <a:srgbClr val="808080"/>
            </a:solidFill>
            <a:round/>
            <a:headEnd/>
            <a:tailEnd/>
          </a:ln>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5.6</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26639" name="Rectangle 26"/>
          <p:cNvSpPr>
            <a:spLocks noChangeArrowheads="1"/>
          </p:cNvSpPr>
          <p:nvPr/>
        </p:nvSpPr>
        <p:spPr bwMode="auto">
          <a:xfrm>
            <a:off x="6126163" y="9028113"/>
            <a:ext cx="865187" cy="574675"/>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5.5</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26640" name="Rectangle 26"/>
          <p:cNvSpPr>
            <a:spLocks noChangeArrowheads="1"/>
          </p:cNvSpPr>
          <p:nvPr/>
        </p:nvSpPr>
        <p:spPr bwMode="auto">
          <a:xfrm>
            <a:off x="16495713" y="5859463"/>
            <a:ext cx="865187" cy="5762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8.1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26641" name="Rectangle 26"/>
          <p:cNvSpPr>
            <a:spLocks noChangeArrowheads="1"/>
          </p:cNvSpPr>
          <p:nvPr/>
        </p:nvSpPr>
        <p:spPr bwMode="auto">
          <a:xfrm>
            <a:off x="438150" y="6794500"/>
            <a:ext cx="865188" cy="5762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4.3</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26642" name="Rectangle 26"/>
          <p:cNvSpPr>
            <a:spLocks noChangeArrowheads="1"/>
          </p:cNvSpPr>
          <p:nvPr/>
        </p:nvSpPr>
        <p:spPr bwMode="auto">
          <a:xfrm>
            <a:off x="19159538" y="2330450"/>
            <a:ext cx="865187" cy="5762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4.2</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26643" name="Rectangle 26"/>
          <p:cNvSpPr>
            <a:spLocks noChangeArrowheads="1"/>
          </p:cNvSpPr>
          <p:nvPr/>
        </p:nvSpPr>
        <p:spPr bwMode="auto">
          <a:xfrm>
            <a:off x="6559550" y="2043113"/>
            <a:ext cx="863600" cy="5762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4.1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26644" name="Rectangle 26"/>
          <p:cNvSpPr>
            <a:spLocks noChangeArrowheads="1"/>
          </p:cNvSpPr>
          <p:nvPr/>
        </p:nvSpPr>
        <p:spPr bwMode="auto">
          <a:xfrm>
            <a:off x="5046663" y="2043113"/>
            <a:ext cx="865187" cy="5762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3600">
                <a:solidFill>
                  <a:schemeClr val="tx1"/>
                </a:solidFill>
                <a:latin typeface="Segoe Print" charset="0"/>
                <a:cs typeface="SimSun" charset="0"/>
              </a:rPr>
              <a:t>2.2</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3"/>
          <p:cNvSpPr txBox="1">
            <a:spLocks noChangeArrowheads="1"/>
          </p:cNvSpPr>
          <p:nvPr/>
        </p:nvSpPr>
        <p:spPr bwMode="auto">
          <a:xfrm>
            <a:off x="549275" y="274638"/>
            <a:ext cx="1929447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endParaRPr lang="en-US">
              <a:cs typeface="SimSun" charset="0"/>
            </a:endParaRPr>
          </a:p>
        </p:txBody>
      </p:sp>
      <p:sp>
        <p:nvSpPr>
          <p:cNvPr id="27650" name="Text Box 4"/>
          <p:cNvSpPr txBox="1">
            <a:spLocks noChangeArrowheads="1"/>
          </p:cNvSpPr>
          <p:nvPr/>
        </p:nvSpPr>
        <p:spPr bwMode="auto">
          <a:xfrm>
            <a:off x="33338" y="0"/>
            <a:ext cx="1929447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hangingPunct="0"/>
            <a:r>
              <a:rPr lang="en-US" sz="6000">
                <a:solidFill>
                  <a:schemeClr val="tx1"/>
                </a:solidFill>
                <a:cs typeface="SimSun" charset="0"/>
              </a:rPr>
              <a:t>Stelling 1: verdeling en recombinatie van wetenschap</a:t>
            </a:r>
          </a:p>
        </p:txBody>
      </p:sp>
      <p:sp>
        <p:nvSpPr>
          <p:cNvPr id="27651" name="Rectangle 14"/>
          <p:cNvSpPr>
            <a:spLocks noChangeArrowheads="1"/>
          </p:cNvSpPr>
          <p:nvPr/>
        </p:nvSpPr>
        <p:spPr bwMode="auto">
          <a:xfrm>
            <a:off x="18656300" y="98425"/>
            <a:ext cx="1584325" cy="1008063"/>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1.0</a:t>
            </a:r>
          </a:p>
        </p:txBody>
      </p:sp>
      <p:sp>
        <p:nvSpPr>
          <p:cNvPr id="17" name="Rectangle 3"/>
          <p:cNvSpPr>
            <a:spLocks noChangeArrowheads="1"/>
          </p:cNvSpPr>
          <p:nvPr/>
        </p:nvSpPr>
        <p:spPr bwMode="auto">
          <a:xfrm>
            <a:off x="-30163" y="1177925"/>
            <a:ext cx="20069176" cy="1512888"/>
          </a:xfrm>
          <a:prstGeom prst="rect">
            <a:avLst/>
          </a:prstGeom>
          <a:solidFill>
            <a:srgbClr val="660066">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buClr>
                <a:srgbClr val="000000"/>
              </a:buClr>
              <a:buSzTx/>
            </a:pPr>
            <a:endParaRPr lang="en-US" sz="7200">
              <a:solidFill>
                <a:schemeClr val="tx1"/>
              </a:solidFill>
              <a:latin typeface="Calibri" charset="0"/>
              <a:cs typeface="Calibri" charset="0"/>
            </a:endParaRPr>
          </a:p>
        </p:txBody>
      </p:sp>
      <p:sp>
        <p:nvSpPr>
          <p:cNvPr id="8" name="Rectangle 6"/>
          <p:cNvSpPr>
            <a:spLocks noChangeArrowheads="1"/>
          </p:cNvSpPr>
          <p:nvPr/>
        </p:nvSpPr>
        <p:spPr bwMode="auto">
          <a:xfrm>
            <a:off x="282575" y="1198563"/>
            <a:ext cx="20024725" cy="1024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rgbClr val="000000"/>
                </a:solidFill>
                <a:latin typeface="Calibri" charset="0"/>
                <a:ea typeface="SimSun" charset="0"/>
                <a:cs typeface="SimSun" charset="0"/>
              </a:rPr>
              <a:t>ICT-</a:t>
            </a:r>
            <a:r>
              <a:rPr lang="en-US" sz="4400" dirty="0" err="1">
                <a:solidFill>
                  <a:srgbClr val="000000"/>
                </a:solidFill>
                <a:latin typeface="Calibri" charset="0"/>
                <a:ea typeface="SimSun" charset="0"/>
                <a:cs typeface="SimSun" charset="0"/>
              </a:rPr>
              <a:t>projecten</a:t>
            </a:r>
            <a:r>
              <a:rPr lang="en-US" sz="4400" dirty="0">
                <a:solidFill>
                  <a:srgbClr val="000000"/>
                </a:solidFill>
                <a:latin typeface="Calibri" charset="0"/>
                <a:ea typeface="SimSun" charset="0"/>
                <a:cs typeface="SimSun" charset="0"/>
              </a:rPr>
              <a:t> </a:t>
            </a:r>
            <a:r>
              <a:rPr lang="en-US" sz="4400" dirty="0" err="1">
                <a:solidFill>
                  <a:srgbClr val="000000"/>
                </a:solidFill>
                <a:latin typeface="Calibri" charset="0"/>
                <a:ea typeface="SimSun" charset="0"/>
                <a:cs typeface="SimSun" charset="0"/>
              </a:rPr>
              <a:t>zijn</a:t>
            </a:r>
            <a:r>
              <a:rPr lang="en-US" sz="4400" dirty="0">
                <a:solidFill>
                  <a:srgbClr val="000000"/>
                </a:solidFill>
                <a:latin typeface="Calibri" charset="0"/>
                <a:ea typeface="SimSun" charset="0"/>
                <a:cs typeface="SimSun" charset="0"/>
              </a:rPr>
              <a:t> en </a:t>
            </a:r>
            <a:r>
              <a:rPr lang="en-US" sz="4400" dirty="0" err="1">
                <a:solidFill>
                  <a:srgbClr val="000000"/>
                </a:solidFill>
                <a:latin typeface="Calibri" charset="0"/>
                <a:ea typeface="SimSun" charset="0"/>
                <a:cs typeface="SimSun" charset="0"/>
              </a:rPr>
              <a:t>zijn</a:t>
            </a:r>
            <a:r>
              <a:rPr lang="en-US" sz="4400" dirty="0">
                <a:solidFill>
                  <a:srgbClr val="000000"/>
                </a:solidFill>
                <a:latin typeface="Calibri" charset="0"/>
                <a:ea typeface="SimSun" charset="0"/>
                <a:cs typeface="SimSun" charset="0"/>
              </a:rPr>
              <a:t> </a:t>
            </a:r>
            <a:r>
              <a:rPr lang="en-US" sz="4400" dirty="0" err="1">
                <a:solidFill>
                  <a:srgbClr val="000000"/>
                </a:solidFill>
                <a:latin typeface="Calibri" charset="0"/>
                <a:ea typeface="SimSun" charset="0"/>
                <a:cs typeface="SimSun" charset="0"/>
              </a:rPr>
              <a:t>onderdeel</a:t>
            </a:r>
            <a:r>
              <a:rPr lang="en-US" sz="4400" dirty="0">
                <a:solidFill>
                  <a:srgbClr val="000000"/>
                </a:solidFill>
                <a:latin typeface="Calibri" charset="0"/>
                <a:ea typeface="SimSun" charset="0"/>
                <a:cs typeface="SimSun" charset="0"/>
              </a:rPr>
              <a:t> van </a:t>
            </a:r>
            <a:r>
              <a:rPr lang="en-US" sz="4400" dirty="0" err="1">
                <a:solidFill>
                  <a:srgbClr val="000000"/>
                </a:solidFill>
                <a:latin typeface="Calibri" charset="0"/>
                <a:ea typeface="SimSun" charset="0"/>
                <a:cs typeface="SimSun" charset="0"/>
              </a:rPr>
              <a:t>informatiediensten</a:t>
            </a:r>
            <a:r>
              <a:rPr lang="en-US" sz="4400" dirty="0">
                <a:solidFill>
                  <a:srgbClr val="000000"/>
                </a:solidFill>
                <a:latin typeface="Calibri" charset="0"/>
                <a:ea typeface="SimSun" charset="0"/>
                <a:cs typeface="SimSun" charset="0"/>
              </a:rPr>
              <a:t> (</a:t>
            </a:r>
            <a:r>
              <a:rPr lang="en-US" sz="4400" dirty="0" err="1">
                <a:solidFill>
                  <a:srgbClr val="000000"/>
                </a:solidFill>
                <a:latin typeface="Calibri" charset="0"/>
                <a:ea typeface="SimSun" charset="0"/>
                <a:cs typeface="SimSun" charset="0"/>
              </a:rPr>
              <a:t>IDn</a:t>
            </a:r>
            <a:r>
              <a:rPr lang="en-US" sz="4400" dirty="0">
                <a:solidFill>
                  <a:srgbClr val="000000"/>
                </a:solidFill>
                <a:latin typeface="Calibri" charset="0"/>
                <a:ea typeface="SimSun" charset="0"/>
                <a:cs typeface="SimSun" charset="0"/>
              </a:rPr>
              <a:t>)</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Ze</a:t>
            </a:r>
            <a:r>
              <a:rPr lang="en-US" sz="4400" dirty="0">
                <a:solidFill>
                  <a:schemeClr val="tx1"/>
                </a:solidFill>
                <a:latin typeface="Calibri" charset="0"/>
                <a:cs typeface="Calibri" charset="0"/>
              </a:rPr>
              <a:t> </a:t>
            </a:r>
            <a:r>
              <a:rPr lang="en-US" sz="4400" dirty="0" err="1">
                <a:solidFill>
                  <a:schemeClr val="tx1"/>
                </a:solidFill>
                <a:latin typeface="Calibri" charset="0"/>
                <a:cs typeface="Calibri" charset="0"/>
              </a:rPr>
              <a:t>krijgen</a:t>
            </a:r>
            <a:r>
              <a:rPr lang="en-US" sz="4400" dirty="0">
                <a:solidFill>
                  <a:schemeClr val="tx1"/>
                </a:solidFill>
                <a:latin typeface="Calibri" charset="0"/>
                <a:cs typeface="Calibri" charset="0"/>
              </a:rPr>
              <a:t> de schuld van falen. </a:t>
            </a:r>
            <a:r>
              <a:rPr lang="en-US" sz="4400" b="1" dirty="0" err="1">
                <a:solidFill>
                  <a:schemeClr val="tx1"/>
                </a:solidFill>
                <a:latin typeface="Calibri" charset="0"/>
                <a:cs typeface="Calibri" charset="0"/>
              </a:rPr>
              <a:t>Verdeling</a:t>
            </a:r>
            <a:r>
              <a:rPr lang="en-US" sz="4400" b="1" dirty="0">
                <a:solidFill>
                  <a:schemeClr val="tx1"/>
                </a:solidFill>
                <a:latin typeface="Calibri" charset="0"/>
                <a:cs typeface="Calibri" charset="0"/>
              </a:rPr>
              <a:t> van </a:t>
            </a:r>
            <a:r>
              <a:rPr lang="en-US" sz="4400" b="1" dirty="0" err="1">
                <a:solidFill>
                  <a:schemeClr val="tx1"/>
                </a:solidFill>
                <a:latin typeface="Calibri" charset="0"/>
                <a:cs typeface="Calibri" charset="0"/>
              </a:rPr>
              <a:t>kennisarbeid</a:t>
            </a:r>
            <a:r>
              <a:rPr lang="en-US" sz="4400" b="1" dirty="0">
                <a:solidFill>
                  <a:schemeClr val="tx1"/>
                </a:solidFill>
                <a:latin typeface="Calibri" charset="0"/>
                <a:cs typeface="Calibri" charset="0"/>
              </a:rPr>
              <a:t> </a:t>
            </a:r>
            <a:r>
              <a:rPr lang="en-US" sz="4400" b="1" dirty="0" err="1">
                <a:solidFill>
                  <a:schemeClr val="tx1"/>
                </a:solidFill>
                <a:latin typeface="Calibri" charset="0"/>
                <a:cs typeface="Calibri" charset="0"/>
              </a:rPr>
              <a:t>zonder</a:t>
            </a:r>
            <a:r>
              <a:rPr lang="en-US" sz="4400" b="1" dirty="0">
                <a:solidFill>
                  <a:schemeClr val="tx1"/>
                </a:solidFill>
                <a:latin typeface="Calibri" charset="0"/>
                <a:cs typeface="Calibri" charset="0"/>
              </a:rPr>
              <a:t> </a:t>
            </a:r>
            <a:r>
              <a:rPr lang="en-US" sz="4400" b="1" dirty="0" err="1">
                <a:solidFill>
                  <a:schemeClr val="tx1"/>
                </a:solidFill>
                <a:latin typeface="Calibri" charset="0"/>
                <a:cs typeface="Calibri" charset="0"/>
              </a:rPr>
              <a:t>recombinatie</a:t>
            </a:r>
            <a:r>
              <a:rPr lang="en-US" sz="4400" b="1" dirty="0">
                <a:solidFill>
                  <a:schemeClr val="tx1"/>
                </a:solidFill>
                <a:latin typeface="Calibri" charset="0"/>
                <a:cs typeface="Calibri" charset="0"/>
              </a:rPr>
              <a:t> is een </a:t>
            </a:r>
            <a:r>
              <a:rPr lang="en-US" sz="4400" b="1" dirty="0" err="1">
                <a:solidFill>
                  <a:schemeClr val="tx1"/>
                </a:solidFill>
                <a:latin typeface="Calibri" charset="0"/>
                <a:cs typeface="Calibri" charset="0"/>
              </a:rPr>
              <a:t>oorzaak</a:t>
            </a:r>
            <a:r>
              <a:rPr lang="en-US" sz="4400" dirty="0">
                <a:solidFill>
                  <a:schemeClr val="tx1"/>
                </a:solidFill>
                <a:latin typeface="Calibri" charset="0"/>
                <a:cs typeface="Calibri" charset="0"/>
              </a:rPr>
              <a:t>.</a:t>
            </a:r>
            <a:endParaRPr lang="en-US" sz="4400" dirty="0">
              <a:solidFill>
                <a:srgbClr val="000000"/>
              </a:solidFill>
              <a:latin typeface="Calibri" charset="0"/>
              <a:ea typeface="SimSun" charset="0"/>
              <a:cs typeface="SimSun"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rPr>
              <a:t>Ik</a:t>
            </a:r>
            <a:r>
              <a:rPr lang="en-US" sz="4400" dirty="0">
                <a:solidFill>
                  <a:schemeClr val="bg1">
                    <a:lumMod val="65000"/>
                  </a:schemeClr>
                </a:solidFill>
                <a:latin typeface="Calibri" charset="0"/>
                <a:ea typeface="SimSun" charset="0"/>
                <a:cs typeface="SimSun" charset="0"/>
              </a:rPr>
              <a:t> zit 50 </a:t>
            </a:r>
            <a:r>
              <a:rPr lang="en-US" sz="4400" dirty="0" err="1">
                <a:solidFill>
                  <a:schemeClr val="bg1">
                    <a:lumMod val="65000"/>
                  </a:schemeClr>
                </a:solidFill>
                <a:latin typeface="Calibri" charset="0"/>
                <a:ea typeface="SimSun" charset="0"/>
                <a:cs typeface="SimSun" charset="0"/>
              </a:rPr>
              <a:t>jaar</a:t>
            </a:r>
            <a:r>
              <a:rPr lang="en-US" sz="4400" dirty="0">
                <a:solidFill>
                  <a:schemeClr val="bg1">
                    <a:lumMod val="65000"/>
                  </a:schemeClr>
                </a:solidFill>
                <a:latin typeface="Calibri" charset="0"/>
                <a:ea typeface="SimSun" charset="0"/>
                <a:cs typeface="SimSun" charset="0"/>
              </a:rPr>
              <a:t> in R&amp;I en </a:t>
            </a:r>
            <a:r>
              <a:rPr lang="en-US" sz="4400" dirty="0" err="1">
                <a:solidFill>
                  <a:schemeClr val="bg1">
                    <a:lumMod val="65000"/>
                  </a:schemeClr>
                </a:solidFill>
                <a:latin typeface="Calibri" charset="0"/>
                <a:ea typeface="SimSun" charset="0"/>
                <a:cs typeface="SimSun" charset="0"/>
              </a:rPr>
              <a:t>schets</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wanneer</a:t>
            </a:r>
            <a:r>
              <a:rPr lang="en-US" sz="4400" dirty="0">
                <a:solidFill>
                  <a:schemeClr val="bg1">
                    <a:lumMod val="65000"/>
                  </a:schemeClr>
                </a:solidFill>
                <a:latin typeface="Calibri" charset="0"/>
                <a:ea typeface="SimSun" charset="0"/>
                <a:cs typeface="SimSun" charset="0"/>
              </a:rPr>
              <a:t> het </a:t>
            </a:r>
            <a:r>
              <a:rPr lang="en-US" sz="4400" dirty="0" err="1">
                <a:solidFill>
                  <a:schemeClr val="bg1">
                    <a:lumMod val="65000"/>
                  </a:schemeClr>
                </a:solidFill>
                <a:latin typeface="Calibri" charset="0"/>
                <a:ea typeface="SimSun" charset="0"/>
                <a:cs typeface="SimSun" charset="0"/>
              </a:rPr>
              <a:t>gezag</a:t>
            </a:r>
            <a:r>
              <a:rPr lang="en-US" sz="4400" dirty="0">
                <a:solidFill>
                  <a:schemeClr val="bg1">
                    <a:lumMod val="65000"/>
                  </a:schemeClr>
                </a:solidFill>
                <a:latin typeface="Calibri" charset="0"/>
                <a:ea typeface="SimSun" charset="0"/>
                <a:cs typeface="SimSun" charset="0"/>
              </a:rPr>
              <a:t> van </a:t>
            </a:r>
            <a:r>
              <a:rPr lang="en-US" sz="4400" dirty="0" err="1">
                <a:solidFill>
                  <a:schemeClr val="bg1">
                    <a:lumMod val="65000"/>
                  </a:schemeClr>
                </a:solidFill>
                <a:latin typeface="Calibri" charset="0"/>
                <a:ea typeface="SimSun" charset="0"/>
                <a:cs typeface="SimSun" charset="0"/>
              </a:rPr>
              <a:t>één</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theorie</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overheerste</a:t>
            </a:r>
            <a:r>
              <a:rPr lang="en-US" sz="4400" dirty="0">
                <a:solidFill>
                  <a:schemeClr val="bg1">
                    <a:lumMod val="65000"/>
                  </a:schemeClr>
                </a:solidFill>
                <a:latin typeface="Calibri" charset="0"/>
                <a:ea typeface="SimSun" charset="0"/>
                <a:cs typeface="SimSun" charset="0"/>
              </a:rPr>
              <a:t>. </a:t>
            </a:r>
            <a:r>
              <a:rPr lang="en-US" sz="4400" b="1" dirty="0">
                <a:solidFill>
                  <a:schemeClr val="bg1">
                    <a:lumMod val="65000"/>
                  </a:schemeClr>
                </a:solidFill>
                <a:latin typeface="Calibri" charset="0"/>
                <a:ea typeface="SimSun" charset="0"/>
                <a:cs typeface="SimSun" charset="0"/>
              </a:rPr>
              <a:t>Het </a:t>
            </a:r>
            <a:r>
              <a:rPr lang="en-US" sz="4400" b="1" dirty="0" err="1">
                <a:solidFill>
                  <a:schemeClr val="bg1">
                    <a:lumMod val="65000"/>
                  </a:schemeClr>
                </a:solidFill>
                <a:latin typeface="Calibri" charset="0"/>
                <a:ea typeface="SimSun" charset="0"/>
                <a:cs typeface="SimSun" charset="0"/>
              </a:rPr>
              <a:t>gaat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fout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als</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er</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één</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wordt</a:t>
            </a:r>
            <a:r>
              <a:rPr lang="en-US" sz="4400" b="1" dirty="0">
                <a:solidFill>
                  <a:schemeClr val="bg1">
                    <a:lumMod val="65000"/>
                  </a:schemeClr>
                </a:solidFill>
                <a:latin typeface="Calibri" charset="0"/>
                <a:ea typeface="SimSun" charset="0"/>
                <a:cs typeface="SimSun" charset="0"/>
              </a:rPr>
              <a:t> </a:t>
            </a:r>
            <a:r>
              <a:rPr lang="en-US" sz="4400" b="1" dirty="0" err="1">
                <a:solidFill>
                  <a:schemeClr val="bg1">
                    <a:lumMod val="65000"/>
                  </a:schemeClr>
                </a:solidFill>
                <a:latin typeface="Calibri" charset="0"/>
                <a:ea typeface="SimSun" charset="0"/>
                <a:cs typeface="SimSun" charset="0"/>
              </a:rPr>
              <a:t>verwaarloosd</a:t>
            </a:r>
            <a:r>
              <a:rPr lang="en-US" sz="4400" b="1" dirty="0">
                <a:solidFill>
                  <a:schemeClr val="bg1">
                    <a:lumMod val="65000"/>
                  </a:schemeClr>
                </a:solidFill>
                <a:latin typeface="Calibri" charset="0"/>
                <a:ea typeface="SimSun" charset="0"/>
                <a:cs typeface="SimSun" charset="0"/>
              </a:rPr>
              <a:t>. </a:t>
            </a:r>
            <a:endParaRPr lang="en-US" sz="4400" b="1"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Informatiediensten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zijn</a:t>
            </a:r>
            <a:r>
              <a:rPr lang="en-US" sz="4400" dirty="0">
                <a:solidFill>
                  <a:schemeClr val="bg1">
                    <a:lumMod val="65000"/>
                  </a:schemeClr>
                </a:solidFill>
                <a:latin typeface="Calibri" charset="0"/>
                <a:cs typeface="Calibri" charset="0"/>
              </a:rPr>
              <a:t> per </a:t>
            </a:r>
            <a:r>
              <a:rPr lang="en-US" sz="4400" dirty="0" err="1">
                <a:solidFill>
                  <a:schemeClr val="bg1">
                    <a:lumMod val="65000"/>
                  </a:schemeClr>
                </a:solidFill>
                <a:latin typeface="Calibri" charset="0"/>
                <a:cs typeface="Calibri" charset="0"/>
              </a:rPr>
              <a:t>definitie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vitaal</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genetwerkt</a:t>
            </a:r>
            <a:r>
              <a:rPr lang="en-US" sz="4400" dirty="0">
                <a:solidFill>
                  <a:schemeClr val="bg1">
                    <a:lumMod val="65000"/>
                  </a:schemeClr>
                </a:solidFill>
                <a:latin typeface="Calibri" charset="0"/>
                <a:cs typeface="Calibri" charset="0"/>
              </a:rPr>
              <a:t>, complex en </a:t>
            </a:r>
            <a:r>
              <a:rPr lang="en-US" sz="4400" dirty="0" err="1">
                <a:solidFill>
                  <a:schemeClr val="bg1">
                    <a:lumMod val="65000"/>
                  </a:schemeClr>
                </a:solidFill>
                <a:latin typeface="Calibri" charset="0"/>
                <a:cs typeface="Calibri" charset="0"/>
              </a:rPr>
              <a:t>adaptief</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vaak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onvoorspelbaar</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Benader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ID-</a:t>
            </a:r>
            <a:r>
              <a:rPr lang="en-US" sz="4400" b="1" dirty="0" err="1">
                <a:solidFill>
                  <a:schemeClr val="bg1">
                    <a:lumMod val="65000"/>
                  </a:schemeClr>
                </a:solidFill>
                <a:latin typeface="Calibri" charset="0"/>
                <a:cs typeface="Calibri" charset="0"/>
              </a:rPr>
              <a:t>projectbeoordeling</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weersvoorspelling</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a:solidFill>
                  <a:schemeClr val="bg1">
                    <a:lumMod val="65000"/>
                  </a:schemeClr>
                </a:solidFill>
                <a:latin typeface="Calibri" charset="0"/>
                <a:cs typeface="Calibri" charset="0"/>
              </a:rPr>
              <a:t>De </a:t>
            </a:r>
            <a:r>
              <a:rPr lang="en-US" sz="4400" dirty="0" err="1">
                <a:solidFill>
                  <a:schemeClr val="bg1">
                    <a:lumMod val="65000"/>
                  </a:schemeClr>
                </a:solidFill>
                <a:latin typeface="Calibri" charset="0"/>
                <a:cs typeface="Calibri" charset="0"/>
              </a:rPr>
              <a:t>operationaliteit</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hangt</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af</a:t>
            </a:r>
            <a:r>
              <a:rPr lang="en-US" sz="4400" b="1"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succesvolle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combinaties</a:t>
            </a:r>
            <a:r>
              <a:rPr lang="en-US" sz="4400" dirty="0">
                <a:solidFill>
                  <a:schemeClr val="bg1">
                    <a:lumMod val="65000"/>
                  </a:schemeClr>
                </a:solidFill>
                <a:latin typeface="Calibri" charset="0"/>
                <a:cs typeface="Calibri" charset="0"/>
              </a:rPr>
              <a:t> van </a:t>
            </a:r>
            <a:r>
              <a:rPr lang="en-US" sz="4400" dirty="0" err="1">
                <a:solidFill>
                  <a:schemeClr val="bg1">
                    <a:lumMod val="65000"/>
                  </a:schemeClr>
                </a:solidFill>
                <a:latin typeface="Calibri" charset="0"/>
                <a:cs typeface="Calibri" charset="0"/>
              </a:rPr>
              <a:t>effectief</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verbonden</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onderdelen</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externe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IDn</a:t>
            </a:r>
            <a:r>
              <a:rPr lang="en-US" sz="4400" dirty="0">
                <a:solidFill>
                  <a:schemeClr val="bg1">
                    <a:lumMod val="65000"/>
                  </a:schemeClr>
                </a:solidFill>
                <a:latin typeface="Calibri" charset="0"/>
                <a:cs typeface="Calibri" charset="0"/>
              </a:rPr>
              <a:t>) in </a:t>
            </a:r>
            <a:r>
              <a:rPr lang="en-US" sz="4400" b="1" dirty="0">
                <a:solidFill>
                  <a:schemeClr val="bg1">
                    <a:lumMod val="65000"/>
                  </a:schemeClr>
                </a:solidFill>
                <a:latin typeface="Calibri" charset="0"/>
                <a:cs typeface="Calibri" charset="0"/>
              </a:rPr>
              <a:t>het </a:t>
            </a:r>
            <a:r>
              <a:rPr lang="en-US" sz="4400" b="1" dirty="0" err="1">
                <a:solidFill>
                  <a:schemeClr val="bg1">
                    <a:lumMod val="65000"/>
                  </a:schemeClr>
                </a:solidFill>
                <a:latin typeface="Calibri" charset="0"/>
                <a:cs typeface="Calibri" charset="0"/>
              </a:rPr>
              <a:t>heersende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politieke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klimaat</a:t>
            </a:r>
            <a:r>
              <a:rPr lang="en-US" sz="4400" dirty="0">
                <a:solidFill>
                  <a:schemeClr val="bg1">
                    <a:lumMod val="65000"/>
                  </a:schemeClr>
                </a:solidFill>
                <a:latin typeface="Calibri" charset="0"/>
                <a:cs typeface="Calibri"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ea typeface="SimSun" charset="0"/>
                <a:cs typeface="SimSun" charset="0"/>
                <a:sym typeface="Wingdings" charset="0"/>
              </a:rPr>
              <a:t>Wanneer</a:t>
            </a:r>
            <a:r>
              <a:rPr lang="en-US" sz="4400" dirty="0">
                <a:solidFill>
                  <a:schemeClr val="bg1">
                    <a:lumMod val="65000"/>
                  </a:schemeClr>
                </a:solidFill>
                <a:latin typeface="Calibri" charset="0"/>
                <a:ea typeface="SimSun" charset="0"/>
                <a:cs typeface="SimSun" charset="0"/>
                <a:sym typeface="Wingdings" charset="0"/>
              </a:rPr>
              <a:t> is een ID </a:t>
            </a:r>
            <a:r>
              <a:rPr lang="en-US" sz="4400" dirty="0" err="1">
                <a:solidFill>
                  <a:schemeClr val="bg1">
                    <a:lumMod val="65000"/>
                  </a:schemeClr>
                </a:solidFill>
                <a:latin typeface="Calibri" charset="0"/>
                <a:ea typeface="SimSun" charset="0"/>
                <a:cs typeface="SimSun" charset="0"/>
                <a:sym typeface="Wingdings" charset="0"/>
              </a:rPr>
              <a:t>succesvol</a:t>
            </a:r>
            <a:r>
              <a:rPr lang="en-US" sz="4400"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Succes</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heeft</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vijf</a:t>
            </a:r>
            <a:r>
              <a:rPr lang="en-US" sz="4400" b="1" dirty="0">
                <a:solidFill>
                  <a:schemeClr val="bg1">
                    <a:lumMod val="65000"/>
                  </a:schemeClr>
                </a:solidFill>
                <a:latin typeface="Calibri" charset="0"/>
                <a:ea typeface="SimSun" charset="0"/>
                <a:cs typeface="SimSun" charset="0"/>
                <a:sym typeface="Wingdings" charset="0"/>
              </a:rPr>
              <a:t> </a:t>
            </a:r>
            <a:r>
              <a:rPr lang="en-US" sz="4400" b="1" dirty="0" err="1">
                <a:solidFill>
                  <a:schemeClr val="bg1">
                    <a:lumMod val="65000"/>
                  </a:schemeClr>
                </a:solidFill>
                <a:latin typeface="Calibri" charset="0"/>
                <a:ea typeface="SimSun" charset="0"/>
                <a:cs typeface="SimSun" charset="0"/>
                <a:sym typeface="Wingdings" charset="0"/>
              </a:rPr>
              <a:t>gezichten</a:t>
            </a:r>
            <a:r>
              <a:rPr lang="en-US" sz="4400" dirty="0">
                <a:solidFill>
                  <a:schemeClr val="bg1">
                    <a:lumMod val="65000"/>
                  </a:schemeClr>
                </a:solidFill>
                <a:latin typeface="Calibri" charset="0"/>
                <a:ea typeface="SimSun" charset="0"/>
                <a:cs typeface="SimSun" charset="0"/>
                <a:sym typeface="Wingdings" charset="0"/>
              </a:rPr>
              <a:t>: </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sociaal</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juridisch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economisch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logistiek</a:t>
            </a:r>
            <a:r>
              <a:rPr lang="en-US" sz="4400" dirty="0">
                <a:solidFill>
                  <a:schemeClr val="bg1">
                    <a:lumMod val="65000"/>
                  </a:schemeClr>
                </a:solidFill>
                <a:latin typeface="Calibri" charset="0"/>
                <a:ea typeface="SimSun" charset="0"/>
                <a:cs typeface="SimSun" charset="0"/>
              </a:rPr>
              <a:t> en </a:t>
            </a:r>
            <a:r>
              <a:rPr lang="en-US" sz="4400" dirty="0" err="1">
                <a:solidFill>
                  <a:schemeClr val="bg1">
                    <a:lumMod val="65000"/>
                  </a:schemeClr>
                </a:solidFill>
                <a:latin typeface="Calibri" charset="0"/>
                <a:ea typeface="SimSun" charset="0"/>
                <a:cs typeface="SimSun" charset="0"/>
              </a:rPr>
              <a:t>ecologisch</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Geldt</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ook</a:t>
            </a:r>
            <a:r>
              <a:rPr lang="en-US" sz="4400" dirty="0">
                <a:solidFill>
                  <a:schemeClr val="bg1">
                    <a:lumMod val="65000"/>
                  </a:schemeClr>
                </a:solidFill>
                <a:latin typeface="Calibri" charset="0"/>
                <a:ea typeface="SimSun" charset="0"/>
                <a:cs typeface="SimSun" charset="0"/>
              </a:rPr>
              <a:t> </a:t>
            </a:r>
            <a:r>
              <a:rPr lang="en-US" sz="4400" dirty="0" err="1">
                <a:solidFill>
                  <a:schemeClr val="bg1">
                    <a:lumMod val="65000"/>
                  </a:schemeClr>
                </a:solidFill>
                <a:latin typeface="Calibri" charset="0"/>
                <a:ea typeface="SimSun" charset="0"/>
                <a:cs typeface="SimSun" charset="0"/>
              </a:rPr>
              <a:t>voor</a:t>
            </a:r>
            <a:r>
              <a:rPr lang="en-US" sz="4400" dirty="0">
                <a:solidFill>
                  <a:schemeClr val="bg1">
                    <a:lumMod val="65000"/>
                  </a:schemeClr>
                </a:solidFill>
                <a:latin typeface="Calibri" charset="0"/>
                <a:ea typeface="SimSun" charset="0"/>
                <a:cs typeface="SimSun" charset="0"/>
              </a:rPr>
              <a:t> netwerk- en </a:t>
            </a:r>
            <a:r>
              <a:rPr lang="en-US" sz="4400" dirty="0" err="1">
                <a:solidFill>
                  <a:schemeClr val="bg1">
                    <a:lumMod val="65000"/>
                  </a:schemeClr>
                </a:solidFill>
                <a:latin typeface="Calibri" charset="0"/>
                <a:ea typeface="SimSun" charset="0"/>
                <a:cs typeface="SimSun" charset="0"/>
              </a:rPr>
              <a:t>organisatiemodi</a:t>
            </a:r>
            <a:r>
              <a:rPr lang="en-US" sz="4400" dirty="0">
                <a:solidFill>
                  <a:schemeClr val="bg1">
                    <a:lumMod val="65000"/>
                  </a:schemeClr>
                </a:solidFill>
                <a:latin typeface="Calibri" charset="0"/>
                <a:ea typeface="SimSun" charset="0"/>
                <a:cs typeface="SimSun" charset="0"/>
              </a:rPr>
              <a:t>. </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b="1" dirty="0">
                <a:solidFill>
                  <a:schemeClr val="bg1">
                    <a:lumMod val="65000"/>
                  </a:schemeClr>
                </a:solidFill>
                <a:latin typeface="Calibri" charset="0"/>
                <a:cs typeface="Calibri" charset="0"/>
              </a:rPr>
              <a:t>Wat</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juristen</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aan-projectsucces</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kunnen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bijdragen</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vind</a:t>
            </a:r>
            <a:r>
              <a:rPr lang="en-US" sz="4400" b="1" dirty="0">
                <a:solidFill>
                  <a:schemeClr val="bg1">
                    <a:lumMod val="65000"/>
                  </a:schemeClr>
                </a:solidFill>
                <a:latin typeface="Calibri" charset="0"/>
                <a:cs typeface="Calibri" charset="0"/>
              </a:rPr>
              <a:t> je in</a:t>
            </a:r>
            <a:r>
              <a:rPr lang="en-US" sz="4400" dirty="0">
                <a:solidFill>
                  <a:schemeClr val="bg1">
                    <a:lumMod val="65000"/>
                  </a:schemeClr>
                </a:solidFill>
                <a:latin typeface="Calibri" charset="0"/>
                <a:cs typeface="Calibri" charset="0"/>
              </a:rPr>
              <a:t> </a:t>
            </a:r>
            <a:r>
              <a:rPr lang="en-US" sz="4400" b="1" i="1" dirty="0">
                <a:solidFill>
                  <a:schemeClr val="bg1">
                    <a:lumMod val="65000"/>
                  </a:schemeClr>
                </a:solidFill>
                <a:latin typeface="Calibri" charset="0"/>
                <a:cs typeface="Calibri" charset="0"/>
              </a:rPr>
              <a:t>het </a:t>
            </a:r>
            <a:r>
              <a:rPr lang="en-US" sz="4400" b="1" i="1" dirty="0" err="1">
                <a:solidFill>
                  <a:schemeClr val="bg1">
                    <a:lumMod val="65000"/>
                  </a:schemeClr>
                </a:solidFill>
                <a:latin typeface="Calibri" charset="0"/>
                <a:cs typeface="Calibri" charset="0"/>
              </a:rPr>
              <a:t>normatieve</a:t>
            </a:r>
            <a:r>
              <a:rPr lang="en-US" sz="4400" b="1" i="1" dirty="0">
                <a:solidFill>
                  <a:schemeClr val="bg1">
                    <a:lumMod val="65000"/>
                  </a:schemeClr>
                </a:solidFill>
                <a:latin typeface="Calibri" charset="0"/>
                <a:cs typeface="Calibri" charset="0"/>
              </a:rPr>
              <a:t> </a:t>
            </a:r>
            <a:r>
              <a:rPr lang="en-US" sz="4400" b="1" i="1" dirty="0" err="1">
                <a:solidFill>
                  <a:schemeClr val="bg1">
                    <a:lumMod val="65000"/>
                  </a:schemeClr>
                </a:solidFill>
                <a:latin typeface="Calibri" charset="0"/>
                <a:cs typeface="Calibri" charset="0"/>
              </a:rPr>
              <a:t>debat</a:t>
            </a:r>
            <a:r>
              <a:rPr lang="en-US" sz="4400" b="1" i="1"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dat</a:t>
            </a:r>
            <a:r>
              <a:rPr lang="en-US" sz="4400" i="1" dirty="0">
                <a:solidFill>
                  <a:schemeClr val="bg1">
                    <a:lumMod val="65000"/>
                  </a:schemeClr>
                </a:solidFill>
                <a:latin typeface="Calibri" charset="0"/>
                <a:cs typeface="Calibri" charset="0"/>
              </a:rPr>
              <a:t> </a:t>
            </a:r>
            <a:r>
              <a:rPr lang="en-US" sz="4400" dirty="0">
                <a:solidFill>
                  <a:schemeClr val="bg1">
                    <a:lumMod val="65000"/>
                  </a:schemeClr>
                </a:solidFill>
                <a:latin typeface="Calibri" charset="0"/>
                <a:cs typeface="Calibri" charset="0"/>
              </a:rPr>
              <a:t>de RE-</a:t>
            </a:r>
            <a:r>
              <a:rPr lang="en-US" sz="4400" dirty="0" err="1">
                <a:solidFill>
                  <a:schemeClr val="bg1">
                    <a:lumMod val="65000"/>
                  </a:schemeClr>
                </a:solidFill>
                <a:latin typeface="Calibri" charset="0"/>
                <a:cs typeface="Calibri" charset="0"/>
              </a:rPr>
              <a:t>fase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afsluit</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precontractueel</a:t>
            </a:r>
            <a:r>
              <a:rPr lang="en-US" sz="4400" dirty="0">
                <a:solidFill>
                  <a:schemeClr val="bg1">
                    <a:lumMod val="65000"/>
                  </a:schemeClr>
                </a:solidFill>
                <a:latin typeface="Calibri" charset="0"/>
                <a:cs typeface="Calibri" charset="0"/>
              </a:rPr>
              <a:t>).</a:t>
            </a: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Inventariseer</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bescherm</a:t>
            </a:r>
            <a:r>
              <a:rPr lang="en-US" sz="4400" dirty="0">
                <a:solidFill>
                  <a:schemeClr val="bg1">
                    <a:lumMod val="65000"/>
                  </a:schemeClr>
                </a:solidFill>
                <a:latin typeface="Calibri" charset="0"/>
                <a:cs typeface="Calibri" charset="0"/>
              </a:rPr>
              <a:t> de </a:t>
            </a:r>
            <a:r>
              <a:rPr lang="en-US" sz="4400" dirty="0" err="1">
                <a:solidFill>
                  <a:schemeClr val="bg1">
                    <a:lumMod val="65000"/>
                  </a:schemeClr>
                </a:solidFill>
                <a:latin typeface="Calibri" charset="0"/>
                <a:cs typeface="Calibri" charset="0"/>
              </a:rPr>
              <a:t>omvang</a:t>
            </a:r>
            <a:r>
              <a:rPr lang="en-US" sz="4400" dirty="0">
                <a:solidFill>
                  <a:schemeClr val="bg1">
                    <a:lumMod val="65000"/>
                  </a:schemeClr>
                </a:solidFill>
                <a:latin typeface="Calibri" charset="0"/>
                <a:cs typeface="Calibri" charset="0"/>
              </a:rPr>
              <a:t> van de </a:t>
            </a:r>
            <a:r>
              <a:rPr lang="en-US" sz="4400" dirty="0" err="1">
                <a:solidFill>
                  <a:schemeClr val="bg1">
                    <a:lumMod val="65000"/>
                  </a:schemeClr>
                </a:solidFill>
                <a:latin typeface="Calibri" charset="0"/>
                <a:cs typeface="Calibri" charset="0"/>
              </a:rPr>
              <a:t>resterende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speelruimte</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ID </a:t>
            </a:r>
            <a:r>
              <a:rPr lang="en-US" sz="4400" dirty="0" err="1">
                <a:solidFill>
                  <a:schemeClr val="bg1">
                    <a:lumMod val="65000"/>
                  </a:schemeClr>
                </a:solidFill>
                <a:latin typeface="Calibri" charset="0"/>
                <a:cs typeface="Calibri" charset="0"/>
              </a:rPr>
              <a:t>aanbieders</a:t>
            </a:r>
            <a:r>
              <a:rPr lang="en-US" sz="4400" dirty="0">
                <a:solidFill>
                  <a:schemeClr val="bg1">
                    <a:lumMod val="65000"/>
                  </a:schemeClr>
                </a:solidFill>
                <a:latin typeface="Calibri" charset="0"/>
                <a:cs typeface="Calibri" charset="0"/>
              </a:rPr>
              <a:t> en </a:t>
            </a:r>
            <a:r>
              <a:rPr lang="en-US" sz="4400" dirty="0" err="1">
                <a:solidFill>
                  <a:schemeClr val="bg1">
                    <a:lumMod val="65000"/>
                  </a:schemeClr>
                </a:solidFill>
                <a:latin typeface="Calibri" charset="0"/>
                <a:cs typeface="Calibri" charset="0"/>
              </a:rPr>
              <a:t>gebruikers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Overweeg</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daarbij</a:t>
            </a:r>
            <a:r>
              <a:rPr lang="en-US" sz="4400"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simulatie</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als</a:t>
            </a:r>
            <a:r>
              <a:rPr lang="en-US" sz="4400" b="1" dirty="0">
                <a:solidFill>
                  <a:schemeClr val="bg1">
                    <a:lumMod val="65000"/>
                  </a:schemeClr>
                </a:solidFill>
                <a:latin typeface="Calibri" charset="0"/>
                <a:cs typeface="Calibri" charset="0"/>
              </a:rPr>
              <a:t> </a:t>
            </a:r>
            <a:r>
              <a:rPr lang="en-US" sz="4400" b="1" dirty="0" err="1">
                <a:solidFill>
                  <a:schemeClr val="bg1">
                    <a:lumMod val="65000"/>
                  </a:schemeClr>
                </a:solidFill>
                <a:latin typeface="Calibri" charset="0"/>
                <a:cs typeface="Calibri" charset="0"/>
              </a:rPr>
              <a:t>verificatie</a:t>
            </a:r>
            <a:r>
              <a:rPr lang="en-US" sz="4400" b="1" dirty="0">
                <a:solidFill>
                  <a:schemeClr val="bg1">
                    <a:lumMod val="65000"/>
                  </a:schemeClr>
                </a:solidFill>
                <a:latin typeface="Calibri" charset="0"/>
                <a:cs typeface="Calibri" charset="0"/>
              </a:rPr>
              <a:t>-instrument.</a:t>
            </a:r>
            <a:endParaRPr lang="en-US" sz="4400" dirty="0">
              <a:solidFill>
                <a:schemeClr val="bg1">
                  <a:lumMod val="65000"/>
                </a:schemeClr>
              </a:solidFill>
              <a:latin typeface="Calibri" charset="0"/>
              <a:cs typeface="Calibri" charset="0"/>
            </a:endParaRPr>
          </a:p>
          <a:p>
            <a:pPr marL="742950" indent="-742950">
              <a:lnSpc>
                <a:spcPct val="100000"/>
              </a:lnSpc>
              <a:buFont typeface="+mj-lt"/>
              <a:buAutoNum type="arabicPeriod"/>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 pos="14478000" algn="l"/>
                <a:tab pos="15201900" algn="l"/>
                <a:tab pos="15925800" algn="l"/>
                <a:tab pos="16649700" algn="l"/>
              </a:tabLst>
              <a:defRPr/>
            </a:pPr>
            <a:r>
              <a:rPr lang="en-US" sz="4400" dirty="0" err="1">
                <a:solidFill>
                  <a:schemeClr val="bg1">
                    <a:lumMod val="65000"/>
                  </a:schemeClr>
                </a:solidFill>
                <a:latin typeface="Calibri" charset="0"/>
                <a:cs typeface="Calibri" charset="0"/>
              </a:rPr>
              <a:t>Schep</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als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mogelijk</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condities</a:t>
            </a:r>
            <a:r>
              <a:rPr lang="en-US" sz="4400" dirty="0">
                <a:solidFill>
                  <a:schemeClr val="bg1">
                    <a:lumMod val="65000"/>
                  </a:schemeClr>
                </a:solidFill>
                <a:latin typeface="Calibri" charset="0"/>
                <a:cs typeface="Calibri" charset="0"/>
              </a:rPr>
              <a:t> </a:t>
            </a:r>
            <a:r>
              <a:rPr lang="en-US" sz="4400" dirty="0" err="1">
                <a:solidFill>
                  <a:schemeClr val="bg1">
                    <a:lumMod val="65000"/>
                  </a:schemeClr>
                </a:solidFill>
                <a:latin typeface="Calibri" charset="0"/>
                <a:cs typeface="Calibri" charset="0"/>
              </a:rPr>
              <a:t>voor</a:t>
            </a:r>
            <a:r>
              <a:rPr lang="en-US" sz="4400" dirty="0">
                <a:solidFill>
                  <a:schemeClr val="bg1">
                    <a:lumMod val="65000"/>
                  </a:schemeClr>
                </a:solidFill>
                <a:latin typeface="Calibri" charset="0"/>
                <a:cs typeface="Calibri" charset="0"/>
              </a:rPr>
              <a:t> </a:t>
            </a:r>
            <a:r>
              <a:rPr lang="en-US" sz="4400" b="1" dirty="0">
                <a:solidFill>
                  <a:schemeClr val="bg1">
                    <a:lumMod val="65000"/>
                  </a:schemeClr>
                </a:solidFill>
                <a:latin typeface="Calibri" charset="0"/>
                <a:cs typeface="Calibri" charset="0"/>
              </a:rPr>
              <a:t>win-win- </a:t>
            </a:r>
            <a:r>
              <a:rPr lang="en-US" sz="4400" dirty="0">
                <a:solidFill>
                  <a:schemeClr val="bg1">
                    <a:lumMod val="65000"/>
                  </a:schemeClr>
                </a:solidFill>
                <a:latin typeface="Calibri" charset="0"/>
                <a:cs typeface="Calibri" charset="0"/>
              </a:rPr>
              <a:t>in </a:t>
            </a:r>
            <a:r>
              <a:rPr lang="en-US" sz="4400" dirty="0" err="1">
                <a:solidFill>
                  <a:schemeClr val="bg1">
                    <a:lumMod val="65000"/>
                  </a:schemeClr>
                </a:solidFill>
                <a:latin typeface="Calibri" charset="0"/>
                <a:cs typeface="Calibri" charset="0"/>
              </a:rPr>
              <a:t>plaats</a:t>
            </a:r>
            <a:r>
              <a:rPr lang="en-US" sz="4400" dirty="0">
                <a:solidFill>
                  <a:schemeClr val="bg1">
                    <a:lumMod val="65000"/>
                  </a:schemeClr>
                </a:solidFill>
                <a:latin typeface="Calibri" charset="0"/>
                <a:cs typeface="Calibri" charset="0"/>
              </a:rPr>
              <a:t> van </a:t>
            </a:r>
            <a:r>
              <a:rPr lang="en-US" sz="4400" b="1" dirty="0" err="1">
                <a:solidFill>
                  <a:schemeClr val="bg1">
                    <a:lumMod val="65000"/>
                  </a:schemeClr>
                </a:solidFill>
                <a:latin typeface="Calibri" charset="0"/>
                <a:cs typeface="Calibri" charset="0"/>
              </a:rPr>
              <a:t>vechtsport</a:t>
            </a:r>
            <a:r>
              <a:rPr lang="en-US" sz="4400" i="1" dirty="0" err="1">
                <a:solidFill>
                  <a:schemeClr val="bg1">
                    <a:lumMod val="65000"/>
                  </a:schemeClr>
                </a:solidFill>
                <a:latin typeface="Calibri" charset="0"/>
                <a:cs typeface="Calibri" charset="0"/>
              </a:rPr>
              <a:t>framing</a:t>
            </a:r>
            <a:r>
              <a:rPr lang="en-US" sz="4400" dirty="0">
                <a:solidFill>
                  <a:schemeClr val="bg1">
                    <a:lumMod val="65000"/>
                  </a:schemeClr>
                </a:solidFill>
                <a:latin typeface="Calibri" charset="0"/>
                <a:cs typeface="Calibri" charset="0"/>
              </a:rPr>
              <a:t>.</a:t>
            </a:r>
            <a:endParaRPr lang="en-US" sz="1200" b="1" dirty="0">
              <a:solidFill>
                <a:schemeClr val="bg1">
                  <a:lumMod val="65000"/>
                </a:schemeClr>
              </a:solidFill>
              <a:latin typeface="Calibri" charset="0"/>
              <a:ea typeface="SimSun" charset="0"/>
              <a:cs typeface="SimSun"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9"/>
          <p:cNvSpPr txBox="1">
            <a:spLocks noChangeArrowheads="1"/>
          </p:cNvSpPr>
          <p:nvPr/>
        </p:nvSpPr>
        <p:spPr bwMode="auto">
          <a:xfrm>
            <a:off x="13542963" y="5715000"/>
            <a:ext cx="6434137" cy="5256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9pPr>
          </a:lstStyle>
          <a:p>
            <a:pPr algn="ctr" eaLnBrk="1" hangingPunct="1">
              <a:lnSpc>
                <a:spcPct val="96000"/>
              </a:lnSpc>
              <a:buFontTx/>
              <a:buNone/>
            </a:pPr>
            <a:r>
              <a:rPr lang="en-US" sz="4800">
                <a:solidFill>
                  <a:srgbClr val="000000"/>
                </a:solidFill>
                <a:latin typeface="Segoe Print" charset="0"/>
                <a:cs typeface="SimSun" charset="0"/>
              </a:rPr>
              <a:t>En: Wanneer houdt de voortdurende stroom van mislukkende ICT-projecten bij de overheid eindelijk op? </a:t>
            </a:r>
          </a:p>
        </p:txBody>
      </p:sp>
      <p:sp>
        <p:nvSpPr>
          <p:cNvPr id="15361" name="Text Box 1"/>
          <p:cNvSpPr txBox="1">
            <a:spLocks noChangeArrowheads="1"/>
          </p:cNvSpPr>
          <p:nvPr/>
        </p:nvSpPr>
        <p:spPr bwMode="auto">
          <a:xfrm>
            <a:off x="13295313" y="1635125"/>
            <a:ext cx="6950075" cy="3887788"/>
          </a:xfrm>
          <a:prstGeom prst="rect">
            <a:avLst/>
          </a:prstGeom>
          <a:solidFill>
            <a:srgbClr val="333333">
              <a:alpha val="53999"/>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a:lnSpc>
                <a:spcPct val="100000"/>
              </a:lnSpc>
              <a:buFontTx/>
              <a:buNone/>
              <a:defRPr/>
            </a:pPr>
            <a:r>
              <a:rPr lang="en-US" sz="3600">
                <a:solidFill>
                  <a:srgbClr val="233169"/>
                </a:solidFill>
                <a:latin typeface="Cambria" charset="0"/>
              </a:rPr>
              <a:t> </a:t>
            </a:r>
          </a:p>
        </p:txBody>
      </p:sp>
      <p:sp>
        <p:nvSpPr>
          <p:cNvPr id="15363" name="Text Box 3"/>
          <p:cNvSpPr txBox="1">
            <a:spLocks noChangeArrowheads="1"/>
          </p:cNvSpPr>
          <p:nvPr/>
        </p:nvSpPr>
        <p:spPr bwMode="auto">
          <a:xfrm rot="20087263">
            <a:off x="517525" y="5816600"/>
            <a:ext cx="12533313" cy="2501900"/>
          </a:xfrm>
          <a:prstGeom prst="rect">
            <a:avLst/>
          </a:prstGeom>
          <a:solidFill>
            <a:srgbClr val="DDDDDD">
              <a:alpha val="50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9pPr>
          </a:lstStyle>
          <a:p>
            <a:pPr>
              <a:buFontTx/>
              <a:buNone/>
              <a:defRPr/>
            </a:pPr>
            <a:r>
              <a:rPr lang="en-US" dirty="0" smtClean="0"/>
              <a:t> </a:t>
            </a:r>
          </a:p>
          <a:p>
            <a:pPr algn="ctr">
              <a:buFontTx/>
              <a:buNone/>
              <a:defRPr/>
            </a:pPr>
            <a:r>
              <a:rPr lang="en-US" sz="6600" dirty="0" smtClean="0"/>
              <a:t>±3 </a:t>
            </a:r>
            <a:r>
              <a:rPr lang="en-US" sz="6600" dirty="0" err="1" smtClean="0"/>
              <a:t>miljard</a:t>
            </a:r>
            <a:r>
              <a:rPr lang="en-US" sz="6600" dirty="0" smtClean="0"/>
              <a:t> € per </a:t>
            </a:r>
            <a:r>
              <a:rPr lang="en-US" sz="6600" dirty="0" err="1" smtClean="0"/>
              <a:t>jaar</a:t>
            </a:r>
            <a:r>
              <a:rPr lang="en-US" sz="6600" dirty="0" smtClean="0"/>
              <a:t> </a:t>
            </a:r>
            <a:r>
              <a:rPr lang="en-US" sz="6600" dirty="0" err="1" smtClean="0"/>
              <a:t>kwijt</a:t>
            </a:r>
            <a:r>
              <a:rPr lang="en-US" sz="6600" dirty="0"/>
              <a:t> </a:t>
            </a:r>
            <a:r>
              <a:rPr lang="en-US" sz="6600" dirty="0" smtClean="0"/>
              <a:t>... </a:t>
            </a:r>
            <a:r>
              <a:rPr lang="en-US" sz="6600" dirty="0" err="1" smtClean="0"/>
              <a:t>Zijn</a:t>
            </a:r>
            <a:r>
              <a:rPr lang="en-US" sz="6600" dirty="0" smtClean="0"/>
              <a:t> ze </a:t>
            </a:r>
            <a:r>
              <a:rPr lang="en-US" sz="6600" dirty="0" err="1" smtClean="0"/>
              <a:t>daar</a:t>
            </a:r>
            <a:r>
              <a:rPr lang="en-US" sz="6600" dirty="0" smtClean="0"/>
              <a:t> </a:t>
            </a:r>
            <a:r>
              <a:rPr lang="en-US" sz="6600" i="1" dirty="0" err="1" smtClean="0"/>
              <a:t>achterlijk</a:t>
            </a:r>
            <a:r>
              <a:rPr lang="en-US" sz="6600" dirty="0" smtClean="0"/>
              <a:t> of </a:t>
            </a:r>
            <a:r>
              <a:rPr lang="en-US" sz="6600" dirty="0" err="1" smtClean="0"/>
              <a:t>zo</a:t>
            </a:r>
            <a:r>
              <a:rPr lang="en-US" sz="6600" dirty="0" smtClean="0"/>
              <a:t>??? </a:t>
            </a:r>
            <a:endParaRPr lang="en-US" sz="6600" dirty="0"/>
          </a:p>
        </p:txBody>
      </p:sp>
      <p:sp>
        <p:nvSpPr>
          <p:cNvPr id="15365" name="AutoShape 5"/>
          <p:cNvSpPr>
            <a:spLocks noChangeArrowheads="1"/>
          </p:cNvSpPr>
          <p:nvPr/>
        </p:nvSpPr>
        <p:spPr bwMode="auto">
          <a:xfrm>
            <a:off x="182563" y="1604963"/>
            <a:ext cx="12984162" cy="9678987"/>
          </a:xfrm>
          <a:prstGeom prst="roundRect">
            <a:avLst>
              <a:gd name="adj" fmla="val 14"/>
            </a:avLst>
          </a:prstGeom>
          <a:noFill/>
          <a:ln w="9360"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pic>
        <p:nvPicPr>
          <p:cNvPr id="15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0613" y="1714500"/>
            <a:ext cx="5868987" cy="3811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 name="Text Box 3"/>
          <p:cNvSpPr txBox="1">
            <a:spLocks noChangeArrowheads="1"/>
          </p:cNvSpPr>
          <p:nvPr/>
        </p:nvSpPr>
        <p:spPr bwMode="auto">
          <a:xfrm>
            <a:off x="293688" y="3627438"/>
            <a:ext cx="12746037" cy="7559675"/>
          </a:xfrm>
          <a:prstGeom prst="rect">
            <a:avLst/>
          </a:prstGeom>
          <a:solidFill>
            <a:srgbClr val="FF6600">
              <a:alpha val="8392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pPr>
            <a:r>
              <a:rPr lang="en-US" sz="6600">
                <a:solidFill>
                  <a:srgbClr val="000000"/>
                </a:solidFill>
                <a:latin typeface="Segoe Print" charset="0"/>
                <a:cs typeface="SimSun" charset="0"/>
              </a:rPr>
              <a:t>Is alles dan maakbaar? </a:t>
            </a:r>
          </a:p>
          <a:p>
            <a:pPr algn="ctr" eaLnBrk="1" hangingPunct="1">
              <a:buFontTx/>
              <a:buNone/>
            </a:pPr>
            <a:r>
              <a:rPr lang="en-US" sz="6600">
                <a:solidFill>
                  <a:srgbClr val="000000"/>
                </a:solidFill>
                <a:latin typeface="Segoe Print" charset="0"/>
                <a:cs typeface="SimSun" charset="0"/>
              </a:rPr>
              <a:t>Zijn ICT-projecten bij de overheid niet </a:t>
            </a:r>
            <a:r>
              <a:rPr lang="en-US" sz="6600" u="sng">
                <a:solidFill>
                  <a:srgbClr val="000000"/>
                </a:solidFill>
                <a:latin typeface="Segoe Print" charset="0"/>
                <a:cs typeface="SimSun" charset="0"/>
              </a:rPr>
              <a:t>te moeilijk voor standaardoplossingen?</a:t>
            </a:r>
          </a:p>
          <a:p>
            <a:pPr algn="ctr" eaLnBrk="1" hangingPunct="1">
              <a:buFontTx/>
              <a:buNone/>
            </a:pPr>
            <a:endParaRPr lang="en-US">
              <a:solidFill>
                <a:srgbClr val="000000"/>
              </a:solidFill>
              <a:latin typeface="Segoe Print" charset="0"/>
              <a:cs typeface="SimSun" charset="0"/>
            </a:endParaRPr>
          </a:p>
          <a:p>
            <a:pPr algn="ctr" eaLnBrk="1" hangingPunct="1">
              <a:buFontTx/>
              <a:buNone/>
            </a:pPr>
            <a:r>
              <a:rPr lang="en-US" sz="6600">
                <a:solidFill>
                  <a:srgbClr val="000000"/>
                </a:solidFill>
                <a:latin typeface="Segoe Print" charset="0"/>
                <a:cs typeface="SimSun" charset="0"/>
              </a:rPr>
              <a:t>Als dat zo is, </a:t>
            </a:r>
            <a:r>
              <a:rPr lang="en-US" sz="6600" u="sng">
                <a:solidFill>
                  <a:srgbClr val="000000"/>
                </a:solidFill>
                <a:latin typeface="Segoe Print" charset="0"/>
                <a:cs typeface="SimSun" charset="0"/>
              </a:rPr>
              <a:t>zijn ze te moeilijk of worden ze te moeilijk gemaakt</a:t>
            </a:r>
            <a:r>
              <a:rPr lang="en-US" sz="6600">
                <a:solidFill>
                  <a:srgbClr val="000000"/>
                </a:solidFill>
                <a:latin typeface="Segoe Print" charset="0"/>
                <a:cs typeface="SimSun" charset="0"/>
              </a:rPr>
              <a:t>?</a:t>
            </a:r>
          </a:p>
          <a:p>
            <a:pPr algn="ctr" eaLnBrk="1" hangingPunct="1">
              <a:buFontTx/>
              <a:buNone/>
            </a:pPr>
            <a:r>
              <a:rPr lang="en-US" sz="1200">
                <a:solidFill>
                  <a:srgbClr val="000000"/>
                </a:solidFill>
                <a:latin typeface="Segoe Print" charset="0"/>
                <a:cs typeface="SimSun" charset="0"/>
              </a:rPr>
              <a:t> </a:t>
            </a:r>
          </a:p>
        </p:txBody>
      </p:sp>
      <p:sp>
        <p:nvSpPr>
          <p:cNvPr id="29703" name="Rectangle 26"/>
          <p:cNvSpPr>
            <a:spLocks noChangeArrowheads="1"/>
          </p:cNvSpPr>
          <p:nvPr/>
        </p:nvSpPr>
        <p:spPr bwMode="auto">
          <a:xfrm>
            <a:off x="18511838" y="242888"/>
            <a:ext cx="15843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1.1</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29704" name="Rectangle 7"/>
          <p:cNvSpPr>
            <a:spLocks noChangeArrowheads="1"/>
          </p:cNvSpPr>
          <p:nvPr/>
        </p:nvSpPr>
        <p:spPr bwMode="auto">
          <a:xfrm>
            <a:off x="222250" y="1611313"/>
            <a:ext cx="12888913" cy="19367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Lst>
            </a:pPr>
            <a:r>
              <a:rPr lang="en-US" sz="6000">
                <a:solidFill>
                  <a:srgbClr val="000000"/>
                </a:solidFill>
                <a:latin typeface="Goudy Old Style" charset="0"/>
              </a:rPr>
              <a:t>UIL 1978 .. Rekenkamer 2007/2008 ..</a:t>
            </a:r>
          </a:p>
          <a:p>
            <a:pPr algn="ct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Lst>
            </a:pPr>
            <a:r>
              <a:rPr lang="en-US" sz="6000">
                <a:solidFill>
                  <a:srgbClr val="000000"/>
                </a:solidFill>
                <a:latin typeface="Goudy Old Style" charset="0"/>
              </a:rPr>
              <a:t>ELIAS 2014 .. KEI reset 2018 .. CBR (nu)</a:t>
            </a:r>
          </a:p>
        </p:txBody>
      </p:sp>
      <p:sp>
        <p:nvSpPr>
          <p:cNvPr id="14" name="Text Box 3"/>
          <p:cNvSpPr txBox="1">
            <a:spLocks noChangeArrowheads="1"/>
          </p:cNvSpPr>
          <p:nvPr/>
        </p:nvSpPr>
        <p:spPr bwMode="auto">
          <a:xfrm>
            <a:off x="293688" y="41275"/>
            <a:ext cx="18073687" cy="1352550"/>
          </a:xfrm>
          <a:prstGeom prst="rect">
            <a:avLst/>
          </a:prstGeom>
          <a:solidFill>
            <a:srgbClr val="DDDDDD">
              <a:alpha val="50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9pPr>
          </a:lstStyle>
          <a:p>
            <a:pPr>
              <a:buFontTx/>
              <a:buNone/>
              <a:defRPr/>
            </a:pPr>
            <a:r>
              <a:rPr lang="en-US" dirty="0" smtClean="0"/>
              <a:t> </a:t>
            </a:r>
          </a:p>
          <a:p>
            <a:pPr algn="ctr">
              <a:defRPr/>
            </a:pPr>
            <a:r>
              <a:rPr lang="en-US" sz="6600" dirty="0" err="1" smtClean="0">
                <a:solidFill>
                  <a:srgbClr val="FF0000"/>
                </a:solidFill>
              </a:rPr>
              <a:t>Onderbuikgevoelens</a:t>
            </a:r>
            <a:r>
              <a:rPr lang="en-US" sz="6600" dirty="0" smtClean="0">
                <a:solidFill>
                  <a:srgbClr val="FF0000"/>
                </a:solidFill>
              </a:rPr>
              <a:t> </a:t>
            </a:r>
            <a:r>
              <a:rPr lang="en-US" sz="6600" dirty="0">
                <a:solidFill>
                  <a:srgbClr val="FF0000"/>
                </a:solidFill>
              </a:rPr>
              <a:t>o</a:t>
            </a:r>
            <a:r>
              <a:rPr lang="en-US" sz="6600" dirty="0" smtClean="0">
                <a:solidFill>
                  <a:srgbClr val="FF0000"/>
                </a:solidFill>
              </a:rPr>
              <a:t>ver </a:t>
            </a:r>
            <a:r>
              <a:rPr lang="en-US" sz="6600" dirty="0" err="1" smtClean="0">
                <a:solidFill>
                  <a:srgbClr val="FF0000"/>
                </a:solidFill>
              </a:rPr>
              <a:t>overheids-IDn</a:t>
            </a:r>
            <a:r>
              <a:rPr lang="en-US" sz="6600" dirty="0" smtClean="0">
                <a:solidFill>
                  <a:srgbClr val="FF0000"/>
                </a:solidFill>
              </a:rPr>
              <a:t> ...</a:t>
            </a:r>
            <a:endParaRPr lang="en-US" sz="6600" dirty="0">
              <a:solidFill>
                <a:srgbClr val="FF0000"/>
              </a:solidFill>
            </a:endParaRPr>
          </a:p>
        </p:txBody>
      </p:sp>
      <p:sp>
        <p:nvSpPr>
          <p:cNvPr id="18" name="Text Box 9"/>
          <p:cNvSpPr txBox="1">
            <a:spLocks noChangeArrowheads="1"/>
          </p:cNvSpPr>
          <p:nvPr/>
        </p:nvSpPr>
        <p:spPr bwMode="auto">
          <a:xfrm>
            <a:off x="13327063" y="5715000"/>
            <a:ext cx="6846887" cy="540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9pPr>
          </a:lstStyle>
          <a:p>
            <a:pPr algn="ctr" eaLnBrk="1" hangingPunct="1">
              <a:lnSpc>
                <a:spcPct val="96000"/>
              </a:lnSpc>
              <a:buFontTx/>
              <a:buNone/>
            </a:pPr>
            <a:r>
              <a:rPr lang="en-US" sz="6000">
                <a:solidFill>
                  <a:srgbClr val="000000"/>
                </a:solidFill>
                <a:latin typeface="Segoe Print" charset="0"/>
                <a:cs typeface="SimSun" charset="0"/>
              </a:rPr>
              <a:t>Hoe kunnen beleidsjuristen en beleidsambtena-ren bijdragen aan een oplossing?</a:t>
            </a:r>
          </a:p>
        </p:txBody>
      </p:sp>
      <p:sp>
        <p:nvSpPr>
          <p:cNvPr id="15" name="Text Box 3"/>
          <p:cNvSpPr txBox="1">
            <a:spLocks noChangeArrowheads="1"/>
          </p:cNvSpPr>
          <p:nvPr/>
        </p:nvSpPr>
        <p:spPr bwMode="auto">
          <a:xfrm>
            <a:off x="-282575" y="98425"/>
            <a:ext cx="18440400" cy="1352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pPr>
            <a:r>
              <a:rPr lang="en-US" sz="6600">
                <a:solidFill>
                  <a:srgbClr val="FF0000"/>
                </a:solidFill>
                <a:cs typeface="SimSun" charset="0"/>
              </a:rPr>
              <a:t>... er is een probleem met een aanname ... </a:t>
            </a:r>
          </a:p>
          <a:p>
            <a:pPr algn="ctr" eaLnBrk="1" hangingPunct="1">
              <a:buFontTx/>
              <a:buNone/>
            </a:pPr>
            <a:endParaRPr lang="en-US" sz="6600">
              <a:solidFill>
                <a:srgbClr val="FF0000"/>
              </a:solidFill>
              <a:cs typeface="SimSun" charset="0"/>
            </a:endParaRPr>
          </a:p>
        </p:txBody>
      </p:sp>
      <p:sp>
        <p:nvSpPr>
          <p:cNvPr id="13" name="Text Box 3"/>
          <p:cNvSpPr txBox="1">
            <a:spLocks noChangeArrowheads="1"/>
          </p:cNvSpPr>
          <p:nvPr/>
        </p:nvSpPr>
        <p:spPr bwMode="auto">
          <a:xfrm>
            <a:off x="150813" y="98425"/>
            <a:ext cx="18145125" cy="1352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pPr>
            <a:r>
              <a:rPr lang="en-US" sz="6600">
                <a:solidFill>
                  <a:srgbClr val="FF0000"/>
                </a:solidFill>
                <a:cs typeface="SimSun" charset="0"/>
              </a:rPr>
              <a:t>Vraagstelling </a:t>
            </a:r>
          </a:p>
          <a:p>
            <a:pPr algn="ctr" eaLnBrk="1" hangingPunct="1">
              <a:buFontTx/>
              <a:buNone/>
            </a:pPr>
            <a:endParaRPr lang="en-US" sz="6600">
              <a:solidFill>
                <a:srgbClr val="FF0000"/>
              </a:solidFill>
              <a:cs typeface="SimSun" charset="0"/>
            </a:endParaRPr>
          </a:p>
        </p:txBody>
      </p:sp>
      <p:sp>
        <p:nvSpPr>
          <p:cNvPr id="29709" name="TextBox 2"/>
          <p:cNvSpPr txBox="1">
            <a:spLocks noChangeArrowheads="1"/>
          </p:cNvSpPr>
          <p:nvPr/>
        </p:nvSpPr>
        <p:spPr bwMode="auto">
          <a:xfrm>
            <a:off x="-2755900" y="6815138"/>
            <a:ext cx="1841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nl-NL"/>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5"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13327063" y="5715000"/>
            <a:ext cx="6846887" cy="5400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sz="2400">
                <a:solidFill>
                  <a:schemeClr val="bg1"/>
                </a:solidFill>
                <a:latin typeface="Arial" charset="0"/>
                <a:ea typeface="MS PGothic" charset="0"/>
                <a:cs typeface="MS PGothic" charset="0"/>
              </a:defRPr>
            </a:lvl9pPr>
          </a:lstStyle>
          <a:p>
            <a:pPr algn="ctr" eaLnBrk="1" hangingPunct="1">
              <a:lnSpc>
                <a:spcPct val="96000"/>
              </a:lnSpc>
              <a:buFontTx/>
              <a:buNone/>
            </a:pPr>
            <a:r>
              <a:rPr lang="en-US" sz="6000">
                <a:solidFill>
                  <a:srgbClr val="000000"/>
                </a:solidFill>
                <a:latin typeface="Segoe Print" charset="0"/>
                <a:cs typeface="SimSun" charset="0"/>
              </a:rPr>
              <a:t>Hoe kunnen beleidsjuristen en beleidsambtena-ren bijdragen aan een oplossing?</a:t>
            </a:r>
          </a:p>
        </p:txBody>
      </p:sp>
      <p:sp>
        <p:nvSpPr>
          <p:cNvPr id="31746" name="Rectangle 1"/>
          <p:cNvSpPr>
            <a:spLocks noChangeArrowheads="1"/>
          </p:cNvSpPr>
          <p:nvPr/>
        </p:nvSpPr>
        <p:spPr bwMode="auto">
          <a:xfrm>
            <a:off x="293688" y="3770313"/>
            <a:ext cx="12601575" cy="737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43000" indent="-1143000">
              <a:lnSpc>
                <a:spcPts val="5700"/>
              </a:lnSpc>
              <a:buFont typeface="Times New Roman" charset="0"/>
              <a:buAutoNum type="arabicPeriod"/>
            </a:pPr>
            <a:r>
              <a:rPr lang="en-US" sz="3600">
                <a:solidFill>
                  <a:srgbClr val="FF0000"/>
                </a:solidFill>
                <a:latin typeface="Segoe Print" charset="0"/>
                <a:cs typeface="Segoe Print" charset="0"/>
              </a:rPr>
              <a:t>ICT-projecten niet onder controle. </a:t>
            </a:r>
          </a:p>
          <a:p>
            <a:pPr marL="1143000" indent="-1143000">
              <a:lnSpc>
                <a:spcPts val="5700"/>
              </a:lnSpc>
              <a:buFont typeface="Times New Roman" charset="0"/>
              <a:buAutoNum type="arabicPeriod"/>
            </a:pPr>
            <a:r>
              <a:rPr lang="en-US" sz="3600">
                <a:solidFill>
                  <a:srgbClr val="FF0000"/>
                </a:solidFill>
                <a:latin typeface="Segoe Print" charset="0"/>
                <a:cs typeface="Segoe Print" charset="0"/>
              </a:rPr>
              <a:t>ICT is overal </a:t>
            </a:r>
            <a:r>
              <a:rPr lang="mr-IN" sz="3600">
                <a:solidFill>
                  <a:srgbClr val="FF0000"/>
                </a:solidFill>
                <a:latin typeface="Segoe Print" charset="0"/>
                <a:cs typeface="Segoe Print" charset="0"/>
              </a:rPr>
              <a:t>–</a:t>
            </a:r>
            <a:r>
              <a:rPr lang="en-US" sz="3600">
                <a:solidFill>
                  <a:srgbClr val="FF0000"/>
                </a:solidFill>
                <a:latin typeface="Segoe Print" charset="0"/>
                <a:cs typeface="Segoe Print" charset="0"/>
              </a:rPr>
              <a:t> Huh?</a:t>
            </a:r>
          </a:p>
          <a:p>
            <a:pPr marL="1143000" indent="-1143000">
              <a:lnSpc>
                <a:spcPts val="5700"/>
              </a:lnSpc>
              <a:buFont typeface="Times New Roman" charset="0"/>
              <a:buAutoNum type="arabicPeriod"/>
            </a:pPr>
            <a:r>
              <a:rPr lang="en-US" sz="3600">
                <a:solidFill>
                  <a:srgbClr val="FF0000"/>
                </a:solidFill>
                <a:latin typeface="Segoe Print" charset="0"/>
                <a:cs typeface="Segoe Print" charset="0"/>
              </a:rPr>
              <a:t>I-beleidsambities waarmaken? Ho maar!</a:t>
            </a:r>
          </a:p>
          <a:p>
            <a:pPr marL="1143000" indent="-1143000">
              <a:lnSpc>
                <a:spcPts val="5700"/>
              </a:lnSpc>
              <a:buFont typeface="Times New Roman" charset="0"/>
              <a:buAutoNum type="arabicPeriod"/>
            </a:pPr>
            <a:r>
              <a:rPr lang="en-US" sz="3600">
                <a:solidFill>
                  <a:srgbClr val="FF0000"/>
                </a:solidFill>
                <a:latin typeface="Segoe Print" charset="0"/>
                <a:cs typeface="Segoe Print" charset="0"/>
              </a:rPr>
              <a:t>Verantwoordings- en besluitvormingsgebreken</a:t>
            </a:r>
          </a:p>
          <a:p>
            <a:pPr marL="1143000" indent="-1143000">
              <a:lnSpc>
                <a:spcPts val="5700"/>
              </a:lnSpc>
              <a:buFont typeface="Times New Roman" charset="0"/>
              <a:buAutoNum type="arabicPeriod"/>
            </a:pPr>
            <a:r>
              <a:rPr lang="en-US" sz="3600">
                <a:solidFill>
                  <a:srgbClr val="FF0000"/>
                </a:solidFill>
                <a:latin typeface="Segoe Print" charset="0"/>
                <a:cs typeface="Segoe Print" charset="0"/>
              </a:rPr>
              <a:t>Kosten/baten van i-diensten </a:t>
            </a:r>
            <a:r>
              <a:rPr lang="nl-NL" sz="3600">
                <a:solidFill>
                  <a:srgbClr val="FF0000"/>
                </a:solidFill>
                <a:latin typeface="Segoe Print" charset="0"/>
                <a:cs typeface="Segoe Print" charset="0"/>
              </a:rPr>
              <a:t>onbekend</a:t>
            </a:r>
          </a:p>
          <a:p>
            <a:pPr marL="1143000" indent="-1143000">
              <a:lnSpc>
                <a:spcPts val="5700"/>
              </a:lnSpc>
              <a:buFont typeface="Calibri Light" charset="0"/>
              <a:buAutoNum type="arabicPeriod" startAt="6"/>
            </a:pPr>
            <a:r>
              <a:rPr lang="en-US" sz="3600">
                <a:solidFill>
                  <a:srgbClr val="FF0000"/>
                </a:solidFill>
                <a:latin typeface="Segoe Print" charset="0"/>
                <a:cs typeface="Segoe Print" charset="0"/>
              </a:rPr>
              <a:t>I-kennis schiet tekort. </a:t>
            </a:r>
          </a:p>
          <a:p>
            <a:pPr marL="1143000" indent="-1143000">
              <a:lnSpc>
                <a:spcPts val="5700"/>
              </a:lnSpc>
              <a:buFont typeface="Calibri Light" charset="0"/>
              <a:buAutoNum type="arabicPeriod" startAt="6"/>
            </a:pPr>
            <a:r>
              <a:rPr lang="en-US" sz="3600">
                <a:solidFill>
                  <a:srgbClr val="FF0000"/>
                </a:solidFill>
                <a:latin typeface="Segoe Print" charset="0"/>
                <a:cs typeface="Segoe Print" charset="0"/>
              </a:rPr>
              <a:t>I-projectmanagement zwak. </a:t>
            </a:r>
          </a:p>
          <a:p>
            <a:pPr marL="1143000" indent="-1143000">
              <a:lnSpc>
                <a:spcPts val="5700"/>
              </a:lnSpc>
              <a:buFont typeface="Calibri Light" charset="0"/>
              <a:buAutoNum type="arabicPeriod" startAt="6"/>
            </a:pPr>
            <a:r>
              <a:rPr lang="en-US" sz="3600">
                <a:solidFill>
                  <a:srgbClr val="FF0000"/>
                </a:solidFill>
                <a:latin typeface="Segoe Print" charset="0"/>
                <a:cs typeface="Segoe Print" charset="0"/>
              </a:rPr>
              <a:t>Aanbesteding met perverse prikkels. </a:t>
            </a:r>
          </a:p>
          <a:p>
            <a:pPr marL="1143000" indent="-1143000">
              <a:lnSpc>
                <a:spcPts val="5700"/>
              </a:lnSpc>
              <a:buFont typeface="Calibri Light" charset="0"/>
              <a:buAutoNum type="arabicPeriod" startAt="6"/>
            </a:pPr>
            <a:r>
              <a:rPr lang="en-US" sz="3600">
                <a:solidFill>
                  <a:srgbClr val="FF0000"/>
                </a:solidFill>
                <a:latin typeface="Segoe Print" charset="0"/>
                <a:cs typeface="Segoe Print" charset="0"/>
              </a:rPr>
              <a:t>Het contractmanagement amateuristisch</a:t>
            </a:r>
          </a:p>
          <a:p>
            <a:pPr marL="1143000" indent="-1143000">
              <a:lnSpc>
                <a:spcPts val="5700"/>
              </a:lnSpc>
              <a:buFont typeface="Calibri Light" charset="0"/>
              <a:buAutoNum type="arabicPeriod" startAt="6"/>
            </a:pPr>
            <a:r>
              <a:rPr lang="en-US" sz="3600">
                <a:solidFill>
                  <a:srgbClr val="FF0000"/>
                </a:solidFill>
                <a:latin typeface="Segoe Print" charset="0"/>
                <a:cs typeface="Segoe Print" charset="0"/>
              </a:rPr>
              <a:t>Geen lerend vermogen op I-gebied</a:t>
            </a:r>
            <a:r>
              <a:rPr lang="en-US" sz="3600" baseline="30000">
                <a:solidFill>
                  <a:srgbClr val="FF0000"/>
                </a:solidFill>
                <a:latin typeface="Segoe Print" charset="0"/>
                <a:cs typeface="Segoe Print" charset="0"/>
              </a:rPr>
              <a:t>.</a:t>
            </a:r>
          </a:p>
        </p:txBody>
      </p:sp>
      <p:sp>
        <p:nvSpPr>
          <p:cNvPr id="15361" name="Text Box 1"/>
          <p:cNvSpPr txBox="1">
            <a:spLocks noChangeArrowheads="1"/>
          </p:cNvSpPr>
          <p:nvPr/>
        </p:nvSpPr>
        <p:spPr bwMode="auto">
          <a:xfrm>
            <a:off x="13295313" y="1635125"/>
            <a:ext cx="6950075" cy="3887788"/>
          </a:xfrm>
          <a:prstGeom prst="rect">
            <a:avLst/>
          </a:prstGeom>
          <a:solidFill>
            <a:srgbClr val="333333">
              <a:alpha val="53999"/>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a:lnSpc>
                <a:spcPct val="100000"/>
              </a:lnSpc>
              <a:buFontTx/>
              <a:buNone/>
              <a:defRPr/>
            </a:pPr>
            <a:r>
              <a:rPr lang="en-US" sz="3600">
                <a:solidFill>
                  <a:srgbClr val="233169"/>
                </a:solidFill>
                <a:latin typeface="Cambria" charset="0"/>
              </a:rPr>
              <a:t> </a:t>
            </a:r>
          </a:p>
        </p:txBody>
      </p:sp>
      <p:sp>
        <p:nvSpPr>
          <p:cNvPr id="15362" name="Rectangle 2"/>
          <p:cNvSpPr>
            <a:spLocks noChangeArrowheads="1"/>
          </p:cNvSpPr>
          <p:nvPr/>
        </p:nvSpPr>
        <p:spPr bwMode="auto">
          <a:xfrm>
            <a:off x="13295313" y="5559425"/>
            <a:ext cx="6911975" cy="5761038"/>
          </a:xfrm>
          <a:prstGeom prst="rect">
            <a:avLst/>
          </a:prstGeom>
          <a:noFill/>
          <a:ln w="255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pic>
        <p:nvPicPr>
          <p:cNvPr id="15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0613" y="1714500"/>
            <a:ext cx="5868987" cy="3811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 name="Text Box 3"/>
          <p:cNvSpPr txBox="1">
            <a:spLocks noChangeArrowheads="1"/>
          </p:cNvSpPr>
          <p:nvPr/>
        </p:nvSpPr>
        <p:spPr bwMode="auto">
          <a:xfrm>
            <a:off x="4975225" y="4562475"/>
            <a:ext cx="3527425" cy="863600"/>
          </a:xfrm>
          <a:prstGeom prst="rect">
            <a:avLst/>
          </a:prstGeom>
          <a:solidFill>
            <a:schemeClr val="accent6">
              <a:lumMod val="60000"/>
              <a:lumOff val="40000"/>
              <a:alpha val="83920"/>
            </a:schemeClr>
          </a:solidFill>
          <a:ln>
            <a:noFill/>
          </a:ln>
        </p:spPr>
        <p:txBody>
          <a:bodyPr lIns="90000" tIns="6084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5pPr>
            <a:lvl6pPr marL="25146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6pPr>
            <a:lvl7pPr marL="29718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7pPr>
            <a:lvl8pPr marL="34290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8pPr>
            <a:lvl9pPr marL="3886200" indent="-228600" eaLnBrk="0" fontAlgn="base" hangingPunct="0">
              <a:lnSpc>
                <a:spcPct val="93000"/>
              </a:lnSpc>
              <a:spcBef>
                <a:spcPct val="0"/>
              </a:spcBef>
              <a:spcAft>
                <a:spcPct val="0"/>
              </a:spcAft>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sz="2400">
                <a:solidFill>
                  <a:schemeClr val="bg1"/>
                </a:solidFill>
                <a:latin typeface="Arial" charset="0"/>
                <a:ea typeface="MS PGothic" charset="0"/>
                <a:cs typeface="MS PGothic" charset="0"/>
              </a:defRPr>
            </a:lvl9pPr>
          </a:lstStyle>
          <a:p>
            <a:pPr algn="ctr" eaLnBrk="1" hangingPunct="1">
              <a:buFontTx/>
              <a:buNone/>
              <a:defRPr/>
            </a:pPr>
            <a:r>
              <a:rPr lang="en-US" sz="4400" u="sng" dirty="0" smtClean="0">
                <a:solidFill>
                  <a:schemeClr val="tx1"/>
                </a:solidFill>
                <a:latin typeface="Segoe Print" charset="0"/>
                <a:cs typeface="Segoe Print" charset="0"/>
              </a:rPr>
              <a:t>ICT </a:t>
            </a:r>
            <a:r>
              <a:rPr lang="en-US" sz="4400" u="sng" dirty="0" err="1" smtClean="0">
                <a:solidFill>
                  <a:schemeClr val="tx1"/>
                </a:solidFill>
                <a:latin typeface="Segoe Print" charset="0"/>
                <a:cs typeface="Segoe Print" charset="0"/>
              </a:rPr>
              <a:t>wordt</a:t>
            </a:r>
            <a:r>
              <a:rPr lang="en-US" sz="4400" u="sng" dirty="0" smtClean="0">
                <a:solidFill>
                  <a:schemeClr val="tx1"/>
                </a:solidFill>
                <a:latin typeface="Segoe Print" charset="0"/>
                <a:cs typeface="Segoe Print" charset="0"/>
              </a:rPr>
              <a:t> I</a:t>
            </a:r>
            <a:endParaRPr lang="en-US" sz="4400" u="sng" dirty="0" smtClean="0">
              <a:solidFill>
                <a:schemeClr val="tx1"/>
              </a:solidFill>
              <a:cs typeface="SimSun" charset="0"/>
            </a:endParaRPr>
          </a:p>
        </p:txBody>
      </p:sp>
      <p:sp>
        <p:nvSpPr>
          <p:cNvPr id="31751" name="Rectangle 26"/>
          <p:cNvSpPr>
            <a:spLocks noChangeArrowheads="1"/>
          </p:cNvSpPr>
          <p:nvPr/>
        </p:nvSpPr>
        <p:spPr bwMode="auto">
          <a:xfrm>
            <a:off x="18656300" y="242888"/>
            <a:ext cx="1368425" cy="1008062"/>
          </a:xfrm>
          <a:prstGeom prst="rect">
            <a:avLst/>
          </a:pr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r>
              <a:rPr lang="en-US" sz="6000">
                <a:solidFill>
                  <a:schemeClr val="tx1"/>
                </a:solidFill>
                <a:latin typeface="Segoe Print" charset="0"/>
                <a:cs typeface="SimSun" charset="0"/>
              </a:rPr>
              <a:t>1.2</a:t>
            </a:r>
          </a:p>
          <a:p>
            <a:pPr>
              <a:lnSpc>
                <a:spcPct val="96000"/>
              </a:lnSpc>
              <a:buSzTx/>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 pos="13030200" algn="l"/>
                <a:tab pos="13752513" algn="l"/>
              </a:tabLst>
            </a:pPr>
            <a:endParaRPr lang="en-US" sz="6000">
              <a:solidFill>
                <a:schemeClr val="tx1"/>
              </a:solidFill>
              <a:latin typeface="Segoe Print" charset="0"/>
              <a:cs typeface="SimSun" charset="0"/>
            </a:endParaRPr>
          </a:p>
        </p:txBody>
      </p:sp>
      <p:sp>
        <p:nvSpPr>
          <p:cNvPr id="31752" name="Rectangle 7"/>
          <p:cNvSpPr>
            <a:spLocks noChangeArrowheads="1"/>
          </p:cNvSpPr>
          <p:nvPr/>
        </p:nvSpPr>
        <p:spPr bwMode="auto">
          <a:xfrm>
            <a:off x="222250" y="1611313"/>
            <a:ext cx="12888913" cy="19367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Lst>
            </a:pPr>
            <a:r>
              <a:rPr lang="en-US" sz="6000">
                <a:solidFill>
                  <a:srgbClr val="000000"/>
                </a:solidFill>
                <a:latin typeface="Goudy Old Style" charset="0"/>
              </a:rPr>
              <a:t>UIL 1978 .. Rekenkamer 2007/2008 ..</a:t>
            </a:r>
          </a:p>
          <a:p>
            <a:pPr algn="ctr">
              <a:lnSpc>
                <a:spcPct val="100000"/>
              </a:lnSpc>
              <a:tabLst>
                <a:tab pos="0" algn="l"/>
                <a:tab pos="457200" algn="l"/>
                <a:tab pos="914400" algn="l"/>
                <a:tab pos="1371600" algn="l"/>
                <a:tab pos="1828800" algn="l"/>
                <a:tab pos="2286000" algn="l"/>
                <a:tab pos="2743200" algn="l"/>
                <a:tab pos="3200400" algn="l"/>
                <a:tab pos="3657600" algn="l"/>
                <a:tab pos="4113213"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3013" algn="l"/>
                <a:tab pos="10858500" algn="l"/>
                <a:tab pos="11582400" algn="l"/>
                <a:tab pos="12306300" algn="l"/>
              </a:tabLst>
            </a:pPr>
            <a:r>
              <a:rPr lang="en-US" sz="6000">
                <a:solidFill>
                  <a:srgbClr val="000000"/>
                </a:solidFill>
                <a:latin typeface="Goudy Old Style" charset="0"/>
              </a:rPr>
              <a:t>ELIAS 2014 .. KEI reset 2018 .. CBR (nu)</a:t>
            </a:r>
          </a:p>
        </p:txBody>
      </p:sp>
      <p:sp>
        <p:nvSpPr>
          <p:cNvPr id="13" name="Text Box 3"/>
          <p:cNvSpPr txBox="1">
            <a:spLocks noChangeArrowheads="1"/>
          </p:cNvSpPr>
          <p:nvPr/>
        </p:nvSpPr>
        <p:spPr bwMode="auto">
          <a:xfrm>
            <a:off x="293688" y="7938"/>
            <a:ext cx="17930812" cy="1352550"/>
          </a:xfrm>
          <a:prstGeom prst="rect">
            <a:avLst/>
          </a:prstGeom>
          <a:solidFill>
            <a:srgbClr val="DDDDDD">
              <a:alpha val="50000"/>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6084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 pos="13030200" algn="l"/>
                <a:tab pos="13754100" algn="l"/>
                <a:tab pos="14478000" algn="l"/>
                <a:tab pos="15201900" algn="l"/>
                <a:tab pos="15925800" algn="l"/>
                <a:tab pos="16649700" algn="l"/>
              </a:tabLst>
              <a:defRPr>
                <a:solidFill>
                  <a:srgbClr val="000000"/>
                </a:solidFill>
                <a:latin typeface="Arial" charset="0"/>
                <a:ea typeface="SimSun" charset="0"/>
                <a:cs typeface="SimSun" charset="0"/>
              </a:defRPr>
            </a:lvl9pPr>
          </a:lstStyle>
          <a:p>
            <a:pPr>
              <a:buFontTx/>
              <a:buNone/>
              <a:defRPr/>
            </a:pPr>
            <a:r>
              <a:rPr lang="en-US" dirty="0" smtClean="0"/>
              <a:t> </a:t>
            </a:r>
          </a:p>
          <a:p>
            <a:pPr algn="ctr">
              <a:buFontTx/>
              <a:buNone/>
              <a:defRPr/>
            </a:pPr>
            <a:r>
              <a:rPr lang="en-US" sz="6600" dirty="0" err="1" smtClean="0">
                <a:solidFill>
                  <a:srgbClr val="FF0000"/>
                </a:solidFill>
              </a:rPr>
              <a:t>Oorzaken</a:t>
            </a:r>
            <a:r>
              <a:rPr lang="en-US" sz="6600" dirty="0">
                <a:solidFill>
                  <a:srgbClr val="FF0000"/>
                </a:solidFill>
              </a:rPr>
              <a:t> </a:t>
            </a:r>
            <a:r>
              <a:rPr lang="en-US" sz="6600" dirty="0" err="1" smtClean="0">
                <a:solidFill>
                  <a:srgbClr val="FF0000"/>
                </a:solidFill>
              </a:rPr>
              <a:t>volgens</a:t>
            </a:r>
            <a:r>
              <a:rPr lang="en-US" sz="6600" dirty="0" smtClean="0">
                <a:solidFill>
                  <a:srgbClr val="FF0000"/>
                </a:solidFill>
              </a:rPr>
              <a:t> Elias</a:t>
            </a:r>
            <a:endParaRPr lang="en-US" sz="6600" dirty="0">
              <a:solidFill>
                <a:srgbClr val="FF0000"/>
              </a:solidFill>
            </a:endParaRPr>
          </a:p>
        </p:txBody>
      </p:sp>
      <p:sp>
        <p:nvSpPr>
          <p:cNvPr id="2" name="Dodecagon 1"/>
          <p:cNvSpPr/>
          <p:nvPr/>
        </p:nvSpPr>
        <p:spPr bwMode="auto">
          <a:xfrm rot="2509213">
            <a:off x="1576388" y="5895975"/>
            <a:ext cx="4254500" cy="1800225"/>
          </a:xfrm>
          <a:prstGeom prst="dodecagon">
            <a:avLst/>
          </a:prstGeom>
          <a:solidFill>
            <a:schemeClr val="accent6">
              <a:lumMod val="60000"/>
              <a:lumOff val="40000"/>
              <a:alpha val="84000"/>
            </a:schemeClr>
          </a:solidFill>
          <a:ln w="9525" cap="flat" cmpd="sng" algn="ctr">
            <a:solidFill>
              <a:schemeClr val="tx1"/>
            </a:solidFill>
            <a:prstDash val="solid"/>
            <a:round/>
            <a:headEnd type="none" w="med" len="med"/>
            <a:tailEnd type="none" w="med" len="med"/>
          </a:ln>
        </p:spPr>
        <p:txBody>
          <a:bodyPr/>
          <a:lstStyle/>
          <a:p>
            <a:pPr algn="ctr">
              <a:buFontTx/>
              <a:buNone/>
              <a:defRPr/>
            </a:pPr>
            <a:r>
              <a:rPr lang="en-US" sz="4400" u="sng" dirty="0" err="1">
                <a:solidFill>
                  <a:schemeClr val="tx1"/>
                </a:solidFill>
                <a:latin typeface="Segoe Print" charset="0"/>
                <a:cs typeface="Segoe Print" charset="0"/>
              </a:rPr>
              <a:t>speciali-satie</a:t>
            </a:r>
            <a:r>
              <a:rPr lang="en-US" sz="4400" u="sng" dirty="0">
                <a:solidFill>
                  <a:schemeClr val="tx1"/>
                </a:solidFill>
                <a:latin typeface="Segoe Print" charset="0"/>
                <a:cs typeface="Segoe Print" charset="0"/>
              </a:rPr>
              <a:t>?</a:t>
            </a:r>
            <a:endParaRPr lang="en-US" sz="4400" u="sng" dirty="0">
              <a:solidFill>
                <a:schemeClr val="tx1"/>
              </a:solidFill>
              <a:cs typeface="SimSun" charset="0"/>
            </a:endParaRPr>
          </a:p>
        </p:txBody>
      </p:sp>
      <p:sp>
        <p:nvSpPr>
          <p:cNvPr id="11" name="Rectangle 10"/>
          <p:cNvSpPr/>
          <p:nvPr/>
        </p:nvSpPr>
        <p:spPr>
          <a:xfrm>
            <a:off x="5680023" y="5458057"/>
            <a:ext cx="14615113" cy="5971943"/>
          </a:xfrm>
          <a:prstGeom prst="rect">
            <a:avLst/>
          </a:prstGeom>
          <a:solidFill>
            <a:schemeClr val="accent5">
              <a:lumMod val="60000"/>
              <a:lumOff val="40000"/>
            </a:schemeClr>
          </a:solidFill>
        </p:spPr>
        <p:txBody>
          <a:bodyPr>
            <a:spAutoFit/>
          </a:bodyPr>
          <a:lstStyle/>
          <a:p>
            <a:pPr algn="ctr">
              <a:defRPr/>
            </a:pPr>
            <a:r>
              <a:rPr lang="nl-NL" sz="6600" b="1"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Aangepaste doelstelling:</a:t>
            </a:r>
          </a:p>
          <a:p>
            <a:pPr algn="ctr">
              <a:defRPr/>
            </a:pPr>
            <a:endParaRPr lang="nl-NL" sz="1400" b="1"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a:p>
            <a:pPr>
              <a:defRPr/>
            </a:pPr>
            <a:r>
              <a:rPr lang="en-US" sz="6600" dirty="0">
                <a:solidFill>
                  <a:srgbClr val="000000"/>
                </a:solidFill>
                <a:latin typeface="Segoe Print" charset="0"/>
                <a:ea typeface="SimSun" charset="0"/>
                <a:cs typeface="SimSun" charset="0"/>
              </a:rPr>
              <a:t>Hoe </a:t>
            </a:r>
            <a:r>
              <a:rPr lang="en-US" sz="6600" dirty="0" err="1">
                <a:solidFill>
                  <a:srgbClr val="000000"/>
                </a:solidFill>
                <a:latin typeface="Segoe Print" charset="0"/>
                <a:ea typeface="SimSun" charset="0"/>
                <a:cs typeface="SimSun" charset="0"/>
              </a:rPr>
              <a:t>kunnen</a:t>
            </a:r>
            <a:r>
              <a:rPr lang="en-US" sz="6600" dirty="0">
                <a:solidFill>
                  <a:srgbClr val="000000"/>
                </a:solidFill>
                <a:latin typeface="Segoe Print" charset="0"/>
                <a:ea typeface="SimSun" charset="0"/>
                <a:cs typeface="SimSun" charset="0"/>
              </a:rPr>
              <a:t> </a:t>
            </a:r>
            <a:r>
              <a:rPr lang="en-US" sz="6600" dirty="0" err="1">
                <a:solidFill>
                  <a:srgbClr val="000000"/>
                </a:solidFill>
                <a:latin typeface="Segoe Print" charset="0"/>
                <a:ea typeface="SimSun" charset="0"/>
                <a:cs typeface="SimSun" charset="0"/>
              </a:rPr>
              <a:t>beleidsjuristen</a:t>
            </a:r>
            <a:r>
              <a:rPr lang="en-US" sz="6600" dirty="0">
                <a:solidFill>
                  <a:srgbClr val="000000"/>
                </a:solidFill>
                <a:latin typeface="Segoe Print" charset="0"/>
                <a:ea typeface="SimSun" charset="0"/>
                <a:cs typeface="SimSun" charset="0"/>
              </a:rPr>
              <a:t> en </a:t>
            </a:r>
            <a:r>
              <a:rPr lang="en-US" sz="6600" dirty="0" err="1">
                <a:solidFill>
                  <a:srgbClr val="000000"/>
                </a:solidFill>
                <a:latin typeface="Segoe Print" charset="0"/>
                <a:ea typeface="SimSun" charset="0"/>
                <a:cs typeface="SimSun" charset="0"/>
              </a:rPr>
              <a:t>beleidsambtenaren</a:t>
            </a:r>
            <a:r>
              <a:rPr lang="en-US" sz="6600" dirty="0">
                <a:solidFill>
                  <a:srgbClr val="000000"/>
                </a:solidFill>
                <a:latin typeface="Segoe Print" charset="0"/>
                <a:ea typeface="SimSun" charset="0"/>
                <a:cs typeface="SimSun" charset="0"/>
              </a:rPr>
              <a:t> </a:t>
            </a:r>
            <a:r>
              <a:rPr lang="en-US" sz="6600" dirty="0" err="1">
                <a:solidFill>
                  <a:srgbClr val="000000"/>
                </a:solidFill>
                <a:latin typeface="Segoe Print" charset="0"/>
                <a:ea typeface="SimSun" charset="0"/>
                <a:cs typeface="SimSun" charset="0"/>
              </a:rPr>
              <a:t>bijdragen</a:t>
            </a:r>
            <a:r>
              <a:rPr lang="en-US" sz="6600" dirty="0">
                <a:solidFill>
                  <a:srgbClr val="000000"/>
                </a:solidFill>
                <a:latin typeface="Segoe Print" charset="0"/>
                <a:ea typeface="SimSun" charset="0"/>
                <a:cs typeface="SimSun" charset="0"/>
              </a:rPr>
              <a:t> </a:t>
            </a:r>
            <a:r>
              <a:rPr lang="en-US" sz="6600" dirty="0" err="1">
                <a:solidFill>
                  <a:srgbClr val="000000"/>
                </a:solidFill>
                <a:latin typeface="Segoe Print" charset="0"/>
                <a:ea typeface="SimSun" charset="0"/>
                <a:cs typeface="SimSun" charset="0"/>
              </a:rPr>
              <a:t>aan</a:t>
            </a:r>
            <a:r>
              <a:rPr lang="en-US" sz="6600" dirty="0">
                <a:solidFill>
                  <a:srgbClr val="000000"/>
                </a:solidFill>
                <a:latin typeface="Segoe Print" charset="0"/>
                <a:ea typeface="SimSun" charset="0"/>
                <a:cs typeface="SimSun" charset="0"/>
              </a:rPr>
              <a:t> </a:t>
            </a:r>
            <a:r>
              <a:rPr lang="en-US" sz="6600" dirty="0" err="1">
                <a:solidFill>
                  <a:srgbClr val="000000"/>
                </a:solidFill>
                <a:latin typeface="Segoe Print" charset="0"/>
                <a:ea typeface="SimSun" charset="0"/>
                <a:cs typeface="SimSun" charset="0"/>
              </a:rPr>
              <a:t>oplossingen</a:t>
            </a:r>
            <a:r>
              <a:rPr lang="en-US" sz="6600" dirty="0">
                <a:solidFill>
                  <a:srgbClr val="000000"/>
                </a:solidFill>
                <a:latin typeface="Segoe Print" charset="0"/>
                <a:ea typeface="SimSun" charset="0"/>
                <a:cs typeface="SimSun" charset="0"/>
              </a:rPr>
              <a:t> </a:t>
            </a:r>
            <a:r>
              <a:rPr lang="en-US" sz="6600" dirty="0" err="1">
                <a:solidFill>
                  <a:srgbClr val="000000"/>
                </a:solidFill>
                <a:latin typeface="Segoe Print" charset="0"/>
                <a:ea typeface="SimSun" charset="0"/>
                <a:cs typeface="SimSun" charset="0"/>
              </a:rPr>
              <a:t>voor</a:t>
            </a:r>
            <a:r>
              <a:rPr lang="en-US" sz="6600" dirty="0">
                <a:solidFill>
                  <a:srgbClr val="000000"/>
                </a:solidFill>
                <a:latin typeface="Segoe Print" charset="0"/>
                <a:ea typeface="SimSun" charset="0"/>
                <a:cs typeface="SimSun" charset="0"/>
              </a:rPr>
              <a:t> </a:t>
            </a:r>
            <a:r>
              <a:rPr lang="en-US" sz="6600" dirty="0" err="1">
                <a:solidFill>
                  <a:srgbClr val="000000"/>
                </a:solidFill>
                <a:latin typeface="Segoe Print" charset="0"/>
                <a:ea typeface="SimSun" charset="0"/>
                <a:cs typeface="SimSun" charset="0"/>
              </a:rPr>
              <a:t>problemen</a:t>
            </a:r>
            <a:r>
              <a:rPr lang="en-US" sz="6600" dirty="0">
                <a:solidFill>
                  <a:srgbClr val="000000"/>
                </a:solidFill>
                <a:latin typeface="Segoe Print" charset="0"/>
                <a:ea typeface="SimSun" charset="0"/>
                <a:cs typeface="SimSun" charset="0"/>
              </a:rPr>
              <a:t> </a:t>
            </a:r>
            <a:r>
              <a:rPr lang="en-US" sz="6600" dirty="0" err="1">
                <a:solidFill>
                  <a:srgbClr val="000000"/>
                </a:solidFill>
                <a:latin typeface="Segoe Print" charset="0"/>
                <a:ea typeface="SimSun" charset="0"/>
                <a:cs typeface="SimSun" charset="0"/>
              </a:rPr>
              <a:t>bij</a:t>
            </a:r>
            <a:r>
              <a:rPr lang="en-US" sz="6600" dirty="0">
                <a:solidFill>
                  <a:srgbClr val="000000"/>
                </a:solidFill>
                <a:latin typeface="Segoe Print" charset="0"/>
                <a:ea typeface="SimSun" charset="0"/>
                <a:cs typeface="SimSun" charset="0"/>
              </a:rPr>
              <a:t> de </a:t>
            </a:r>
            <a:r>
              <a:rPr lang="en-US" sz="6600" dirty="0" err="1">
                <a:solidFill>
                  <a:srgbClr val="000000"/>
                </a:solidFill>
                <a:latin typeface="Segoe Print" charset="0"/>
                <a:ea typeface="SimSun" charset="0"/>
                <a:cs typeface="SimSun" charset="0"/>
              </a:rPr>
              <a:t>verwerving</a:t>
            </a:r>
            <a:r>
              <a:rPr lang="en-US" sz="6600" dirty="0">
                <a:solidFill>
                  <a:srgbClr val="000000"/>
                </a:solidFill>
                <a:latin typeface="Segoe Print" charset="0"/>
                <a:ea typeface="SimSun" charset="0"/>
                <a:cs typeface="SimSun" charset="0"/>
              </a:rPr>
              <a:t>, </a:t>
            </a:r>
            <a:r>
              <a:rPr lang="en-US" sz="6600" dirty="0" err="1">
                <a:solidFill>
                  <a:srgbClr val="000000"/>
                </a:solidFill>
                <a:latin typeface="Segoe Print" charset="0"/>
                <a:ea typeface="SimSun" charset="0"/>
                <a:cs typeface="SimSun" charset="0"/>
              </a:rPr>
              <a:t>inrichting</a:t>
            </a:r>
            <a:r>
              <a:rPr lang="en-US" sz="6600" dirty="0">
                <a:solidFill>
                  <a:srgbClr val="000000"/>
                </a:solidFill>
                <a:latin typeface="Segoe Print" charset="0"/>
                <a:ea typeface="SimSun" charset="0"/>
                <a:cs typeface="SimSun" charset="0"/>
              </a:rPr>
              <a:t> en </a:t>
            </a:r>
            <a:r>
              <a:rPr lang="en-US" sz="6600" dirty="0" err="1">
                <a:solidFill>
                  <a:srgbClr val="000000"/>
                </a:solidFill>
                <a:latin typeface="Segoe Print" charset="0"/>
                <a:ea typeface="SimSun" charset="0"/>
                <a:cs typeface="SimSun" charset="0"/>
              </a:rPr>
              <a:t>exploi-tatie</a:t>
            </a:r>
            <a:r>
              <a:rPr lang="en-US" sz="6600" dirty="0">
                <a:solidFill>
                  <a:srgbClr val="000000"/>
                </a:solidFill>
                <a:latin typeface="Segoe Print" charset="0"/>
                <a:ea typeface="SimSun" charset="0"/>
                <a:cs typeface="SimSun" charset="0"/>
              </a:rPr>
              <a:t> van (</a:t>
            </a:r>
            <a:r>
              <a:rPr lang="en-US" sz="6600" dirty="0" err="1">
                <a:solidFill>
                  <a:srgbClr val="000000"/>
                </a:solidFill>
                <a:latin typeface="Segoe Print" charset="0"/>
                <a:ea typeface="SimSun" charset="0"/>
                <a:cs typeface="SimSun" charset="0"/>
              </a:rPr>
              <a:t>onderdelen</a:t>
            </a:r>
            <a:r>
              <a:rPr lang="en-US" sz="6600" dirty="0">
                <a:solidFill>
                  <a:srgbClr val="000000"/>
                </a:solidFill>
                <a:latin typeface="Segoe Print" charset="0"/>
                <a:ea typeface="SimSun" charset="0"/>
                <a:cs typeface="SimSun" charset="0"/>
              </a:rPr>
              <a:t> </a:t>
            </a:r>
            <a:r>
              <a:rPr lang="en-US" sz="6600" dirty="0" err="1">
                <a:solidFill>
                  <a:srgbClr val="000000"/>
                </a:solidFill>
                <a:latin typeface="Segoe Print" charset="0"/>
                <a:ea typeface="SimSun" charset="0"/>
                <a:cs typeface="SimSun" charset="0"/>
              </a:rPr>
              <a:t>voor</a:t>
            </a:r>
            <a:r>
              <a:rPr lang="en-US" sz="6600" dirty="0">
                <a:solidFill>
                  <a:srgbClr val="000000"/>
                </a:solidFill>
                <a:latin typeface="Segoe Print" charset="0"/>
                <a:ea typeface="SimSun" charset="0"/>
                <a:cs typeface="SimSun" charset="0"/>
              </a:rPr>
              <a:t>) </a:t>
            </a:r>
            <a:r>
              <a:rPr lang="en-US" sz="6600" dirty="0" err="1">
                <a:solidFill>
                  <a:srgbClr val="000000"/>
                </a:solidFill>
                <a:latin typeface="Segoe Print" charset="0"/>
                <a:ea typeface="SimSun" charset="0"/>
                <a:cs typeface="SimSun" charset="0"/>
              </a:rPr>
              <a:t>IDn</a:t>
            </a:r>
            <a:r>
              <a:rPr lang="en-US" sz="6600" dirty="0">
                <a:solidFill>
                  <a:srgbClr val="000000"/>
                </a:solidFill>
                <a:latin typeface="Segoe Print" charset="0"/>
                <a:ea typeface="SimSun" charset="0"/>
                <a:cs typeface="SimSun" charset="0"/>
              </a:rPr>
              <a:t>?</a:t>
            </a:r>
            <a:endParaRPr lang="en-US" sz="6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7"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900" decel="100000" fill="hold"/>
                                        <p:tgtEl>
                                          <p:spTgt spid="15"/>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Lst>
  </p:timing>
</p:sld>
</file>

<file path=ppt/theme/theme1.xml><?xml version="1.0" encoding="utf-8"?>
<a:theme xmlns:a="http://schemas.openxmlformats.org/drawingml/2006/main" name="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Light"/>
        <a:ea typeface="SimSun"/>
        <a:cs typeface="SimSun"/>
      </a:majorFont>
      <a:minorFont>
        <a:latin typeface="Calibri Light"/>
        <a:ea typeface="SimSun"/>
        <a:cs typeface="SimSu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charset="0"/>
          <a:buNone/>
          <a:defRPr kumimoji="0" lang="en-GB" sz="1800" b="0" i="0" u="none" strike="noStrike" cap="none" normalizeH="0" baseline="0">
            <a:ln>
              <a:noFill/>
            </a:ln>
            <a:solidFill>
              <a:schemeClr val="bg1"/>
            </a:solidFill>
            <a:effectLst/>
            <a:latin typeface="Arial" panose="020B0604020202020204" pitchFamily="34" charset="0"/>
            <a:ea typeface="SimSun" panose="02010600030101010101" pitchFamily="2" charset="-122"/>
            <a:cs typeface="SimSun" panose="02010600030101010101" pitchFamily="2"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charset="0"/>
          <a:buNone/>
          <a:defRPr kumimoji="0" lang="en-GB" sz="1800" b="0" i="0" u="none" strike="noStrike" cap="none" normalizeH="0" baseline="0">
            <a:ln>
              <a:noFill/>
            </a:ln>
            <a:solidFill>
              <a:schemeClr val="bg1"/>
            </a:solidFill>
            <a:effectLst/>
            <a:latin typeface="Arial" panose="020B0604020202020204" pitchFamily="34" charset="0"/>
            <a:ea typeface="SimSun" panose="02010600030101010101" pitchFamily="2" charset="-122"/>
            <a:cs typeface="SimSun" panose="02010600030101010101" pitchFamily="2"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8011</TotalTime>
  <Words>6852</Words>
  <Application>Microsoft Macintosh PowerPoint</Application>
  <PresentationFormat>Custom</PresentationFormat>
  <Paragraphs>741</Paragraphs>
  <Slides>49</Slides>
  <Notes>39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49</vt:i4>
      </vt:variant>
    </vt:vector>
  </HeadingPairs>
  <TitlesOfParts>
    <vt:vector size="66" baseType="lpstr">
      <vt:lpstr>Arial</vt:lpstr>
      <vt:lpstr>MS PGothic</vt:lpstr>
      <vt:lpstr>Times New Roman</vt:lpstr>
      <vt:lpstr>Calibri Light</vt:lpstr>
      <vt:lpstr>ＭＳ Ｐゴシック</vt:lpstr>
      <vt:lpstr>SimSun</vt:lpstr>
      <vt:lpstr>Courier New</vt:lpstr>
      <vt:lpstr>Calibri</vt:lpstr>
      <vt:lpstr>Segoe Print</vt:lpstr>
      <vt:lpstr>Goudy Old Style</vt:lpstr>
      <vt:lpstr>Wingdings</vt:lpstr>
      <vt:lpstr>Cambria</vt:lpstr>
      <vt:lpstr>Ayuthaya</vt:lpstr>
      <vt:lpstr>Verdana</vt:lpstr>
      <vt:lpstr>ArialMT</vt:lpstr>
      <vt:lpstr>Arial-ItalicMT</vt:lpstr>
      <vt:lpstr>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Aernout Schmidt</cp:lastModifiedBy>
  <cp:revision>609</cp:revision>
  <cp:lastPrinted>2019-07-21T14:22:08Z</cp:lastPrinted>
  <dcterms:created xsi:type="dcterms:W3CDTF">2019-10-09T13:34:56Z</dcterms:created>
  <dcterms:modified xsi:type="dcterms:W3CDTF">2019-11-18T17:12:24Z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2057-11.2.0.8970</vt:lpwstr>
  </property>
</Properties>
</file>